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60" r:id="rId2"/>
    <p:sldId id="299" r:id="rId3"/>
    <p:sldId id="321" r:id="rId4"/>
    <p:sldId id="265" r:id="rId5"/>
    <p:sldId id="266" r:id="rId6"/>
    <p:sldId id="264" r:id="rId7"/>
    <p:sldId id="322" r:id="rId8"/>
    <p:sldId id="323" r:id="rId9"/>
    <p:sldId id="270" r:id="rId10"/>
    <p:sldId id="271" r:id="rId11"/>
    <p:sldId id="272" r:id="rId12"/>
    <p:sldId id="273" r:id="rId13"/>
    <p:sldId id="274" r:id="rId14"/>
    <p:sldId id="324" r:id="rId15"/>
    <p:sldId id="276" r:id="rId16"/>
    <p:sldId id="277" r:id="rId17"/>
    <p:sldId id="278" r:id="rId18"/>
    <p:sldId id="279" r:id="rId19"/>
    <p:sldId id="297" r:id="rId20"/>
    <p:sldId id="1453" r:id="rId21"/>
    <p:sldId id="1454" r:id="rId22"/>
    <p:sldId id="258" r:id="rId23"/>
    <p:sldId id="1455" r:id="rId24"/>
    <p:sldId id="1456" r:id="rId25"/>
    <p:sldId id="261" r:id="rId26"/>
    <p:sldId id="262" r:id="rId27"/>
    <p:sldId id="1457" r:id="rId28"/>
    <p:sldId id="1458" r:id="rId29"/>
    <p:sldId id="1459" r:id="rId30"/>
    <p:sldId id="1460" r:id="rId31"/>
    <p:sldId id="267" r:id="rId32"/>
    <p:sldId id="268" r:id="rId33"/>
    <p:sldId id="269" r:id="rId34"/>
    <p:sldId id="1461" r:id="rId35"/>
    <p:sldId id="1462" r:id="rId36"/>
    <p:sldId id="1463" r:id="rId37"/>
    <p:sldId id="1464" r:id="rId38"/>
    <p:sldId id="14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18F5A-9393-0943-B045-D5F8FE4A3EFF}" type="datetimeFigureOut">
              <a:rPr lang="en-US" smtClean="0"/>
              <a:t>2/24/22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794D4-56A2-1143-B166-14C9537A9CE5}" type="slidenum">
              <a:rPr lang="en-US" smtClean="0"/>
              <a:t>‹#›</a:t>
            </a:fld>
            <a:endParaRPr lang="en-US"/>
          </a:p>
        </p:txBody>
      </p:sp>
    </p:spTree>
    <p:extLst>
      <p:ext uri="{BB962C8B-B14F-4D97-AF65-F5344CB8AC3E}">
        <p14:creationId xmlns:p14="http://schemas.microsoft.com/office/powerpoint/2010/main" val="189659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90218a21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e90218a21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a:t>So who can fill this role?</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individual does not need to have pediatric specialty training. They can be an EMT or paramedic, a registered nurse or an Advanced Practice Nurse, a Physician Assistant or Physician – or anything in between. The PECC </a:t>
            </a:r>
            <a:r>
              <a:rPr lang="en-US"/>
              <a:t>does not have to be</a:t>
            </a:r>
            <a:r>
              <a:rPr lang="en-US" sz="1200" b="0" i="0" u="none" strike="noStrike" cap="none">
                <a:solidFill>
                  <a:schemeClr val="dk1"/>
                </a:solidFill>
                <a:latin typeface="Calibri"/>
                <a:ea typeface="Calibri"/>
                <a:cs typeface="Calibri"/>
                <a:sym typeface="Calibri"/>
              </a:rPr>
              <a:t> board certified or eligible in emergency medicine or pediatric emergency medicine and the Nurse PECC </a:t>
            </a:r>
            <a:r>
              <a:rPr lang="en-US"/>
              <a:t>does not have to be </a:t>
            </a:r>
            <a:r>
              <a:rPr lang="en-US" sz="1200" b="0" i="0" u="none" strike="noStrike" cap="none">
                <a:solidFill>
                  <a:schemeClr val="dk1"/>
                </a:solidFill>
                <a:latin typeface="Calibri"/>
                <a:ea typeface="Calibri"/>
                <a:cs typeface="Calibri"/>
                <a:sym typeface="Calibri"/>
              </a:rPr>
              <a:t>certified in emergency nursing or pediatric emergency nursing. </a:t>
            </a:r>
            <a:endParaRPr sz="1200" b="0" i="0" u="none" strike="noStrike" cap="none">
              <a:solidFill>
                <a:schemeClr val="dk1"/>
              </a:solidFill>
              <a:latin typeface="Calibri"/>
              <a:ea typeface="Calibri"/>
              <a:cs typeface="Calibri"/>
              <a:sym typeface="Calibri"/>
            </a:endParaRPr>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22860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Individuals don’t have to be dedicated solely to this role, although they COULD be.  Recognizing that every ED and EMS agency will have varying levels of staff resources, the structure could be:</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a single individual working within a single agency or hospital</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Or a shared role among multiple individuals within a single agency or hospital</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Or a single individual shared by multiple agencies or hospitals (consider a region or network)</a:t>
            </a:r>
            <a:endParaRPr/>
          </a:p>
          <a:p>
            <a:pPr marL="457200" marR="0" lvl="0" indent="-228600" algn="l" rtl="0">
              <a:lnSpc>
                <a:spcPct val="100000"/>
              </a:lnSpc>
              <a:spcBef>
                <a:spcPts val="0"/>
              </a:spcBef>
              <a:spcAft>
                <a:spcPts val="0"/>
              </a:spcAft>
              <a:buClr>
                <a:srgbClr val="000000"/>
              </a:buClr>
              <a:buSzPts val="1400"/>
              <a:buFont typeface="Arial"/>
              <a:buNone/>
            </a:pPr>
            <a:br>
              <a:rPr lang="en-US"/>
            </a:br>
            <a:r>
              <a:rPr lang="en-US"/>
              <a:t>Ultimately, y</a:t>
            </a:r>
            <a:r>
              <a:rPr lang="en-US" sz="1200" b="0" i="0" u="none" strike="noStrike" cap="none">
                <a:solidFill>
                  <a:schemeClr val="dk1"/>
                </a:solidFill>
                <a:latin typeface="Calibri"/>
                <a:ea typeface="Calibri"/>
                <a:cs typeface="Calibri"/>
                <a:sym typeface="Calibri"/>
              </a:rPr>
              <a:t>ou simply need to have  a passion to provide the best care possible to children.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8" name="Google Shape;128;ge90218a21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hospital PECC and if available, the physician PECC should work concurrently at improving comfort in caring for pediatric patients and focus on improving the quality of care for the pediatric population.</a:t>
            </a:r>
            <a:endParaRPr/>
          </a:p>
          <a:p>
            <a:pPr marL="457200" marR="0" lvl="0" indent="-228600" algn="l" rtl="0">
              <a:lnSpc>
                <a:spcPct val="100000"/>
              </a:lnSpc>
              <a:spcBef>
                <a:spcPts val="0"/>
              </a:spcBef>
              <a:spcAft>
                <a:spcPts val="0"/>
              </a:spcAft>
              <a:buClr>
                <a:srgbClr val="000000"/>
              </a:buClr>
              <a:buSzPts val="1400"/>
              <a:buFont typeface="Arial"/>
              <a:buNone/>
            </a:pPr>
            <a:endParaRPr/>
          </a:p>
          <a:p>
            <a:pPr marL="228600" lvl="0" indent="0" algn="l" rtl="0">
              <a:lnSpc>
                <a:spcPct val="100000"/>
              </a:lnSpc>
              <a:spcBef>
                <a:spcPts val="0"/>
              </a:spcBef>
              <a:spcAft>
                <a:spcPts val="0"/>
              </a:spcAft>
              <a:buSzPts val="1400"/>
              <a:buFont typeface="Arial"/>
              <a:buNone/>
            </a:pPr>
            <a:r>
              <a:rPr lang="en-US" sz="1200" b="0" i="0" u="none" strike="noStrike" cap="none">
                <a:solidFill>
                  <a:schemeClr val="dk1"/>
                </a:solidFill>
                <a:latin typeface="Calibri"/>
                <a:ea typeface="Calibri"/>
                <a:cs typeface="Calibri"/>
                <a:sym typeface="Calibri"/>
              </a:rPr>
              <a:t>What types of activities could a PECC participate in?</a:t>
            </a:r>
            <a:endParaRPr/>
          </a:p>
          <a:p>
            <a:pPr marL="22860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200" b="0" i="0" u="none" strike="noStrike" cap="none">
                <a:solidFill>
                  <a:schemeClr val="dk1"/>
                </a:solidFill>
                <a:latin typeface="Calibri"/>
                <a:ea typeface="Calibri"/>
                <a:cs typeface="Calibri"/>
                <a:sym typeface="Calibri"/>
              </a:rPr>
              <a:t>The emergency department Provider PECC can help with </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Promoting and verifying adequate skill and knowledge of ED health care providers in the emergency care and resuscitation of infants and children.</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Participating in ED pediatric quality improvement, practice improvement, patient safety, injury and illness prevention, and clinical care activities.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Assisting with development and periodic review of ED policies and procedures and standards for medications, equipment, and supplies to ensure adequate resources for children of all ages.</a:t>
            </a:r>
            <a:endParaRPr/>
          </a:p>
          <a:p>
            <a:pPr marL="22860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200" b="0" i="0" u="none" strike="noStrike" cap="none">
                <a:solidFill>
                  <a:schemeClr val="dk1"/>
                </a:solidFill>
                <a:latin typeface="Calibri"/>
                <a:ea typeface="Calibri"/>
                <a:cs typeface="Calibri"/>
                <a:sym typeface="Calibri"/>
              </a:rPr>
              <a:t>From scenario</a:t>
            </a:r>
            <a:endParaRPr/>
          </a:p>
          <a:p>
            <a:pPr marL="4000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Pediatric evidence based protocols </a:t>
            </a:r>
            <a:endParaRPr/>
          </a:p>
          <a:p>
            <a:pPr marL="4000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Weight based dosing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1" name="Google Shape;15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Facilitating and participating in ED pediatric QI/PI activities.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Ensuring that initial and annual competency evaluations completed by the ED nursing staff are pertinent to children of all ages.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Promoting pediatric disaster preparedness for the ED and participating in hospital disaster-preparedness activities.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Promoting patient and family education in illness and injury prevention.</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Providing assistance and support for pediatric education of out-of-hospital providers who are affiliated with the ED.</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Working with clinical leadership to ensure the availability of pediatric equipment, medications, staffing, and other resources through the development and periodic review of ED standards, policies, and procedures. </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Collaborating with the physician coordinator to ensure that the ED is prepared to care for children of all ages, including children with special healthcare needs.</a:t>
            </a:r>
            <a:endParaRPr/>
          </a:p>
          <a:p>
            <a:pPr marL="914400" lvl="1" indent="-176022" algn="l" rtl="0">
              <a:lnSpc>
                <a:spcPct val="100000"/>
              </a:lnSpc>
              <a:spcBef>
                <a:spcPts val="0"/>
              </a:spcBef>
              <a:spcAft>
                <a:spcPts val="0"/>
              </a:spcAft>
              <a:buSzPts val="828"/>
              <a:buFont typeface="Courier New"/>
              <a:buNone/>
            </a:pPr>
            <a:endParaRPr/>
          </a:p>
        </p:txBody>
      </p:sp>
      <p:sp>
        <p:nvSpPr>
          <p:cNvPr id="175" name="Google Shape;17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828"/>
              <a:buFont typeface="Tahoma"/>
              <a:buChar char="•"/>
            </a:pPr>
            <a:r>
              <a:rPr lang="en-US"/>
              <a:t>Collaboration in the care and resuscitation of infants and children</a:t>
            </a:r>
            <a:endParaRPr/>
          </a:p>
          <a:p>
            <a:pPr marL="914400" lvl="1" indent="-228600" algn="l" rtl="0">
              <a:lnSpc>
                <a:spcPct val="100000"/>
              </a:lnSpc>
              <a:spcBef>
                <a:spcPts val="0"/>
              </a:spcBef>
              <a:spcAft>
                <a:spcPts val="0"/>
              </a:spcAft>
              <a:buSzPts val="828"/>
              <a:buFont typeface="Courier New"/>
              <a:buChar char="o"/>
            </a:pPr>
            <a:r>
              <a:rPr lang="en-US"/>
              <a:t>Input into how their respective discipline demonstrate competency </a:t>
            </a:r>
            <a:endParaRPr/>
          </a:p>
          <a:p>
            <a:pPr marL="457200" marR="0" lvl="0" indent="-228600" algn="l" rtl="0">
              <a:lnSpc>
                <a:spcPct val="100000"/>
              </a:lnSpc>
              <a:spcBef>
                <a:spcPts val="0"/>
              </a:spcBef>
              <a:spcAft>
                <a:spcPts val="0"/>
              </a:spcAft>
              <a:buClr>
                <a:srgbClr val="000000"/>
              </a:buClr>
              <a:buSzPts val="828"/>
              <a:buFont typeface="Arial"/>
              <a:buChar char="•"/>
            </a:pPr>
            <a:r>
              <a:rPr lang="en-US"/>
              <a:t>i.e. weight in kg, medication dosing, equipment appropriate for infants and children, disaster plans</a:t>
            </a:r>
            <a:endParaRPr/>
          </a:p>
          <a:p>
            <a:pPr marL="457200" marR="0" lvl="0" indent="-228600" algn="l" rtl="0">
              <a:lnSpc>
                <a:spcPct val="100000"/>
              </a:lnSpc>
              <a:spcBef>
                <a:spcPts val="0"/>
              </a:spcBef>
              <a:spcAft>
                <a:spcPts val="0"/>
              </a:spcAft>
              <a:buClr>
                <a:srgbClr val="000000"/>
              </a:buClr>
              <a:buSzPts val="828"/>
              <a:buFont typeface="Arial"/>
              <a:buChar char="•"/>
            </a:pPr>
            <a:r>
              <a:rPr lang="en-US"/>
              <a:t>Facilitate education for in and out of hospital ie. Prehospital providers</a:t>
            </a:r>
            <a:endParaRPr/>
          </a:p>
          <a:p>
            <a:pPr marL="914400" lvl="1" indent="-176022" algn="l" rtl="0">
              <a:lnSpc>
                <a:spcPct val="100000"/>
              </a:lnSpc>
              <a:spcBef>
                <a:spcPts val="0"/>
              </a:spcBef>
              <a:spcAft>
                <a:spcPts val="0"/>
              </a:spcAft>
              <a:buSzPts val="828"/>
              <a:buFont typeface="Courier New"/>
              <a:buNone/>
            </a:pPr>
            <a:endParaRPr/>
          </a:p>
        </p:txBody>
      </p:sp>
      <p:sp>
        <p:nvSpPr>
          <p:cNvPr id="195" name="Google Shape;19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Based on the overview just given, do you serve as a PECC at your organization (even if unofficial)?</a:t>
            </a:r>
          </a:p>
          <a:p>
            <a:r>
              <a:rPr lang="en-US"/>
              <a:t>https://www.polleverywhere.com/multiple_choice_polls/5tBAx82zSkPJyxsOQ3Qrq</a:t>
            </a:r>
          </a:p>
        </p:txBody>
      </p:sp>
      <p:sp>
        <p:nvSpPr>
          <p:cNvPr id="4" name="Slide Number Placeholder 3"/>
          <p:cNvSpPr>
            <a:spLocks noGrp="1"/>
          </p:cNvSpPr>
          <p:nvPr>
            <p:ph type="sldNum" sz="quarter" idx="5"/>
          </p:nvPr>
        </p:nvSpPr>
        <p:spPr/>
        <p:txBody>
          <a:bodyPr/>
          <a:lstStyle/>
          <a:p>
            <a:fld id="{85078C5C-6BF3-D743-94B5-8D93D2393E7A}" type="slidenum">
              <a:rPr lang="en-US" smtClean="0"/>
              <a:t>14</a:t>
            </a:fld>
            <a:endParaRPr lang="en-US"/>
          </a:p>
        </p:txBody>
      </p:sp>
    </p:spTree>
    <p:extLst>
      <p:ext uri="{BB962C8B-B14F-4D97-AF65-F5344CB8AC3E}">
        <p14:creationId xmlns:p14="http://schemas.microsoft.com/office/powerpoint/2010/main" val="446888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we also need to remember that the child you are seeing probably doesn’t want to be in this situation either.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recognizing this helps us understand the value of the PECC role</a:t>
            </a:r>
            <a:endParaRPr/>
          </a:p>
        </p:txBody>
      </p:sp>
      <p:sp>
        <p:nvSpPr>
          <p:cNvPr id="220" name="Google Shape;2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 the United States, most children who seek emergency care present to general EDs versus specialized pediatric EDs.‍ The Institute of Medicine identified that these children are often seen in EDs that are not well prepared to care for them, both in terms of availability of equipment and supplies, as well as training and readiness of the ED staff.</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Analysis of the National Pediatric Readiness Project Assessment data has found that EDs with a designated PECC were more ‘ready’ than those EDs who did not have PECCs identified. So we know that the presence of both nurse and physician PECCs is strongly correlated with improved pediatric readiness, independent of other factors.</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26" name="Google Shape;22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a:t>Combining all of these concepts, having an individual in the ED who can coordinate pediatric emergency care has far reaching benefits.</a:t>
            </a:r>
            <a:endParaRPr/>
          </a:p>
          <a:p>
            <a:pPr marL="457200" marR="0" lvl="0" indent="-228600" algn="l" rtl="0">
              <a:lnSpc>
                <a:spcPct val="100000"/>
              </a:lnSpc>
              <a:spcBef>
                <a:spcPts val="0"/>
              </a:spcBef>
              <a:spcAft>
                <a:spcPts val="0"/>
              </a:spcAft>
              <a:buClr>
                <a:srgbClr val="000000"/>
              </a:buClr>
              <a:buSzPts val="1400"/>
              <a:buFont typeface="Arial"/>
              <a:buNone/>
            </a:pPr>
            <a:r>
              <a:rPr lang="en-US"/>
              <a:t>We know that having someone in this role increases staff confidence; provides for additional training opportunities, improves care and has been shown to decrease mortality rates.</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Having someone in this role also ensures that pediatric interests are represented throughout the organization.</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Having a designated PECC can help ensure the highest quality of emergency care for all children by enhancing staff’s pediatric knowledge, skills, and confidence.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3" name="Google Shape;24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summary benefits include:</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Identifying gaps and ensuring that resources to care for children are available.</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Maintaining a relationship with the state or territory EMS for Children infrastructure.</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Working with state and local authorities and regional coalitions to develop strategies for addressing pediatric needs in the event of a disaster.</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Establishing and maintaining offline and online pediatric protocols.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Establishing QI plans with pediatric-specific indicators.</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Reviewing on a regular basis the medications, equipment and supplies available for the care of children and t</a:t>
            </a:r>
            <a:r>
              <a:rPr lang="en-US"/>
              <a:t>hat all staff know where to find them</a:t>
            </a:r>
            <a:r>
              <a:rPr lang="en-US" sz="1200" b="0" i="0" u="none" strike="noStrike" cap="none">
                <a:solidFill>
                  <a:schemeClr val="dk1"/>
                </a:solidFill>
                <a:latin typeface="Calibri"/>
                <a:ea typeface="Calibri"/>
                <a:cs typeface="Calibri"/>
                <a:sym typeface="Calibri"/>
              </a:rPr>
              <a:t>. You can have the supplies and equipment but if staff </a:t>
            </a:r>
            <a:r>
              <a:rPr lang="en-US"/>
              <a:t>do not know where they are or how to use them, they will not be beneficial when it is critical.</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Liaising between local hospitals and EMS agencies to improve pediatric readiness in your community</a:t>
            </a:r>
            <a:endParaRPr/>
          </a:p>
          <a:p>
            <a:pPr marL="457200" lvl="0"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Assisting in education and training of staff in the principles of family centered care</a:t>
            </a:r>
            <a:endParaRPr sz="1200" b="0" i="0" u="none" strike="noStrike" cap="none">
              <a:solidFill>
                <a:schemeClr val="dk1"/>
              </a:solidFill>
              <a:latin typeface="Calibri"/>
              <a:ea typeface="Calibri"/>
              <a:cs typeface="Calibri"/>
              <a:sym typeface="Calibri"/>
            </a:endParaRPr>
          </a:p>
          <a:p>
            <a:pPr marL="457200" lvl="0" indent="-13970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2" name="Google Shape;26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19</a:t>
            </a:fld>
            <a:endParaRPr lang="en-US"/>
          </a:p>
        </p:txBody>
      </p:sp>
    </p:spTree>
    <p:extLst>
      <p:ext uri="{BB962C8B-B14F-4D97-AF65-F5344CB8AC3E}">
        <p14:creationId xmlns:p14="http://schemas.microsoft.com/office/powerpoint/2010/main" val="312843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3" name="Google Shape;4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865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20</a:t>
            </a:fld>
            <a:endParaRPr lang="en-US"/>
          </a:p>
        </p:txBody>
      </p:sp>
    </p:spTree>
    <p:extLst>
      <p:ext uri="{BB962C8B-B14F-4D97-AF65-F5344CB8AC3E}">
        <p14:creationId xmlns:p14="http://schemas.microsoft.com/office/powerpoint/2010/main" val="421199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21</a:t>
            </a:fld>
            <a:endParaRPr lang="en-US"/>
          </a:p>
        </p:txBody>
      </p:sp>
    </p:spTree>
    <p:extLst>
      <p:ext uri="{BB962C8B-B14F-4D97-AF65-F5344CB8AC3E}">
        <p14:creationId xmlns:p14="http://schemas.microsoft.com/office/powerpoint/2010/main" val="3726604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22</a:t>
            </a:fld>
            <a:endParaRPr lang="en-US"/>
          </a:p>
        </p:txBody>
      </p:sp>
    </p:spTree>
    <p:extLst>
      <p:ext uri="{BB962C8B-B14F-4D97-AF65-F5344CB8AC3E}">
        <p14:creationId xmlns:p14="http://schemas.microsoft.com/office/powerpoint/2010/main" val="1289638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23</a:t>
            </a:fld>
            <a:endParaRPr lang="en-US"/>
          </a:p>
        </p:txBody>
      </p:sp>
    </p:spTree>
    <p:extLst>
      <p:ext uri="{BB962C8B-B14F-4D97-AF65-F5344CB8AC3E}">
        <p14:creationId xmlns:p14="http://schemas.microsoft.com/office/powerpoint/2010/main" val="3121156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24</a:t>
            </a:fld>
            <a:endParaRPr lang="en-US"/>
          </a:p>
        </p:txBody>
      </p:sp>
    </p:spTree>
    <p:extLst>
      <p:ext uri="{BB962C8B-B14F-4D97-AF65-F5344CB8AC3E}">
        <p14:creationId xmlns:p14="http://schemas.microsoft.com/office/powerpoint/2010/main" val="3888132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25</a:t>
            </a:fld>
            <a:endParaRPr lang="en-US"/>
          </a:p>
        </p:txBody>
      </p:sp>
    </p:spTree>
    <p:extLst>
      <p:ext uri="{BB962C8B-B14F-4D97-AF65-F5344CB8AC3E}">
        <p14:creationId xmlns:p14="http://schemas.microsoft.com/office/powerpoint/2010/main" val="179689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26</a:t>
            </a:fld>
            <a:endParaRPr lang="en-US"/>
          </a:p>
        </p:txBody>
      </p:sp>
    </p:spTree>
    <p:extLst>
      <p:ext uri="{BB962C8B-B14F-4D97-AF65-F5344CB8AC3E}">
        <p14:creationId xmlns:p14="http://schemas.microsoft.com/office/powerpoint/2010/main" val="267431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27</a:t>
            </a:fld>
            <a:endParaRPr lang="en-US"/>
          </a:p>
        </p:txBody>
      </p:sp>
    </p:spTree>
    <p:extLst>
      <p:ext uri="{BB962C8B-B14F-4D97-AF65-F5344CB8AC3E}">
        <p14:creationId xmlns:p14="http://schemas.microsoft.com/office/powerpoint/2010/main" val="2171624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28</a:t>
            </a:fld>
            <a:endParaRPr lang="en-US"/>
          </a:p>
        </p:txBody>
      </p:sp>
    </p:spTree>
    <p:extLst>
      <p:ext uri="{BB962C8B-B14F-4D97-AF65-F5344CB8AC3E}">
        <p14:creationId xmlns:p14="http://schemas.microsoft.com/office/powerpoint/2010/main" val="3758604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29</a:t>
            </a:fld>
            <a:endParaRPr lang="en-US"/>
          </a:p>
        </p:txBody>
      </p:sp>
    </p:spTree>
    <p:extLst>
      <p:ext uri="{BB962C8B-B14F-4D97-AF65-F5344CB8AC3E}">
        <p14:creationId xmlns:p14="http://schemas.microsoft.com/office/powerpoint/2010/main" val="291426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DO you currently have a PECC / pediatric champion in your ED?</a:t>
            </a:r>
          </a:p>
          <a:p>
            <a:r>
              <a:rPr lang="en-US"/>
              <a:t>https://www.polleverywhere.com/multiple_choice_polls/a8rlyeVI4AGAoyAwoBMKx</a:t>
            </a:r>
          </a:p>
        </p:txBody>
      </p:sp>
      <p:sp>
        <p:nvSpPr>
          <p:cNvPr id="4" name="Slide Number Placeholder 3"/>
          <p:cNvSpPr>
            <a:spLocks noGrp="1"/>
          </p:cNvSpPr>
          <p:nvPr>
            <p:ph type="sldNum" sz="quarter" idx="5"/>
          </p:nvPr>
        </p:nvSpPr>
        <p:spPr/>
        <p:txBody>
          <a:bodyPr/>
          <a:lstStyle/>
          <a:p>
            <a:fld id="{85078C5C-6BF3-D743-94B5-8D93D2393E7A}" type="slidenum">
              <a:rPr lang="en-US" smtClean="0"/>
              <a:t>3</a:t>
            </a:fld>
            <a:endParaRPr lang="en-US"/>
          </a:p>
        </p:txBody>
      </p:sp>
    </p:spTree>
    <p:extLst>
      <p:ext uri="{BB962C8B-B14F-4D97-AF65-F5344CB8AC3E}">
        <p14:creationId xmlns:p14="http://schemas.microsoft.com/office/powerpoint/2010/main" val="905649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30</a:t>
            </a:fld>
            <a:endParaRPr lang="en-US"/>
          </a:p>
        </p:txBody>
      </p:sp>
    </p:spTree>
    <p:extLst>
      <p:ext uri="{BB962C8B-B14F-4D97-AF65-F5344CB8AC3E}">
        <p14:creationId xmlns:p14="http://schemas.microsoft.com/office/powerpoint/2010/main" val="1445705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31</a:t>
            </a:fld>
            <a:endParaRPr lang="en-US"/>
          </a:p>
        </p:txBody>
      </p:sp>
    </p:spTree>
    <p:extLst>
      <p:ext uri="{BB962C8B-B14F-4D97-AF65-F5344CB8AC3E}">
        <p14:creationId xmlns:p14="http://schemas.microsoft.com/office/powerpoint/2010/main" val="892480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32</a:t>
            </a:fld>
            <a:endParaRPr lang="en-US"/>
          </a:p>
        </p:txBody>
      </p:sp>
    </p:spTree>
    <p:extLst>
      <p:ext uri="{BB962C8B-B14F-4D97-AF65-F5344CB8AC3E}">
        <p14:creationId xmlns:p14="http://schemas.microsoft.com/office/powerpoint/2010/main" val="412570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33</a:t>
            </a:fld>
            <a:endParaRPr lang="en-US"/>
          </a:p>
        </p:txBody>
      </p:sp>
    </p:spTree>
    <p:extLst>
      <p:ext uri="{BB962C8B-B14F-4D97-AF65-F5344CB8AC3E}">
        <p14:creationId xmlns:p14="http://schemas.microsoft.com/office/powerpoint/2010/main" val="44347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34</a:t>
            </a:fld>
            <a:endParaRPr lang="en-US"/>
          </a:p>
        </p:txBody>
      </p:sp>
    </p:spTree>
    <p:extLst>
      <p:ext uri="{BB962C8B-B14F-4D97-AF65-F5344CB8AC3E}">
        <p14:creationId xmlns:p14="http://schemas.microsoft.com/office/powerpoint/2010/main" val="3228015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35</a:t>
            </a:fld>
            <a:endParaRPr lang="en-US"/>
          </a:p>
        </p:txBody>
      </p:sp>
    </p:spTree>
    <p:extLst>
      <p:ext uri="{BB962C8B-B14F-4D97-AF65-F5344CB8AC3E}">
        <p14:creationId xmlns:p14="http://schemas.microsoft.com/office/powerpoint/2010/main" val="2876497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36</a:t>
            </a:fld>
            <a:endParaRPr lang="en-US"/>
          </a:p>
        </p:txBody>
      </p:sp>
    </p:spTree>
    <p:extLst>
      <p:ext uri="{BB962C8B-B14F-4D97-AF65-F5344CB8AC3E}">
        <p14:creationId xmlns:p14="http://schemas.microsoft.com/office/powerpoint/2010/main" val="2497865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37</a:t>
            </a:fld>
            <a:endParaRPr lang="en-US"/>
          </a:p>
        </p:txBody>
      </p:sp>
    </p:spTree>
    <p:extLst>
      <p:ext uri="{BB962C8B-B14F-4D97-AF65-F5344CB8AC3E}">
        <p14:creationId xmlns:p14="http://schemas.microsoft.com/office/powerpoint/2010/main" val="2485361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8C5C-6BF3-D743-94B5-8D93D2393E7A}" type="slidenum">
              <a:rPr lang="en-US" smtClean="0"/>
              <a:t>38</a:t>
            </a:fld>
            <a:endParaRPr lang="en-US"/>
          </a:p>
        </p:txBody>
      </p:sp>
    </p:spTree>
    <p:extLst>
      <p:ext uri="{BB962C8B-B14F-4D97-AF65-F5344CB8AC3E}">
        <p14:creationId xmlns:p14="http://schemas.microsoft.com/office/powerpoint/2010/main" val="285872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To provide a bit of level-setting, we're going to take a quick look at the background of the pediatric emergency care coordinator role.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Since 1983, Los Angeles’ Emergency Departments M</a:t>
            </a:r>
            <a:r>
              <a:rPr lang="en-US" dirty="0"/>
              <a:t>edical recognition program, </a:t>
            </a:r>
            <a:r>
              <a:rPr lang="en-US" sz="1200" b="0" i="0" u="none" strike="noStrike" cap="none" dirty="0">
                <a:solidFill>
                  <a:schemeClr val="dk1"/>
                </a:solidFill>
                <a:latin typeface="Calibri"/>
                <a:ea typeface="Calibri"/>
                <a:cs typeface="Calibri"/>
                <a:sym typeface="Calibri"/>
              </a:rPr>
              <a:t>Approved for Pediatrics (or EDAP) program has required that EDs have a pediatric liaison nurse on staff.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Increased focus on the importance of the role is commonly attributed to the 2006 Institute of Medicine’s report: </a:t>
            </a:r>
            <a:r>
              <a:rPr lang="en-US" sz="1200" b="0" i="1" u="none" strike="noStrike" cap="none" dirty="0">
                <a:solidFill>
                  <a:schemeClr val="dk1"/>
                </a:solidFill>
                <a:latin typeface="Calibri"/>
                <a:ea typeface="Calibri"/>
                <a:cs typeface="Calibri"/>
                <a:sym typeface="Calibri"/>
              </a:rPr>
              <a:t>Emergency Care for Children: Growing Pains</a:t>
            </a:r>
            <a:r>
              <a:rPr lang="en-US" sz="1200" b="0" i="0" u="none" strike="noStrike" cap="none" dirty="0">
                <a:solidFill>
                  <a:schemeClr val="dk1"/>
                </a:solidFill>
                <a:latin typeface="Calibri"/>
                <a:ea typeface="Calibri"/>
                <a:cs typeface="Calibri"/>
                <a:sym typeface="Calibri"/>
              </a:rPr>
              <a:t>. Noting significant inadequacies in the nation’s emergency care system’s capacity to manage ill or injured children, this report called for both hospitals and EMS systems to identify qualified coordinators of pediatric emergency care.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 line with the Growing Pains report, the Health Resources and Services Administration Emergency Medical Services for Children (or EMSC)  Program established a Performance Measure for their State Partnership Program Grantees that by 2026, 90% of all EMS agencies will have a PECC.</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Lastly – both the Joint Policy Statement “Pediatric Readiness in the Emergency Department” and the Technical Report “Pediatric Readiness in Emergency Medical Services Systems” support the recommendations from the IOM.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To speak in terms of trauma, this is the orange book of pediatric readiness. Having a PECC is the key to pulling it all together. Analogy to the trauma program manager/coordinator for ED pediatric readiness. </a:t>
            </a:r>
            <a:endParaRPr dirty="0"/>
          </a:p>
        </p:txBody>
      </p:sp>
      <p:sp>
        <p:nvSpPr>
          <p:cNvPr id="81" name="Google Shape;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So what is a pediatric emergency care coordinator?</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Ultimately a PECC is simply someone who is responsible for coordinating pediatric specific activities and helping assure an ED has the supplies they need to care for a critically ill or injured infant or child.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92" name="Google Shape;9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b3fdb776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eb3fdb7765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Racheal</a:t>
            </a:r>
          </a:p>
          <a:p>
            <a:pPr marL="0" lvl="0" indent="0" algn="l" rtl="0">
              <a:lnSpc>
                <a:spcPct val="100000"/>
              </a:lnSpc>
              <a:spcBef>
                <a:spcPts val="0"/>
              </a:spcBef>
              <a:spcAft>
                <a:spcPts val="0"/>
              </a:spcAft>
              <a:buSzPts val="1400"/>
              <a:buNone/>
            </a:pPr>
            <a:endParaRPr/>
          </a:p>
        </p:txBody>
      </p:sp>
      <p:sp>
        <p:nvSpPr>
          <p:cNvPr id="118" name="Google Shape;118;geb3fdb7765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Do you think that having both an EMS agency and an ED PECC improved the care of the baby in this scenario?</a:t>
            </a:r>
          </a:p>
          <a:p>
            <a:r>
              <a:rPr lang="en-US"/>
              <a:t>https://www.polleverywhere.com/multiple_choice_polls/SPWiQ6MZb3yxJRwUxkWhq</a:t>
            </a:r>
          </a:p>
        </p:txBody>
      </p:sp>
      <p:sp>
        <p:nvSpPr>
          <p:cNvPr id="4" name="Slide Number Placeholder 3"/>
          <p:cNvSpPr>
            <a:spLocks noGrp="1"/>
          </p:cNvSpPr>
          <p:nvPr>
            <p:ph type="sldNum" sz="quarter" idx="5"/>
          </p:nvPr>
        </p:nvSpPr>
        <p:spPr/>
        <p:txBody>
          <a:bodyPr/>
          <a:lstStyle/>
          <a:p>
            <a:fld id="{85078C5C-6BF3-D743-94B5-8D93D2393E7A}" type="slidenum">
              <a:rPr lang="en-US" smtClean="0"/>
              <a:t>7</a:t>
            </a:fld>
            <a:endParaRPr lang="en-US"/>
          </a:p>
        </p:txBody>
      </p:sp>
    </p:spTree>
    <p:extLst>
      <p:ext uri="{BB962C8B-B14F-4D97-AF65-F5344CB8AC3E}">
        <p14:creationId xmlns:p14="http://schemas.microsoft.com/office/powerpoint/2010/main" val="289558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If this was your ED, would it have gone the same way?</a:t>
            </a:r>
          </a:p>
          <a:p>
            <a:r>
              <a:rPr lang="en-US"/>
              <a:t>https://www.polleverywhere.com/multiple_choice_polls/mk96ACWZctvgDReo5HuY6</a:t>
            </a:r>
          </a:p>
        </p:txBody>
      </p:sp>
      <p:sp>
        <p:nvSpPr>
          <p:cNvPr id="4" name="Slide Number Placeholder 3"/>
          <p:cNvSpPr>
            <a:spLocks noGrp="1"/>
          </p:cNvSpPr>
          <p:nvPr>
            <p:ph type="sldNum" sz="quarter" idx="5"/>
          </p:nvPr>
        </p:nvSpPr>
        <p:spPr/>
        <p:txBody>
          <a:bodyPr/>
          <a:lstStyle/>
          <a:p>
            <a:fld id="{85078C5C-6BF3-D743-94B5-8D93D2393E7A}" type="slidenum">
              <a:rPr lang="en-US" smtClean="0"/>
              <a:t>8</a:t>
            </a:fld>
            <a:endParaRPr lang="en-US"/>
          </a:p>
        </p:txBody>
      </p:sp>
    </p:spTree>
    <p:extLst>
      <p:ext uri="{BB962C8B-B14F-4D97-AF65-F5344CB8AC3E}">
        <p14:creationId xmlns:p14="http://schemas.microsoft.com/office/powerpoint/2010/main" val="217475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1" indent="-182118" algn="l" rtl="0">
              <a:lnSpc>
                <a:spcPct val="100000"/>
              </a:lnSpc>
              <a:spcBef>
                <a:spcPts val="0"/>
              </a:spcBef>
              <a:spcAft>
                <a:spcPts val="0"/>
              </a:spcAft>
              <a:buSzPts val="1200"/>
              <a:buFont typeface="Courier New"/>
              <a:buChar char="o"/>
            </a:pPr>
            <a:r>
              <a:rPr lang="en-US"/>
              <a:t>Special interest in pediatrics  </a:t>
            </a:r>
            <a:endParaRPr/>
          </a:p>
          <a:p>
            <a:pPr marL="914400" lvl="1" indent="-182118" algn="l" rtl="0">
              <a:lnSpc>
                <a:spcPct val="100000"/>
              </a:lnSpc>
              <a:spcBef>
                <a:spcPts val="0"/>
              </a:spcBef>
              <a:spcAft>
                <a:spcPts val="0"/>
              </a:spcAft>
              <a:buSzPts val="1200"/>
              <a:buFont typeface="Courier New"/>
              <a:buChar char="o"/>
            </a:pPr>
            <a:r>
              <a:rPr lang="en-US"/>
              <a:t>Knowledge and skill in emergency care of children through clinical experience </a:t>
            </a:r>
            <a:endParaRPr/>
          </a:p>
          <a:p>
            <a:pPr marL="914400" marR="0" lvl="1" indent="-182118" algn="l" rtl="0">
              <a:lnSpc>
                <a:spcPct val="100000"/>
              </a:lnSpc>
              <a:spcBef>
                <a:spcPts val="0"/>
              </a:spcBef>
              <a:spcAft>
                <a:spcPts val="0"/>
              </a:spcAft>
              <a:buClr>
                <a:srgbClr val="000000"/>
              </a:buClr>
              <a:buSzPts val="1200"/>
              <a:buFont typeface="Courier New"/>
              <a:buChar char="o"/>
            </a:pPr>
            <a:r>
              <a:rPr lang="en-US"/>
              <a:t>Someone whom is able to Demonstrated critical thinking and strong clinical skills</a:t>
            </a:r>
            <a:endParaRPr/>
          </a:p>
          <a:p>
            <a:pPr marL="914400" marR="0" lvl="1" indent="-252222" algn="l" rtl="0">
              <a:lnSpc>
                <a:spcPct val="100000"/>
              </a:lnSpc>
              <a:spcBef>
                <a:spcPts val="0"/>
              </a:spcBef>
              <a:spcAft>
                <a:spcPts val="0"/>
              </a:spcAft>
              <a:buClr>
                <a:srgbClr val="000000"/>
              </a:buClr>
              <a:buSzPts val="1200"/>
              <a:buFont typeface="Courier New"/>
              <a:buChar char="o"/>
            </a:pPr>
            <a:r>
              <a:rPr lang="en-US"/>
              <a:t>Does not have to be a provider or nurse, can be a pharmacist, EMT-P, advance practice (PA, NP)</a:t>
            </a:r>
            <a:endParaRPr/>
          </a:p>
          <a:p>
            <a:pPr marL="914400" marR="0" lvl="1" indent="-252222" algn="l" rtl="0">
              <a:lnSpc>
                <a:spcPct val="100000"/>
              </a:lnSpc>
              <a:spcBef>
                <a:spcPts val="0"/>
              </a:spcBef>
              <a:spcAft>
                <a:spcPts val="0"/>
              </a:spcAft>
              <a:buClr>
                <a:srgbClr val="000000"/>
              </a:buClr>
              <a:buSzPts val="1200"/>
              <a:buFont typeface="Courier New"/>
              <a:buChar char="o"/>
            </a:pPr>
            <a:r>
              <a:rPr lang="en-US"/>
              <a:t>They do not have to be a pediatric expert</a:t>
            </a:r>
            <a:endParaRPr/>
          </a:p>
          <a:p>
            <a:pPr marL="914400" lvl="1" indent="-176022" algn="l" rtl="0">
              <a:lnSpc>
                <a:spcPct val="100000"/>
              </a:lnSpc>
              <a:spcBef>
                <a:spcPts val="0"/>
              </a:spcBef>
              <a:spcAft>
                <a:spcPts val="0"/>
              </a:spcAft>
              <a:buSzPts val="828"/>
              <a:buFont typeface="Courier New"/>
              <a:buNone/>
            </a:pPr>
            <a:endParaRPr/>
          </a:p>
        </p:txBody>
      </p:sp>
      <p:sp>
        <p:nvSpPr>
          <p:cNvPr id="122" name="Google Shape;12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165E-2C41-4656-A655-AA368C919A38}"/>
              </a:ext>
            </a:extLst>
          </p:cNvPr>
          <p:cNvSpPr>
            <a:spLocks noGrp="1"/>
          </p:cNvSpPr>
          <p:nvPr>
            <p:ph type="ctrTitle" hasCustomPrompt="1"/>
          </p:nvPr>
        </p:nvSpPr>
        <p:spPr>
          <a:xfrm>
            <a:off x="1524000" y="1122363"/>
            <a:ext cx="9265920" cy="2306637"/>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Title slide</a:t>
            </a:r>
          </a:p>
        </p:txBody>
      </p:sp>
      <p:sp>
        <p:nvSpPr>
          <p:cNvPr id="3" name="Subtitle 2">
            <a:extLst>
              <a:ext uri="{FF2B5EF4-FFF2-40B4-BE49-F238E27FC236}">
                <a16:creationId xmlns:a16="http://schemas.microsoft.com/office/drawing/2014/main" id="{BA50A674-BF45-46D5-9B79-DA5CFE936DA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2385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ection">
    <p:bg>
      <p:bgPr>
        <a:gradFill flip="none" rotWithShape="1">
          <a:gsLst>
            <a:gs pos="0">
              <a:schemeClr val="accent1">
                <a:hueOff val="73155"/>
                <a:satOff val="13087"/>
                <a:lumOff val="-49701"/>
              </a:schemeClr>
            </a:gs>
            <a:gs pos="100000">
              <a:schemeClr val="accent1">
                <a:hueOff val="129105"/>
              </a:schemeClr>
            </a:gs>
          </a:gsLst>
          <a:lin ang="5400000" scaled="0"/>
        </a:gradFill>
        <a:effectLst/>
      </p:bgPr>
    </p:bg>
    <p:spTree>
      <p:nvGrpSpPr>
        <p:cNvPr id="1" name=""/>
        <p:cNvGrpSpPr/>
        <p:nvPr/>
      </p:nvGrpSpPr>
      <p:grpSpPr>
        <a:xfrm>
          <a:off x="0" y="0"/>
          <a:ext cx="0" cy="0"/>
          <a:chOff x="0" y="0"/>
          <a:chExt cx="0" cy="0"/>
        </a:xfrm>
      </p:grpSpPr>
      <p:sp>
        <p:nvSpPr>
          <p:cNvPr id="75" name="Rectangle"/>
          <p:cNvSpPr/>
          <p:nvPr/>
        </p:nvSpPr>
        <p:spPr>
          <a:xfrm>
            <a:off x="-10825" y="-13930"/>
            <a:ext cx="12213649" cy="6885860"/>
          </a:xfrm>
          <a:prstGeom prst="rect">
            <a:avLst/>
          </a:prstGeom>
          <a:gradFill>
            <a:gsLst>
              <a:gs pos="0">
                <a:schemeClr val="accent1">
                  <a:hueOff val="129105"/>
                </a:schemeClr>
              </a:gs>
              <a:gs pos="100000">
                <a:schemeClr val="accent1">
                  <a:hueOff val="73155"/>
                  <a:satOff val="13087"/>
                  <a:lumOff val="-49701"/>
                </a:schemeClr>
              </a:gs>
            </a:gsLst>
            <a:path path="circle">
              <a:fillToRect l="37721" t="-19636" r="62278" b="119636"/>
            </a:path>
          </a:gra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76" name="Section Title"/>
          <p:cNvSpPr txBox="1">
            <a:spLocks noGrp="1"/>
          </p:cNvSpPr>
          <p:nvPr>
            <p:ph type="title" hasCustomPrompt="1"/>
          </p:nvPr>
        </p:nvSpPr>
        <p:spPr>
          <a:xfrm>
            <a:off x="1028700" y="2098024"/>
            <a:ext cx="10134600" cy="2606577"/>
          </a:xfrm>
          <a:prstGeom prst="rect">
            <a:avLst/>
          </a:prstGeom>
        </p:spPr>
        <p:txBody>
          <a:bodyPr anchor="ctr"/>
          <a:lstStyle>
            <a:lvl1pPr>
              <a:lnSpc>
                <a:spcPct val="90000"/>
              </a:lnSpc>
              <a:defRPr sz="6000">
                <a:latin typeface="Canela Regular"/>
                <a:ea typeface="Canela Regular"/>
                <a:cs typeface="Canela Regular"/>
                <a:sym typeface="Canela Regular"/>
              </a:defRPr>
            </a:lvl1pPr>
          </a:lstStyle>
          <a:p>
            <a:r>
              <a:t>Section Title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5849830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14" name="Rectangle"/>
          <p:cNvSpPr/>
          <p:nvPr/>
        </p:nvSpPr>
        <p:spPr>
          <a:xfrm>
            <a:off x="241582" y="262304"/>
            <a:ext cx="11708836" cy="6436475"/>
          </a:xfrm>
          <a:prstGeom prst="rect">
            <a:avLst/>
          </a:prstGeom>
          <a:gradFill>
            <a:gsLst>
              <a:gs pos="0">
                <a:schemeClr val="accent1">
                  <a:hueOff val="73155"/>
                  <a:satOff val="13087"/>
                  <a:lumOff val="-49701"/>
                </a:schemeClr>
              </a:gs>
              <a:gs pos="79097">
                <a:srgbClr val="748C9A"/>
              </a:gs>
              <a:gs pos="100000">
                <a:schemeClr val="accent1">
                  <a:hueOff val="129105"/>
                </a:schemeClr>
              </a:gs>
            </a:gsLst>
            <a:path path="circle">
              <a:fillToRect l="37721" t="-19636" r="62278" b="119636"/>
            </a:path>
          </a:gra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115" name="Body Level One…"/>
          <p:cNvSpPr txBox="1">
            <a:spLocks noGrp="1"/>
          </p:cNvSpPr>
          <p:nvPr>
            <p:ph type="body" sz="quarter" idx="1" hasCustomPrompt="1"/>
          </p:nvPr>
        </p:nvSpPr>
        <p:spPr>
          <a:xfrm>
            <a:off x="1028700" y="395818"/>
            <a:ext cx="10134600" cy="998177"/>
          </a:xfrm>
          <a:prstGeom prst="rect">
            <a:avLst/>
          </a:prstGeom>
        </p:spPr>
        <p:txBody>
          <a:bodyPr anchor="b"/>
          <a:lstStyle>
            <a:lvl1pPr defTabSz="1219169">
              <a:lnSpc>
                <a:spcPct val="80000"/>
              </a:lnSpc>
              <a:defRPr sz="12500" b="0" spc="-250">
                <a:solidFill>
                  <a:srgbClr val="FFFFFF"/>
                </a:solidFill>
                <a:latin typeface="+mn-lt"/>
                <a:ea typeface="+mn-ea"/>
                <a:cs typeface="+mn-cs"/>
                <a:sym typeface="Canela Bold"/>
              </a:defRPr>
            </a:lvl1pPr>
            <a:lvl2pPr defTabSz="1219169">
              <a:lnSpc>
                <a:spcPct val="80000"/>
              </a:lnSpc>
              <a:defRPr sz="12500" b="0" spc="-250">
                <a:solidFill>
                  <a:srgbClr val="FFFFFF"/>
                </a:solidFill>
                <a:latin typeface="+mn-lt"/>
                <a:ea typeface="+mn-ea"/>
                <a:cs typeface="+mn-cs"/>
                <a:sym typeface="Canela Bold"/>
              </a:defRPr>
            </a:lvl2pPr>
            <a:lvl3pPr defTabSz="1219169">
              <a:lnSpc>
                <a:spcPct val="80000"/>
              </a:lnSpc>
              <a:defRPr sz="12500" b="0" spc="-250">
                <a:solidFill>
                  <a:srgbClr val="FFFFFF"/>
                </a:solidFill>
                <a:latin typeface="+mn-lt"/>
                <a:ea typeface="+mn-ea"/>
                <a:cs typeface="+mn-cs"/>
                <a:sym typeface="Canela Bold"/>
              </a:defRPr>
            </a:lvl3pPr>
            <a:lvl4pPr defTabSz="1219169">
              <a:lnSpc>
                <a:spcPct val="80000"/>
              </a:lnSpc>
              <a:defRPr sz="12500" b="0" spc="-250">
                <a:solidFill>
                  <a:srgbClr val="FFFFFF"/>
                </a:solidFill>
                <a:latin typeface="+mn-lt"/>
                <a:ea typeface="+mn-ea"/>
                <a:cs typeface="+mn-cs"/>
                <a:sym typeface="Canela Bold"/>
              </a:defRPr>
            </a:lvl4pPr>
            <a:lvl5pPr defTabSz="1219169">
              <a:lnSpc>
                <a:spcPct val="80000"/>
              </a:lnSpc>
              <a:defRPr sz="12500" b="0" spc="-250">
                <a:solidFill>
                  <a:srgbClr val="FFFFFF"/>
                </a:solidFill>
                <a:latin typeface="+mn-lt"/>
                <a:ea typeface="+mn-ea"/>
                <a:cs typeface="+mn-cs"/>
                <a:sym typeface="Canela Bold"/>
              </a:defRPr>
            </a:lvl5pPr>
          </a:lstStyle>
          <a:p>
            <a:r>
              <a:t>100%</a:t>
            </a:r>
          </a:p>
          <a:p>
            <a:pPr lvl="1"/>
            <a:endParaRPr/>
          </a:p>
          <a:p>
            <a:pPr lvl="2"/>
            <a:endParaRPr/>
          </a:p>
          <a:p>
            <a:pPr lvl="3"/>
            <a:endParaRPr/>
          </a:p>
          <a:p>
            <a:pPr lvl="4"/>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0516053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3" name="Rectangle"/>
          <p:cNvSpPr/>
          <p:nvPr/>
        </p:nvSpPr>
        <p:spPr>
          <a:xfrm>
            <a:off x="504454" y="532086"/>
            <a:ext cx="11189443" cy="5793829"/>
          </a:xfrm>
          <a:prstGeom prst="rect">
            <a:avLst/>
          </a:prstGeom>
          <a:gradFill>
            <a:gsLst>
              <a:gs pos="0">
                <a:schemeClr val="accent1">
                  <a:hueOff val="73155"/>
                  <a:satOff val="13087"/>
                  <a:lumOff val="-49701"/>
                </a:schemeClr>
              </a:gs>
              <a:gs pos="60899">
                <a:srgbClr val="748C9A"/>
              </a:gs>
              <a:gs pos="100000">
                <a:schemeClr val="accent1">
                  <a:hueOff val="129105"/>
                </a:schemeClr>
              </a:gs>
            </a:gsLst>
            <a:lin ang="5400000"/>
          </a:gra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124" name="Body Level One…"/>
          <p:cNvSpPr txBox="1">
            <a:spLocks noGrp="1"/>
          </p:cNvSpPr>
          <p:nvPr>
            <p:ph type="body" sz="quarter" idx="1" hasCustomPrompt="1"/>
          </p:nvPr>
        </p:nvSpPr>
        <p:spPr>
          <a:xfrm>
            <a:off x="2868873" y="2774950"/>
            <a:ext cx="6454255" cy="1314450"/>
          </a:xfrm>
          <a:prstGeom prst="rect">
            <a:avLst/>
          </a:prstGeom>
        </p:spPr>
        <p:txBody>
          <a:bodyPr/>
          <a:lstStyle>
            <a:lvl1pPr marL="160102" indent="-160102" algn="l" defTabSz="177800">
              <a:lnSpc>
                <a:spcPct val="80000"/>
              </a:lnSpc>
              <a:defRPr sz="3500" b="0">
                <a:latin typeface="Canela Deck Regular"/>
                <a:ea typeface="Canela Deck Regular"/>
                <a:cs typeface="Canela Deck Regular"/>
                <a:sym typeface="Canela Deck Regular"/>
              </a:defRPr>
            </a:lvl1pPr>
            <a:lvl2pPr marL="160102" indent="68498" algn="l" defTabSz="177800">
              <a:lnSpc>
                <a:spcPct val="80000"/>
              </a:lnSpc>
              <a:defRPr sz="3500" b="0">
                <a:latin typeface="Canela Deck Regular"/>
                <a:ea typeface="Canela Deck Regular"/>
                <a:cs typeface="Canela Deck Regular"/>
                <a:sym typeface="Canela Deck Regular"/>
              </a:defRPr>
            </a:lvl2pPr>
            <a:lvl3pPr marL="160102" indent="297098" algn="l" defTabSz="177800">
              <a:lnSpc>
                <a:spcPct val="80000"/>
              </a:lnSpc>
              <a:defRPr sz="3500" b="0">
                <a:latin typeface="Canela Deck Regular"/>
                <a:ea typeface="Canela Deck Regular"/>
                <a:cs typeface="Canela Deck Regular"/>
                <a:sym typeface="Canela Deck Regular"/>
              </a:defRPr>
            </a:lvl3pPr>
            <a:lvl4pPr marL="160102" indent="525698" algn="l" defTabSz="177800">
              <a:lnSpc>
                <a:spcPct val="80000"/>
              </a:lnSpc>
              <a:defRPr sz="3500" b="0">
                <a:latin typeface="Canela Deck Regular"/>
                <a:ea typeface="Canela Deck Regular"/>
                <a:cs typeface="Canela Deck Regular"/>
                <a:sym typeface="Canela Deck Regular"/>
              </a:defRPr>
            </a:lvl4pPr>
            <a:lvl5pPr marL="160102" indent="754298" algn="l" defTabSz="177800">
              <a:lnSpc>
                <a:spcPct val="80000"/>
              </a:lnSpc>
              <a:defRPr sz="3500" b="0">
                <a:latin typeface="Canela Deck Regular"/>
                <a:ea typeface="Canela Deck Regular"/>
                <a:cs typeface="Canela Deck Regular"/>
                <a:sym typeface="Canela Deck Regular"/>
              </a:defRPr>
            </a:lvl5pPr>
          </a:lstStyle>
          <a:p>
            <a:r>
              <a:t>“Notable Quote”</a:t>
            </a:r>
          </a:p>
          <a:p>
            <a:pPr lvl="1"/>
            <a:endParaRPr/>
          </a:p>
          <a:p>
            <a:pPr lvl="2"/>
            <a:endParaRPr/>
          </a:p>
          <a:p>
            <a:pPr lvl="3"/>
            <a:endParaRPr/>
          </a:p>
          <a:p>
            <a:pPr lvl="4"/>
            <a:endParaRPr/>
          </a:p>
        </p:txBody>
      </p:sp>
      <p:sp>
        <p:nvSpPr>
          <p:cNvPr id="125" name="Attribution"/>
          <p:cNvSpPr txBox="1">
            <a:spLocks noGrp="1"/>
          </p:cNvSpPr>
          <p:nvPr>
            <p:ph type="body" sz="quarter" idx="21" hasCustomPrompt="1"/>
          </p:nvPr>
        </p:nvSpPr>
        <p:spPr>
          <a:xfrm>
            <a:off x="3050117" y="4999601"/>
            <a:ext cx="6273011" cy="254001"/>
          </a:xfrm>
          <a:prstGeom prst="rect">
            <a:avLst/>
          </a:prstGeom>
        </p:spPr>
        <p:txBody>
          <a:bodyPr anchor="t"/>
          <a:lstStyle>
            <a:lvl1pPr algn="l" defTabSz="177800">
              <a:lnSpc>
                <a:spcPct val="140000"/>
              </a:lnSpc>
              <a:defRPr sz="1350" spc="13"/>
            </a:lvl1pPr>
          </a:lstStyle>
          <a:p>
            <a:r>
              <a:t>Attribution</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173644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684F-E715-4929-A73D-39AA3ECD421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5C2B4F-CBF8-4F0D-BF65-D2D714BF2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21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65BE-8C67-41F0-8C51-CC55DE988E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C8BCED-B12A-40E8-BF59-14DEB39C62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593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684F-E715-4929-A73D-39AA3ECD421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5C2B4F-CBF8-4F0D-BF65-D2D714BF2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801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for larger charts (no sidebar)">
  <p:cSld name="Slide for larger charts (no sideba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854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34E9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361440"/>
            <a:ext cx="10515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19"/>
          <p:cNvPicPr preferRelativeResize="0"/>
          <p:nvPr/>
        </p:nvPicPr>
        <p:blipFill rotWithShape="1">
          <a:blip r:embed="rId3">
            <a:alphaModFix/>
          </a:blip>
          <a:srcRect/>
          <a:stretch/>
        </p:blipFill>
        <p:spPr>
          <a:xfrm>
            <a:off x="10583517" y="6242492"/>
            <a:ext cx="1540565" cy="598253"/>
          </a:xfrm>
          <a:prstGeom prst="rect">
            <a:avLst/>
          </a:prstGeom>
          <a:noFill/>
          <a:ln>
            <a:noFill/>
          </a:ln>
        </p:spPr>
      </p:pic>
    </p:spTree>
    <p:extLst>
      <p:ext uri="{BB962C8B-B14F-4D97-AF65-F5344CB8AC3E}">
        <p14:creationId xmlns:p14="http://schemas.microsoft.com/office/powerpoint/2010/main" val="85552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30"/>
        <p:cNvGrpSpPr/>
        <p:nvPr/>
      </p:nvGrpSpPr>
      <p:grpSpPr>
        <a:xfrm>
          <a:off x="0" y="0"/>
          <a:ext cx="0" cy="0"/>
          <a:chOff x="0" y="0"/>
          <a:chExt cx="0" cy="0"/>
        </a:xfrm>
      </p:grpSpPr>
      <p:sp>
        <p:nvSpPr>
          <p:cNvPr id="31" name="Google Shape;31;p81"/>
          <p:cNvSpPr txBox="1">
            <a:spLocks noGrp="1"/>
          </p:cNvSpPr>
          <p:nvPr>
            <p:ph type="title"/>
          </p:nvPr>
        </p:nvSpPr>
        <p:spPr>
          <a:xfrm>
            <a:off x="914400" y="228600"/>
            <a:ext cx="10363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1"/>
          <p:cNvSpPr>
            <a:spLocks noGrp="1"/>
          </p:cNvSpPr>
          <p:nvPr>
            <p:ph type="chart" idx="2"/>
          </p:nvPr>
        </p:nvSpPr>
        <p:spPr>
          <a:xfrm>
            <a:off x="914400" y="1524000"/>
            <a:ext cx="10363200" cy="4191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ahoma"/>
                <a:ea typeface="Tahoma"/>
                <a:cs typeface="Tahoma"/>
                <a:sym typeface="Tahom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81"/>
          <p:cNvSpPr txBox="1">
            <a:spLocks noGrp="1"/>
          </p:cNvSpPr>
          <p:nvPr>
            <p:ph type="dt" idx="10"/>
          </p:nvPr>
        </p:nvSpPr>
        <p:spPr>
          <a:xfrm>
            <a:off x="5892800" y="6400800"/>
            <a:ext cx="1625600" cy="381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81"/>
          <p:cNvSpPr txBox="1">
            <a:spLocks noGrp="1"/>
          </p:cNvSpPr>
          <p:nvPr>
            <p:ph type="ftr" idx="11"/>
          </p:nvPr>
        </p:nvSpPr>
        <p:spPr>
          <a:xfrm>
            <a:off x="7518400" y="6400800"/>
            <a:ext cx="2946400" cy="381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1"/>
          <p:cNvSpPr txBox="1">
            <a:spLocks noGrp="1"/>
          </p:cNvSpPr>
          <p:nvPr>
            <p:ph type="sldNum" idx="12"/>
          </p:nvPr>
        </p:nvSpPr>
        <p:spPr>
          <a:xfrm>
            <a:off x="10464800" y="6400800"/>
            <a:ext cx="1016000" cy="381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511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664633" y="1981201"/>
            <a:ext cx="10075084" cy="4144963"/>
          </a:xfrm>
          <a:prstGeom prst="rect">
            <a:avLst/>
          </a:prstGeom>
          <a:noFill/>
          <a:ln>
            <a:noFill/>
          </a:ln>
        </p:spPr>
        <p:txBody>
          <a:bodyPr spcFirstLastPara="1" wrap="square" lIns="91425" tIns="45700" rIns="91425" bIns="45700" anchor="t" anchorCtr="0">
            <a:normAutofit/>
          </a:bodyPr>
          <a:lstStyle>
            <a:lvl1pPr marL="457200" lvl="0" indent="-323850" algn="l">
              <a:spcBef>
                <a:spcPts val="2000"/>
              </a:spcBef>
              <a:spcAft>
                <a:spcPts val="0"/>
              </a:spcAft>
              <a:buClr>
                <a:srgbClr val="00277A"/>
              </a:buClr>
              <a:buSzPts val="1500"/>
              <a:buChar char="■"/>
              <a:defRPr/>
            </a:lvl1pPr>
            <a:lvl2pPr marL="914400" lvl="1" indent="-314325" algn="l">
              <a:spcBef>
                <a:spcPts val="600"/>
              </a:spcBef>
              <a:spcAft>
                <a:spcPts val="0"/>
              </a:spcAft>
              <a:buClr>
                <a:srgbClr val="00277A"/>
              </a:buClr>
              <a:buSzPts val="1350"/>
              <a:buChar char="■"/>
              <a:defRPr/>
            </a:lvl2pPr>
            <a:lvl3pPr marL="1371600" lvl="2" indent="-314325" algn="l">
              <a:spcBef>
                <a:spcPts val="600"/>
              </a:spcBef>
              <a:spcAft>
                <a:spcPts val="0"/>
              </a:spcAft>
              <a:buClr>
                <a:srgbClr val="00277A"/>
              </a:buClr>
              <a:buSzPts val="1350"/>
              <a:buChar char="■"/>
              <a:defRPr/>
            </a:lvl3pPr>
            <a:lvl4pPr marL="1828800" lvl="3" indent="-314325" algn="l">
              <a:spcBef>
                <a:spcPts val="600"/>
              </a:spcBef>
              <a:spcAft>
                <a:spcPts val="0"/>
              </a:spcAft>
              <a:buClr>
                <a:srgbClr val="00277A"/>
              </a:buClr>
              <a:buSzPts val="1350"/>
              <a:buChar char="■"/>
              <a:defRPr/>
            </a:lvl4pPr>
            <a:lvl5pPr marL="2286000" lvl="4" indent="-314325" algn="l">
              <a:spcBef>
                <a:spcPts val="600"/>
              </a:spcBef>
              <a:spcAft>
                <a:spcPts val="0"/>
              </a:spcAft>
              <a:buClr>
                <a:srgbClr val="00277A"/>
              </a:buClr>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1" name="Google Shape;31;p30"/>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30"/>
          <p:cNvPicPr preferRelativeResize="0"/>
          <p:nvPr/>
        </p:nvPicPr>
        <p:blipFill rotWithShape="1">
          <a:blip r:embed="rId2">
            <a:alphaModFix/>
          </a:blip>
          <a:srcRect/>
          <a:stretch/>
        </p:blipFill>
        <p:spPr>
          <a:xfrm>
            <a:off x="11028829" y="484094"/>
            <a:ext cx="876300" cy="876300"/>
          </a:xfrm>
          <a:prstGeom prst="rect">
            <a:avLst/>
          </a:prstGeom>
          <a:noFill/>
          <a:ln>
            <a:noFill/>
          </a:ln>
        </p:spPr>
      </p:pic>
    </p:spTree>
    <p:extLst>
      <p:ext uri="{BB962C8B-B14F-4D97-AF65-F5344CB8AC3E}">
        <p14:creationId xmlns:p14="http://schemas.microsoft.com/office/powerpoint/2010/main" val="191500311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BE3B9D-FD53-2F46-A409-76788EC1435A}" type="datetimeFigureOut">
              <a:rPr lang="en-US" smtClean="0"/>
              <a:t>2/24/22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4BB82A4-E9A6-FB41-B344-9C5DFFABA9EB}" type="slidenum">
              <a:rPr lang="en-US" smtClean="0"/>
              <a:t>‹#›</a:t>
            </a:fld>
            <a:endParaRPr lang="en-US"/>
          </a:p>
        </p:txBody>
      </p:sp>
    </p:spTree>
    <p:extLst>
      <p:ext uri="{BB962C8B-B14F-4D97-AF65-F5344CB8AC3E}">
        <p14:creationId xmlns:p14="http://schemas.microsoft.com/office/powerpoint/2010/main" val="22565732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028700" y="5614881"/>
            <a:ext cx="10134600" cy="422974"/>
          </a:xfrm>
          <a:prstGeom prst="rect">
            <a:avLst/>
          </a:prstGeom>
        </p:spPr>
        <p:txBody>
          <a:bodyPr/>
          <a:lstStyle/>
          <a:p>
            <a:r>
              <a:t>Author and Date</a:t>
            </a:r>
          </a:p>
        </p:txBody>
      </p:sp>
      <p:sp>
        <p:nvSpPr>
          <p:cNvPr id="13" name="Presentation Title"/>
          <p:cNvSpPr txBox="1">
            <a:spLocks noGrp="1"/>
          </p:cNvSpPr>
          <p:nvPr>
            <p:ph type="title" hasCustomPrompt="1"/>
          </p:nvPr>
        </p:nvSpPr>
        <p:spPr>
          <a:prstGeom prst="rect">
            <a:avLst/>
          </a:prstGeom>
        </p:spPr>
        <p:txBody>
          <a:body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52032059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6DA91-4784-4BF1-8BBE-2F92F9661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BD1FD3-0647-4042-82D3-B3758639A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625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b="1" kern="1200">
          <a:solidFill>
            <a:srgbClr val="0450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ollev.com/traumasprin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ctrTitle"/>
          </p:nvPr>
        </p:nvSpPr>
        <p:spPr>
          <a:xfrm>
            <a:off x="762000" y="1122363"/>
            <a:ext cx="10668000" cy="23066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ct val="100000"/>
              <a:buFont typeface="Tahoma"/>
              <a:buNone/>
            </a:pPr>
            <a:r>
              <a:rPr lang="en-US" sz="4400"/>
              <a:t>The Pediatric Emergency Care Coordinator / Pediatric Champion</a:t>
            </a:r>
            <a:endParaRPr sz="4400"/>
          </a:p>
          <a:p>
            <a:pPr marL="0" lvl="0" indent="0" algn="ctr" rtl="0">
              <a:lnSpc>
                <a:spcPct val="90000"/>
              </a:lnSpc>
              <a:spcBef>
                <a:spcPts val="0"/>
              </a:spcBef>
              <a:spcAft>
                <a:spcPts val="0"/>
              </a:spcAft>
              <a:buClr>
                <a:schemeClr val="lt1"/>
              </a:buClr>
              <a:buSzPct val="100000"/>
              <a:buFont typeface="Tahoma"/>
              <a:buNone/>
            </a:pPr>
            <a:r>
              <a:rPr lang="en-US" sz="4400"/>
              <a:t>(PECC)</a:t>
            </a:r>
            <a:endParaRPr sz="4400"/>
          </a:p>
        </p:txBody>
      </p:sp>
      <p:sp>
        <p:nvSpPr>
          <p:cNvPr id="39" name="Google Shape;39;p1"/>
          <p:cNvSpPr txBox="1">
            <a:spLocks noGrp="1"/>
          </p:cNvSpPr>
          <p:nvPr>
            <p:ph type="subTitle" idx="1"/>
          </p:nvPr>
        </p:nvSpPr>
        <p:spPr>
          <a:xfrm>
            <a:off x="1524000" y="4079875"/>
            <a:ext cx="9144000" cy="1655762"/>
          </a:xfrm>
          <a:prstGeom prst="rect">
            <a:avLst/>
          </a:prstGeom>
          <a:noFill/>
          <a:ln>
            <a:noFill/>
          </a:ln>
        </p:spPr>
        <p:txBody>
          <a:bodyPr spcFirstLastPara="1" wrap="square" lIns="91425" tIns="45700" rIns="91425" bIns="45700" anchor="t" anchorCtr="0">
            <a:normAutofit lnSpcReduction="10000"/>
          </a:bodyPr>
          <a:lstStyle/>
          <a:p>
            <a:pPr>
              <a:spcBef>
                <a:spcPts val="0"/>
              </a:spcBef>
              <a:buClr>
                <a:schemeClr val="lt1"/>
              </a:buClr>
              <a:buSzPts val="2400"/>
            </a:pPr>
            <a:r>
              <a:rPr lang="en-US" u="sng"/>
              <a:t>PURPOSE STATEMENT</a:t>
            </a:r>
          </a:p>
          <a:p>
            <a:pPr>
              <a:spcBef>
                <a:spcPts val="0"/>
              </a:spcBef>
              <a:buClr>
                <a:schemeClr val="lt1"/>
              </a:buClr>
              <a:buSzPts val="2400"/>
            </a:pPr>
            <a:br>
              <a:rPr lang="en-US"/>
            </a:br>
            <a:r>
              <a:rPr lang="en-US" i="1"/>
              <a:t>Explore the roles, responsibilities, and skill set of an effective PECC, and identify strategies to create and strengthen the role within your EMS agency, emergency department, or hospital.</a:t>
            </a:r>
            <a:endParaRPr lang="en-US" i="1">
              <a:highlight>
                <a:srgbClr val="FFFF00"/>
              </a:highlight>
            </a:endParaRPr>
          </a:p>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ge90218a211_0_0"/>
          <p:cNvPicPr preferRelativeResize="0"/>
          <p:nvPr/>
        </p:nvPicPr>
        <p:blipFill rotWithShape="1">
          <a:blip r:embed="rId3">
            <a:alphaModFix/>
          </a:blip>
          <a:srcRect/>
          <a:stretch/>
        </p:blipFill>
        <p:spPr>
          <a:xfrm>
            <a:off x="4725159" y="1151637"/>
            <a:ext cx="6855279" cy="5677732"/>
          </a:xfrm>
          <a:prstGeom prst="rect">
            <a:avLst/>
          </a:prstGeom>
          <a:noFill/>
          <a:ln>
            <a:noFill/>
          </a:ln>
        </p:spPr>
      </p:pic>
      <p:sp>
        <p:nvSpPr>
          <p:cNvPr id="131" name="Google Shape;131;ge90218a211_0_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800"/>
              <a:buNone/>
            </a:pPr>
            <a:r>
              <a:rPr lang="en-US"/>
              <a:t>Who can fill this role?</a:t>
            </a:r>
            <a:endParaRPr/>
          </a:p>
        </p:txBody>
      </p:sp>
      <p:sp>
        <p:nvSpPr>
          <p:cNvPr id="2" name="Content Placeholder 1">
            <a:extLst>
              <a:ext uri="{FF2B5EF4-FFF2-40B4-BE49-F238E27FC236}">
                <a16:creationId xmlns:a16="http://schemas.microsoft.com/office/drawing/2014/main" id="{664C3C69-35B2-BF4D-BBB9-22B21351235A}"/>
              </a:ext>
            </a:extLst>
          </p:cNvPr>
          <p:cNvSpPr>
            <a:spLocks noGrp="1"/>
          </p:cNvSpPr>
          <p:nvPr>
            <p:ph idx="1"/>
          </p:nvPr>
        </p:nvSpPr>
        <p:spPr/>
        <p:txBody>
          <a:bodyPr/>
          <a:lstStyle/>
          <a:p>
            <a:endParaRPr lang="en-US"/>
          </a:p>
        </p:txBody>
      </p:sp>
      <p:grpSp>
        <p:nvGrpSpPr>
          <p:cNvPr id="132" name="Google Shape;132;ge90218a211_0_0"/>
          <p:cNvGrpSpPr/>
          <p:nvPr/>
        </p:nvGrpSpPr>
        <p:grpSpPr>
          <a:xfrm>
            <a:off x="946317" y="1553277"/>
            <a:ext cx="2632093" cy="915378"/>
            <a:chOff x="946317" y="1553277"/>
            <a:chExt cx="2632093" cy="915378"/>
          </a:xfrm>
        </p:grpSpPr>
        <p:pic>
          <p:nvPicPr>
            <p:cNvPr id="133" name="Google Shape;133;ge90218a211_0_0" descr="Hospital with solid fill"/>
            <p:cNvPicPr preferRelativeResize="0"/>
            <p:nvPr/>
          </p:nvPicPr>
          <p:blipFill rotWithShape="1">
            <a:blip r:embed="rId4">
              <a:alphaModFix/>
            </a:blip>
            <a:srcRect/>
            <a:stretch/>
          </p:blipFill>
          <p:spPr>
            <a:xfrm>
              <a:off x="2664010" y="1553277"/>
              <a:ext cx="914400" cy="914400"/>
            </a:xfrm>
            <a:prstGeom prst="rect">
              <a:avLst/>
            </a:prstGeom>
            <a:noFill/>
            <a:ln>
              <a:noFill/>
            </a:ln>
          </p:spPr>
        </p:pic>
        <p:pic>
          <p:nvPicPr>
            <p:cNvPr id="134" name="Google Shape;134;ge90218a211_0_0" descr="Doctor male with solid fill"/>
            <p:cNvPicPr preferRelativeResize="0"/>
            <p:nvPr/>
          </p:nvPicPr>
          <p:blipFill rotWithShape="1">
            <a:blip r:embed="rId5">
              <a:alphaModFix/>
            </a:blip>
            <a:srcRect/>
            <a:stretch/>
          </p:blipFill>
          <p:spPr>
            <a:xfrm>
              <a:off x="946317" y="1554255"/>
              <a:ext cx="914400" cy="914400"/>
            </a:xfrm>
            <a:prstGeom prst="rect">
              <a:avLst/>
            </a:prstGeom>
            <a:noFill/>
            <a:ln>
              <a:noFill/>
            </a:ln>
          </p:spPr>
        </p:pic>
        <p:sp>
          <p:nvSpPr>
            <p:cNvPr id="135" name="Google Shape;135;ge90218a211_0_0"/>
            <p:cNvSpPr/>
            <p:nvPr/>
          </p:nvSpPr>
          <p:spPr>
            <a:xfrm>
              <a:off x="1860717" y="1953096"/>
              <a:ext cx="695176" cy="284831"/>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136" name="Google Shape;136;ge90218a211_0_0"/>
          <p:cNvGrpSpPr/>
          <p:nvPr/>
        </p:nvGrpSpPr>
        <p:grpSpPr>
          <a:xfrm>
            <a:off x="324304" y="2873219"/>
            <a:ext cx="3251469" cy="1299029"/>
            <a:chOff x="326941" y="2698514"/>
            <a:chExt cx="3251469" cy="1299029"/>
          </a:xfrm>
        </p:grpSpPr>
        <p:pic>
          <p:nvPicPr>
            <p:cNvPr id="137" name="Google Shape;137;ge90218a211_0_0" descr="Doctor female with solid fill"/>
            <p:cNvPicPr preferRelativeResize="0"/>
            <p:nvPr/>
          </p:nvPicPr>
          <p:blipFill rotWithShape="1">
            <a:blip r:embed="rId6">
              <a:alphaModFix/>
            </a:blip>
            <a:srcRect/>
            <a:stretch/>
          </p:blipFill>
          <p:spPr>
            <a:xfrm>
              <a:off x="838200" y="2768359"/>
              <a:ext cx="914400" cy="914400"/>
            </a:xfrm>
            <a:prstGeom prst="rect">
              <a:avLst/>
            </a:prstGeom>
            <a:noFill/>
            <a:ln>
              <a:noFill/>
            </a:ln>
          </p:spPr>
        </p:pic>
        <p:sp>
          <p:nvSpPr>
            <p:cNvPr id="138" name="Google Shape;138;ge90218a211_0_0"/>
            <p:cNvSpPr/>
            <p:nvPr/>
          </p:nvSpPr>
          <p:spPr>
            <a:xfrm>
              <a:off x="1860717" y="3083143"/>
              <a:ext cx="695176" cy="284831"/>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9" name="Google Shape;139;ge90218a211_0_0" descr="Doctor male with solid fill"/>
            <p:cNvPicPr preferRelativeResize="0"/>
            <p:nvPr/>
          </p:nvPicPr>
          <p:blipFill rotWithShape="1">
            <a:blip r:embed="rId5">
              <a:alphaModFix/>
            </a:blip>
            <a:srcRect/>
            <a:stretch/>
          </p:blipFill>
          <p:spPr>
            <a:xfrm>
              <a:off x="326941" y="3083143"/>
              <a:ext cx="914400" cy="914400"/>
            </a:xfrm>
            <a:prstGeom prst="rect">
              <a:avLst/>
            </a:prstGeom>
            <a:noFill/>
            <a:ln>
              <a:noFill/>
            </a:ln>
          </p:spPr>
        </p:pic>
        <p:pic>
          <p:nvPicPr>
            <p:cNvPr id="140" name="Google Shape;140;ge90218a211_0_0" descr="Ambulance with solid fill"/>
            <p:cNvPicPr preferRelativeResize="0"/>
            <p:nvPr/>
          </p:nvPicPr>
          <p:blipFill rotWithShape="1">
            <a:blip r:embed="rId7">
              <a:alphaModFix/>
            </a:blip>
            <a:srcRect/>
            <a:stretch/>
          </p:blipFill>
          <p:spPr>
            <a:xfrm>
              <a:off x="2664010" y="2698514"/>
              <a:ext cx="914400" cy="914400"/>
            </a:xfrm>
            <a:prstGeom prst="rect">
              <a:avLst/>
            </a:prstGeom>
            <a:noFill/>
            <a:ln>
              <a:noFill/>
            </a:ln>
          </p:spPr>
        </p:pic>
      </p:grpSp>
      <p:grpSp>
        <p:nvGrpSpPr>
          <p:cNvPr id="141" name="Google Shape;141;ge90218a211_0_0"/>
          <p:cNvGrpSpPr/>
          <p:nvPr/>
        </p:nvGrpSpPr>
        <p:grpSpPr>
          <a:xfrm>
            <a:off x="838200" y="4048504"/>
            <a:ext cx="3519382" cy="1913835"/>
            <a:chOff x="838200" y="3848088"/>
            <a:chExt cx="3519382" cy="1913835"/>
          </a:xfrm>
        </p:grpSpPr>
        <p:pic>
          <p:nvPicPr>
            <p:cNvPr id="142" name="Google Shape;142;ge90218a211_0_0" descr="Doctor female with solid fill"/>
            <p:cNvPicPr preferRelativeResize="0"/>
            <p:nvPr/>
          </p:nvPicPr>
          <p:blipFill rotWithShape="1">
            <a:blip r:embed="rId6">
              <a:alphaModFix/>
            </a:blip>
            <a:srcRect/>
            <a:stretch/>
          </p:blipFill>
          <p:spPr>
            <a:xfrm>
              <a:off x="838200" y="4305288"/>
              <a:ext cx="914400" cy="914400"/>
            </a:xfrm>
            <a:prstGeom prst="rect">
              <a:avLst/>
            </a:prstGeom>
            <a:noFill/>
            <a:ln>
              <a:noFill/>
            </a:ln>
          </p:spPr>
        </p:pic>
        <p:sp>
          <p:nvSpPr>
            <p:cNvPr id="143" name="Google Shape;143;ge90218a211_0_0"/>
            <p:cNvSpPr/>
            <p:nvPr/>
          </p:nvSpPr>
          <p:spPr>
            <a:xfrm>
              <a:off x="1860717" y="4620072"/>
              <a:ext cx="695176" cy="284831"/>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4" name="Google Shape;144;ge90218a211_0_0"/>
            <p:cNvPicPr preferRelativeResize="0"/>
            <p:nvPr/>
          </p:nvPicPr>
          <p:blipFill rotWithShape="1">
            <a:blip r:embed="rId8">
              <a:alphaModFix/>
            </a:blip>
            <a:srcRect/>
            <a:stretch/>
          </p:blipFill>
          <p:spPr>
            <a:xfrm>
              <a:off x="3443182" y="4847523"/>
              <a:ext cx="914400" cy="914400"/>
            </a:xfrm>
            <a:prstGeom prst="rect">
              <a:avLst/>
            </a:prstGeom>
            <a:noFill/>
            <a:ln>
              <a:noFill/>
            </a:ln>
          </p:spPr>
        </p:pic>
        <p:pic>
          <p:nvPicPr>
            <p:cNvPr id="145" name="Google Shape;145;ge90218a211_0_0" descr="Hospital with solid fill"/>
            <p:cNvPicPr preferRelativeResize="0"/>
            <p:nvPr/>
          </p:nvPicPr>
          <p:blipFill rotWithShape="1">
            <a:blip r:embed="rId4">
              <a:alphaModFix/>
            </a:blip>
            <a:srcRect/>
            <a:stretch/>
          </p:blipFill>
          <p:spPr>
            <a:xfrm>
              <a:off x="2661373" y="4295751"/>
              <a:ext cx="914400" cy="914400"/>
            </a:xfrm>
            <a:prstGeom prst="rect">
              <a:avLst/>
            </a:prstGeom>
            <a:noFill/>
            <a:ln>
              <a:noFill/>
            </a:ln>
          </p:spPr>
        </p:pic>
        <p:pic>
          <p:nvPicPr>
            <p:cNvPr id="146" name="Google Shape;146;ge90218a211_0_0" descr="Ambulance with solid fill"/>
            <p:cNvPicPr preferRelativeResize="0"/>
            <p:nvPr/>
          </p:nvPicPr>
          <p:blipFill rotWithShape="1">
            <a:blip r:embed="rId7">
              <a:alphaModFix/>
            </a:blip>
            <a:srcRect/>
            <a:stretch/>
          </p:blipFill>
          <p:spPr>
            <a:xfrm>
              <a:off x="3301679" y="3848088"/>
              <a:ext cx="914400" cy="914400"/>
            </a:xfrm>
            <a:prstGeom prst="rect">
              <a:avLst/>
            </a:prstGeom>
            <a:noFill/>
            <a:ln>
              <a:noFill/>
            </a:ln>
          </p:spPr>
        </p:pic>
      </p:grpSp>
      <p:pic>
        <p:nvPicPr>
          <p:cNvPr id="147" name="Google Shape;147;ge90218a211_0_0"/>
          <p:cNvPicPr preferRelativeResize="0"/>
          <p:nvPr/>
        </p:nvPicPr>
        <p:blipFill rotWithShape="1">
          <a:blip r:embed="rId9">
            <a:alphaModFix/>
          </a:blip>
          <a:srcRect/>
          <a:stretch/>
        </p:blipFill>
        <p:spPr>
          <a:xfrm>
            <a:off x="2087904" y="1658613"/>
            <a:ext cx="7716253" cy="43403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32"/>
                                        </p:tgtEl>
                                      </p:cBhvr>
                                    </p:animEffect>
                                    <p:set>
                                      <p:cBhvr>
                                        <p:cTn id="23" dur="1" fill="hold">
                                          <p:stCondLst>
                                            <p:cond delay="500"/>
                                          </p:stCondLst>
                                        </p:cTn>
                                        <p:tgtEl>
                                          <p:spTgt spid="13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6"/>
                                        </p:tgtEl>
                                      </p:cBhvr>
                                    </p:animEffect>
                                    <p:set>
                                      <p:cBhvr>
                                        <p:cTn id="26" dur="1" fill="hold">
                                          <p:stCondLst>
                                            <p:cond delay="500"/>
                                          </p:stCondLst>
                                        </p:cTn>
                                        <p:tgtEl>
                                          <p:spTgt spid="13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41"/>
                                        </p:tgtEl>
                                      </p:cBhvr>
                                    </p:animEffect>
                                    <p:set>
                                      <p:cBhvr>
                                        <p:cTn id="29" dur="1" fill="hold">
                                          <p:stCondLst>
                                            <p:cond delay="500"/>
                                          </p:stCondLst>
                                        </p:cTn>
                                        <p:tgtEl>
                                          <p:spTgt spid="14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0"/>
                                        </p:tgtEl>
                                      </p:cBhvr>
                                    </p:animEffect>
                                    <p:set>
                                      <p:cBhvr>
                                        <p:cTn id="32" dur="1" fill="hold">
                                          <p:stCondLst>
                                            <p:cond delay="500"/>
                                          </p:stCondLst>
                                        </p:cTn>
                                        <p:tgtEl>
                                          <p:spTgt spid="13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fade">
                                      <p:cBhvr>
                                        <p:cTn id="3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2"/>
          <p:cNvPicPr preferRelativeResize="0"/>
          <p:nvPr/>
        </p:nvPicPr>
        <p:blipFill rotWithShape="1">
          <a:blip r:embed="rId3">
            <a:alphaModFix amt="20000"/>
          </a:blip>
          <a:srcRect/>
          <a:stretch/>
        </p:blipFill>
        <p:spPr>
          <a:xfrm>
            <a:off x="0" y="0"/>
            <a:ext cx="12246429" cy="6858000"/>
          </a:xfrm>
          <a:prstGeom prst="rect">
            <a:avLst/>
          </a:prstGeom>
          <a:noFill/>
          <a:ln>
            <a:noFill/>
          </a:ln>
        </p:spPr>
      </p:pic>
      <p:sp>
        <p:nvSpPr>
          <p:cNvPr id="154" name="Google Shape;154;p3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ct val="62500"/>
              <a:buNone/>
            </a:pPr>
            <a:r>
              <a:rPr lang="en-US">
                <a:latin typeface="+mn-lt"/>
              </a:rPr>
              <a:t>Roles and Responsibilities </a:t>
            </a:r>
            <a:br>
              <a:rPr lang="en-US">
                <a:latin typeface="+mn-lt"/>
              </a:rPr>
            </a:br>
            <a:r>
              <a:rPr lang="en-US" sz="4000" b="0" i="1">
                <a:latin typeface="+mn-lt"/>
              </a:rPr>
              <a:t>Physician or Advanced Practice Provider</a:t>
            </a:r>
            <a:endParaRPr sz="4000" b="0">
              <a:latin typeface="+mn-lt"/>
            </a:endParaRPr>
          </a:p>
        </p:txBody>
      </p:sp>
      <p:grpSp>
        <p:nvGrpSpPr>
          <p:cNvPr id="155" name="Google Shape;155;p32"/>
          <p:cNvGrpSpPr/>
          <p:nvPr/>
        </p:nvGrpSpPr>
        <p:grpSpPr>
          <a:xfrm>
            <a:off x="838200" y="2055813"/>
            <a:ext cx="5023757" cy="3909359"/>
            <a:chOff x="0" y="2396"/>
            <a:chExt cx="5023757" cy="4903454"/>
          </a:xfrm>
        </p:grpSpPr>
        <p:cxnSp>
          <p:nvCxnSpPr>
            <p:cNvPr id="156" name="Google Shape;156;p32"/>
            <p:cNvCxnSpPr/>
            <p:nvPr/>
          </p:nvCxnSpPr>
          <p:spPr>
            <a:xfrm>
              <a:off x="0" y="2396"/>
              <a:ext cx="5023757"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57" name="Google Shape;157;p32"/>
            <p:cNvSpPr/>
            <p:nvPr/>
          </p:nvSpPr>
          <p:spPr>
            <a:xfrm>
              <a:off x="0" y="2396"/>
              <a:ext cx="5023757" cy="163448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ea typeface="Arial"/>
                <a:cs typeface="Arial"/>
                <a:sym typeface="Arial"/>
              </a:endParaRPr>
            </a:p>
          </p:txBody>
        </p:sp>
        <p:sp>
          <p:nvSpPr>
            <p:cNvPr id="158" name="Google Shape;158;p32"/>
            <p:cNvSpPr txBox="1"/>
            <p:nvPr/>
          </p:nvSpPr>
          <p:spPr>
            <a:xfrm>
              <a:off x="0" y="2396"/>
              <a:ext cx="5023757" cy="1634484"/>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2346"/>
                <a:buFont typeface="Tahoma"/>
                <a:buNone/>
              </a:pPr>
              <a:r>
                <a:rPr lang="en-US" sz="2800" b="0" i="0" u="none" strike="noStrike" cap="none">
                  <a:solidFill>
                    <a:srgbClr val="000000"/>
                  </a:solidFill>
                  <a:ea typeface="Arial"/>
                  <a:cs typeface="Arial"/>
                  <a:sym typeface="Arial"/>
                </a:rPr>
                <a:t>Maintain competencies in pediatric-specific care</a:t>
              </a:r>
              <a:endParaRPr sz="1100" b="0" i="0" u="none" strike="noStrike" cap="none">
                <a:solidFill>
                  <a:srgbClr val="000000"/>
                </a:solidFill>
                <a:ea typeface="Arial"/>
                <a:cs typeface="Arial"/>
                <a:sym typeface="Arial"/>
              </a:endParaRPr>
            </a:p>
          </p:txBody>
        </p:sp>
        <p:cxnSp>
          <p:nvCxnSpPr>
            <p:cNvPr id="159" name="Google Shape;159;p32"/>
            <p:cNvCxnSpPr/>
            <p:nvPr/>
          </p:nvCxnSpPr>
          <p:spPr>
            <a:xfrm>
              <a:off x="0" y="1636881"/>
              <a:ext cx="5023757"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60" name="Google Shape;160;p32"/>
            <p:cNvSpPr/>
            <p:nvPr/>
          </p:nvSpPr>
          <p:spPr>
            <a:xfrm>
              <a:off x="0" y="1636881"/>
              <a:ext cx="5023757" cy="163448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ea typeface="Arial"/>
                <a:cs typeface="Arial"/>
                <a:sym typeface="Arial"/>
              </a:endParaRPr>
            </a:p>
          </p:txBody>
        </p:sp>
        <p:sp>
          <p:nvSpPr>
            <p:cNvPr id="161" name="Google Shape;161;p32"/>
            <p:cNvSpPr txBox="1"/>
            <p:nvPr/>
          </p:nvSpPr>
          <p:spPr>
            <a:xfrm>
              <a:off x="0" y="1636881"/>
              <a:ext cx="5023757" cy="1634484"/>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2800" b="0" i="0" u="none" strike="noStrike" cap="none">
                  <a:solidFill>
                    <a:srgbClr val="000000"/>
                  </a:solidFill>
                  <a:ea typeface="Arial"/>
                  <a:cs typeface="Arial"/>
                  <a:sym typeface="Arial"/>
                </a:rPr>
                <a:t>Promote pediatric skills and knowledge of provider team</a:t>
              </a:r>
              <a:endParaRPr sz="1100" b="0" i="0" u="none" strike="noStrike" cap="none">
                <a:solidFill>
                  <a:srgbClr val="000000"/>
                </a:solidFill>
                <a:ea typeface="Arial"/>
                <a:cs typeface="Arial"/>
                <a:sym typeface="Arial"/>
              </a:endParaRPr>
            </a:p>
          </p:txBody>
        </p:sp>
        <p:cxnSp>
          <p:nvCxnSpPr>
            <p:cNvPr id="162" name="Google Shape;162;p32"/>
            <p:cNvCxnSpPr/>
            <p:nvPr/>
          </p:nvCxnSpPr>
          <p:spPr>
            <a:xfrm>
              <a:off x="0" y="3271366"/>
              <a:ext cx="5023757"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63" name="Google Shape;163;p32"/>
            <p:cNvSpPr/>
            <p:nvPr/>
          </p:nvSpPr>
          <p:spPr>
            <a:xfrm>
              <a:off x="0" y="3271366"/>
              <a:ext cx="5023757" cy="163448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ea typeface="Arial"/>
                <a:cs typeface="Arial"/>
                <a:sym typeface="Arial"/>
              </a:endParaRPr>
            </a:p>
          </p:txBody>
        </p:sp>
        <p:sp>
          <p:nvSpPr>
            <p:cNvPr id="164" name="Google Shape;164;p32"/>
            <p:cNvSpPr txBox="1"/>
            <p:nvPr/>
          </p:nvSpPr>
          <p:spPr>
            <a:xfrm>
              <a:off x="0" y="3271366"/>
              <a:ext cx="5023757" cy="1634484"/>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2800" b="0" i="0" u="none" strike="noStrike" cap="none">
                  <a:solidFill>
                    <a:srgbClr val="000000"/>
                  </a:solidFill>
                  <a:ea typeface="Arial"/>
                  <a:cs typeface="Arial"/>
                  <a:sym typeface="Arial"/>
                </a:rPr>
                <a:t>Participate in pediatric quality improvement </a:t>
              </a:r>
              <a:endParaRPr sz="1100" b="0" i="0" u="none" strike="noStrike" cap="none">
                <a:solidFill>
                  <a:srgbClr val="000000"/>
                </a:solidFill>
                <a:ea typeface="Arial"/>
                <a:cs typeface="Arial"/>
                <a:sym typeface="Arial"/>
              </a:endParaRPr>
            </a:p>
          </p:txBody>
        </p:sp>
      </p:grpSp>
      <p:grpSp>
        <p:nvGrpSpPr>
          <p:cNvPr id="165" name="Google Shape;165;p32"/>
          <p:cNvGrpSpPr/>
          <p:nvPr/>
        </p:nvGrpSpPr>
        <p:grpSpPr>
          <a:xfrm>
            <a:off x="6281057" y="2055814"/>
            <a:ext cx="5546271" cy="3909358"/>
            <a:chOff x="0" y="0"/>
            <a:chExt cx="5546271" cy="5418666"/>
          </a:xfrm>
        </p:grpSpPr>
        <p:cxnSp>
          <p:nvCxnSpPr>
            <p:cNvPr id="166" name="Google Shape;166;p32"/>
            <p:cNvCxnSpPr/>
            <p:nvPr/>
          </p:nvCxnSpPr>
          <p:spPr>
            <a:xfrm>
              <a:off x="0" y="0"/>
              <a:ext cx="5546271"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67" name="Google Shape;167;p32"/>
            <p:cNvSpPr/>
            <p:nvPr/>
          </p:nvSpPr>
          <p:spPr>
            <a:xfrm>
              <a:off x="0" y="0"/>
              <a:ext cx="5546271" cy="27093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ea typeface="Arial"/>
                <a:cs typeface="Arial"/>
                <a:sym typeface="Arial"/>
              </a:endParaRPr>
            </a:p>
          </p:txBody>
        </p:sp>
        <p:sp>
          <p:nvSpPr>
            <p:cNvPr id="168" name="Google Shape;168;p32"/>
            <p:cNvSpPr txBox="1"/>
            <p:nvPr/>
          </p:nvSpPr>
          <p:spPr>
            <a:xfrm>
              <a:off x="0" y="0"/>
              <a:ext cx="5546271" cy="27093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2346"/>
                <a:buFont typeface="Tahoma"/>
                <a:buNone/>
              </a:pPr>
              <a:r>
                <a:rPr lang="en-US" sz="2800" b="0" i="0" u="none" strike="noStrike" cap="none">
                  <a:solidFill>
                    <a:srgbClr val="000000"/>
                  </a:solidFill>
                  <a:ea typeface="Arial"/>
                  <a:cs typeface="Arial"/>
                  <a:sym typeface="Arial"/>
                </a:rPr>
                <a:t>Assist in the development and review of ED specific policies and protocols to ensure inclusion of or specific to children</a:t>
              </a:r>
              <a:endParaRPr sz="1100" b="0" i="0" u="none" strike="noStrike" cap="none">
                <a:solidFill>
                  <a:srgbClr val="000000"/>
                </a:solidFill>
                <a:ea typeface="Arial"/>
                <a:cs typeface="Arial"/>
                <a:sym typeface="Arial"/>
              </a:endParaRPr>
            </a:p>
          </p:txBody>
        </p:sp>
        <p:cxnSp>
          <p:nvCxnSpPr>
            <p:cNvPr id="169" name="Google Shape;169;p32"/>
            <p:cNvCxnSpPr/>
            <p:nvPr/>
          </p:nvCxnSpPr>
          <p:spPr>
            <a:xfrm>
              <a:off x="0" y="2709333"/>
              <a:ext cx="5546271"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70" name="Google Shape;170;p32"/>
            <p:cNvSpPr/>
            <p:nvPr/>
          </p:nvSpPr>
          <p:spPr>
            <a:xfrm>
              <a:off x="0" y="2709333"/>
              <a:ext cx="5546271" cy="27093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ea typeface="Arial"/>
                <a:cs typeface="Arial"/>
                <a:sym typeface="Arial"/>
              </a:endParaRPr>
            </a:p>
          </p:txBody>
        </p:sp>
        <p:sp>
          <p:nvSpPr>
            <p:cNvPr id="171" name="Google Shape;171;p32"/>
            <p:cNvSpPr txBox="1"/>
            <p:nvPr/>
          </p:nvSpPr>
          <p:spPr>
            <a:xfrm>
              <a:off x="0" y="2709333"/>
              <a:ext cx="5546271" cy="27093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2800" b="0" i="0" u="none" strike="noStrike" cap="none">
                  <a:solidFill>
                    <a:srgbClr val="000000"/>
                  </a:solidFill>
                  <a:ea typeface="Arial"/>
                  <a:cs typeface="Arial"/>
                  <a:sym typeface="Arial"/>
                </a:rPr>
                <a:t>Advocate for appropriate pediatric specific equipment and supplies</a:t>
              </a:r>
              <a:endParaRPr sz="1100" b="0" i="0" u="none" strike="noStrike" cap="none">
                <a:solidFill>
                  <a:srgbClr val="000000"/>
                </a:solidFil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3" descr="A person with the arms crossed&#10;&#10;Description automatically generated with low confidence"/>
          <p:cNvPicPr preferRelativeResize="0"/>
          <p:nvPr/>
        </p:nvPicPr>
        <p:blipFill rotWithShape="1">
          <a:blip r:embed="rId3">
            <a:alphaModFix amt="20000"/>
          </a:blip>
          <a:srcRect t="-7413" b="15623"/>
          <a:stretch/>
        </p:blipFill>
        <p:spPr>
          <a:xfrm>
            <a:off x="0" y="-602673"/>
            <a:ext cx="12192000" cy="7460673"/>
          </a:xfrm>
          <a:prstGeom prst="rect">
            <a:avLst/>
          </a:prstGeom>
          <a:noFill/>
          <a:ln>
            <a:noFill/>
          </a:ln>
        </p:spPr>
      </p:pic>
      <p:grpSp>
        <p:nvGrpSpPr>
          <p:cNvPr id="178" name="Google Shape;178;p33"/>
          <p:cNvGrpSpPr/>
          <p:nvPr/>
        </p:nvGrpSpPr>
        <p:grpSpPr>
          <a:xfrm>
            <a:off x="497306" y="1944700"/>
            <a:ext cx="11095980" cy="4096870"/>
            <a:chOff x="0" y="0"/>
            <a:chExt cx="11095980" cy="4096870"/>
          </a:xfrm>
        </p:grpSpPr>
        <p:cxnSp>
          <p:nvCxnSpPr>
            <p:cNvPr id="179" name="Google Shape;179;p33"/>
            <p:cNvCxnSpPr/>
            <p:nvPr/>
          </p:nvCxnSpPr>
          <p:spPr>
            <a:xfrm>
              <a:off x="0" y="0"/>
              <a:ext cx="1109598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80" name="Google Shape;180;p33"/>
            <p:cNvSpPr/>
            <p:nvPr/>
          </p:nvSpPr>
          <p:spPr>
            <a:xfrm>
              <a:off x="0" y="0"/>
              <a:ext cx="11095980" cy="10242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ea typeface="Arial"/>
                <a:cs typeface="Arial"/>
                <a:sym typeface="Arial"/>
              </a:endParaRPr>
            </a:p>
          </p:txBody>
        </p:sp>
        <p:sp>
          <p:nvSpPr>
            <p:cNvPr id="181" name="Google Shape;181;p33"/>
            <p:cNvSpPr txBox="1"/>
            <p:nvPr/>
          </p:nvSpPr>
          <p:spPr>
            <a:xfrm>
              <a:off x="0" y="0"/>
              <a:ext cx="11095980" cy="1024217"/>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ea typeface="Arial"/>
                  <a:cs typeface="Arial"/>
                  <a:sym typeface="Arial"/>
                </a:rPr>
                <a:t>Maintains competency in pediatric emergency care</a:t>
              </a:r>
              <a:endParaRPr sz="1400" b="0" i="0" u="none" strike="noStrike" cap="none">
                <a:solidFill>
                  <a:srgbClr val="000000"/>
                </a:solidFill>
                <a:ea typeface="Arial"/>
                <a:cs typeface="Arial"/>
                <a:sym typeface="Arial"/>
              </a:endParaRPr>
            </a:p>
          </p:txBody>
        </p:sp>
        <p:cxnSp>
          <p:nvCxnSpPr>
            <p:cNvPr id="182" name="Google Shape;182;p33"/>
            <p:cNvCxnSpPr/>
            <p:nvPr/>
          </p:nvCxnSpPr>
          <p:spPr>
            <a:xfrm>
              <a:off x="0" y="1024217"/>
              <a:ext cx="1109598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83" name="Google Shape;183;p33"/>
            <p:cNvSpPr/>
            <p:nvPr/>
          </p:nvSpPr>
          <p:spPr>
            <a:xfrm>
              <a:off x="0" y="1024217"/>
              <a:ext cx="11095980" cy="10242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ea typeface="Arial"/>
                <a:cs typeface="Arial"/>
                <a:sym typeface="Arial"/>
              </a:endParaRPr>
            </a:p>
          </p:txBody>
        </p:sp>
        <p:sp>
          <p:nvSpPr>
            <p:cNvPr id="184" name="Google Shape;184;p33"/>
            <p:cNvSpPr txBox="1"/>
            <p:nvPr/>
          </p:nvSpPr>
          <p:spPr>
            <a:xfrm>
              <a:off x="0" y="1024217"/>
              <a:ext cx="11095980" cy="1024217"/>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00000"/>
                  </a:solidFill>
                  <a:ea typeface="Arial"/>
                  <a:cs typeface="Arial"/>
                  <a:sym typeface="Arial"/>
                </a:rPr>
                <a:t>Facilitates the inclusion of pediatric care in orientation and continuing education</a:t>
              </a:r>
              <a:endParaRPr sz="2900" b="0" i="0" u="none" strike="noStrike" cap="none">
                <a:solidFill>
                  <a:srgbClr val="000000"/>
                </a:solidFill>
                <a:ea typeface="Arial"/>
                <a:cs typeface="Arial"/>
                <a:sym typeface="Arial"/>
              </a:endParaRPr>
            </a:p>
          </p:txBody>
        </p:sp>
        <p:cxnSp>
          <p:nvCxnSpPr>
            <p:cNvPr id="185" name="Google Shape;185;p33"/>
            <p:cNvCxnSpPr/>
            <p:nvPr/>
          </p:nvCxnSpPr>
          <p:spPr>
            <a:xfrm>
              <a:off x="0" y="2048435"/>
              <a:ext cx="1109598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86" name="Google Shape;186;p33"/>
            <p:cNvSpPr/>
            <p:nvPr/>
          </p:nvSpPr>
          <p:spPr>
            <a:xfrm>
              <a:off x="0" y="2048435"/>
              <a:ext cx="11095980" cy="10242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ea typeface="Arial"/>
                <a:cs typeface="Arial"/>
                <a:sym typeface="Arial"/>
              </a:endParaRPr>
            </a:p>
          </p:txBody>
        </p:sp>
        <p:sp>
          <p:nvSpPr>
            <p:cNvPr id="187" name="Google Shape;187;p33"/>
            <p:cNvSpPr txBox="1"/>
            <p:nvPr/>
          </p:nvSpPr>
          <p:spPr>
            <a:xfrm>
              <a:off x="0" y="2048435"/>
              <a:ext cx="11095980" cy="1024217"/>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00000"/>
                  </a:solidFill>
                  <a:ea typeface="Arial"/>
                  <a:cs typeface="Arial"/>
                  <a:sym typeface="Arial"/>
                </a:rPr>
                <a:t>Promote adequate pediatric skills and knowledge of team</a:t>
              </a:r>
              <a:endParaRPr sz="2900" b="0" i="0" u="none" strike="noStrike" cap="none">
                <a:solidFill>
                  <a:srgbClr val="000000"/>
                </a:solidFill>
                <a:ea typeface="Arial"/>
                <a:cs typeface="Arial"/>
                <a:sym typeface="Arial"/>
              </a:endParaRPr>
            </a:p>
          </p:txBody>
        </p:sp>
        <p:cxnSp>
          <p:nvCxnSpPr>
            <p:cNvPr id="188" name="Google Shape;188;p33"/>
            <p:cNvCxnSpPr/>
            <p:nvPr/>
          </p:nvCxnSpPr>
          <p:spPr>
            <a:xfrm>
              <a:off x="0" y="3072653"/>
              <a:ext cx="1109598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189" name="Google Shape;189;p33"/>
            <p:cNvSpPr/>
            <p:nvPr/>
          </p:nvSpPr>
          <p:spPr>
            <a:xfrm>
              <a:off x="0" y="3072653"/>
              <a:ext cx="11095980" cy="10242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ea typeface="Arial"/>
                <a:cs typeface="Arial"/>
                <a:sym typeface="Arial"/>
              </a:endParaRPr>
            </a:p>
          </p:txBody>
        </p:sp>
        <p:sp>
          <p:nvSpPr>
            <p:cNvPr id="190" name="Google Shape;190;p33"/>
            <p:cNvSpPr txBox="1"/>
            <p:nvPr/>
          </p:nvSpPr>
          <p:spPr>
            <a:xfrm>
              <a:off x="0" y="3072653"/>
              <a:ext cx="11095980" cy="1024217"/>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rgbClr val="000000"/>
                </a:buClr>
                <a:buSzPts val="2900"/>
                <a:buFont typeface="Arial"/>
                <a:buNone/>
              </a:pPr>
              <a:r>
                <a:rPr lang="en-US" sz="2900" b="0" i="0" u="none" strike="noStrike" cap="none">
                  <a:solidFill>
                    <a:srgbClr val="000000"/>
                  </a:solidFill>
                  <a:ea typeface="Arial"/>
                  <a:cs typeface="Arial"/>
                  <a:sym typeface="Arial"/>
                </a:rPr>
                <a:t>Promotes inclusion of pediatric patients in disaster preparedness for the ED and integrate this into the hospital disaster committee</a:t>
              </a:r>
              <a:endParaRPr sz="2900" b="0" i="0" u="none" strike="noStrike" cap="none">
                <a:solidFill>
                  <a:srgbClr val="000000"/>
                </a:solidFill>
                <a:ea typeface="Arial"/>
                <a:cs typeface="Arial"/>
                <a:sym typeface="Arial"/>
              </a:endParaRPr>
            </a:p>
          </p:txBody>
        </p:sp>
      </p:grpSp>
      <p:sp>
        <p:nvSpPr>
          <p:cNvPr id="191" name="Google Shape;191;p33"/>
          <p:cNvSpPr txBox="1"/>
          <p:nvPr/>
        </p:nvSpPr>
        <p:spPr>
          <a:xfrm>
            <a:off x="497306" y="365125"/>
            <a:ext cx="10515600" cy="134591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34E91"/>
              </a:buClr>
              <a:buSzPts val="1800"/>
              <a:buFont typeface="Tahoma"/>
              <a:buNone/>
            </a:pPr>
            <a:r>
              <a:rPr lang="en-US" sz="4400" b="1" i="0" u="none" strike="noStrike" cap="none">
                <a:solidFill>
                  <a:srgbClr val="034E91"/>
                </a:solidFill>
                <a:ea typeface="Tahoma"/>
                <a:cs typeface="Tahoma"/>
                <a:sym typeface="Tahoma"/>
              </a:rPr>
              <a:t>Roles and Responsibilities </a:t>
            </a:r>
            <a:br>
              <a:rPr lang="en-US" sz="4000" b="0" i="0" u="none" strike="noStrike" cap="none">
                <a:solidFill>
                  <a:srgbClr val="034E91"/>
                </a:solidFill>
                <a:ea typeface="Tahoma"/>
                <a:cs typeface="Tahoma"/>
                <a:sym typeface="Tahoma"/>
              </a:rPr>
            </a:br>
            <a:r>
              <a:rPr lang="en-US" sz="4000" b="0" i="1" u="none" strike="noStrike" cap="none">
                <a:solidFill>
                  <a:srgbClr val="034E91"/>
                </a:solidFill>
                <a:ea typeface="Tahoma"/>
                <a:cs typeface="Tahoma"/>
                <a:sym typeface="Tahoma"/>
              </a:rPr>
              <a:t>Nurse or Other Healthcare Provider</a:t>
            </a:r>
            <a:endParaRPr sz="4000" b="0" i="1" u="none" strike="noStrike" cap="none">
              <a:solidFill>
                <a:srgbClr val="034E91"/>
              </a:solidFill>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4"/>
          <p:cNvPicPr preferRelativeResize="0"/>
          <p:nvPr/>
        </p:nvPicPr>
        <p:blipFill rotWithShape="1">
          <a:blip r:embed="rId3">
            <a:alphaModFix amt="50000"/>
          </a:blip>
          <a:srcRect l="36955"/>
          <a:stretch/>
        </p:blipFill>
        <p:spPr>
          <a:xfrm>
            <a:off x="0" y="0"/>
            <a:ext cx="12192000" cy="7025666"/>
          </a:xfrm>
          <a:prstGeom prst="rect">
            <a:avLst/>
          </a:prstGeom>
          <a:noFill/>
          <a:ln>
            <a:noFill/>
          </a:ln>
        </p:spPr>
      </p:pic>
      <p:sp>
        <p:nvSpPr>
          <p:cNvPr id="198" name="Google Shape;198;p34"/>
          <p:cNvSpPr txBox="1">
            <a:spLocks noGrp="1"/>
          </p:cNvSpPr>
          <p:nvPr>
            <p:ph type="title"/>
          </p:nvPr>
        </p:nvSpPr>
        <p:spPr>
          <a:xfrm>
            <a:off x="708992" y="54596"/>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ts val="1800"/>
              <a:buNone/>
            </a:pPr>
            <a:r>
              <a:rPr lang="en-US"/>
              <a:t>Hospital PECC Collaboration</a:t>
            </a:r>
            <a:endParaRPr/>
          </a:p>
        </p:txBody>
      </p:sp>
      <p:grpSp>
        <p:nvGrpSpPr>
          <p:cNvPr id="199" name="Google Shape;199;p34"/>
          <p:cNvGrpSpPr/>
          <p:nvPr/>
        </p:nvGrpSpPr>
        <p:grpSpPr>
          <a:xfrm>
            <a:off x="838200" y="1589087"/>
            <a:ext cx="10869386" cy="4587876"/>
            <a:chOff x="0" y="0"/>
            <a:chExt cx="10869386" cy="5143046"/>
          </a:xfrm>
        </p:grpSpPr>
        <p:cxnSp>
          <p:nvCxnSpPr>
            <p:cNvPr id="200" name="Google Shape;200;p34"/>
            <p:cNvCxnSpPr/>
            <p:nvPr/>
          </p:nvCxnSpPr>
          <p:spPr>
            <a:xfrm>
              <a:off x="0" y="0"/>
              <a:ext cx="10869386"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01" name="Google Shape;201;p34"/>
            <p:cNvSpPr/>
            <p:nvPr/>
          </p:nvSpPr>
          <p:spPr>
            <a:xfrm>
              <a:off x="0" y="0"/>
              <a:ext cx="10869386" cy="12857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34"/>
            <p:cNvSpPr txBox="1"/>
            <p:nvPr/>
          </p:nvSpPr>
          <p:spPr>
            <a:xfrm>
              <a:off x="0" y="0"/>
              <a:ext cx="10869386" cy="1285761"/>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Promoting skills and knowledge </a:t>
              </a:r>
              <a:endParaRPr sz="3000" b="0" i="0" u="none" strike="noStrike" cap="none">
                <a:solidFill>
                  <a:srgbClr val="000000"/>
                </a:solidFill>
                <a:latin typeface="Arial"/>
                <a:ea typeface="Arial"/>
                <a:cs typeface="Arial"/>
                <a:sym typeface="Arial"/>
              </a:endParaRPr>
            </a:p>
          </p:txBody>
        </p:sp>
        <p:cxnSp>
          <p:nvCxnSpPr>
            <p:cNvPr id="203" name="Google Shape;203;p34"/>
            <p:cNvCxnSpPr/>
            <p:nvPr/>
          </p:nvCxnSpPr>
          <p:spPr>
            <a:xfrm>
              <a:off x="0" y="1285761"/>
              <a:ext cx="10869386"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04" name="Google Shape;204;p34"/>
            <p:cNvSpPr/>
            <p:nvPr/>
          </p:nvSpPr>
          <p:spPr>
            <a:xfrm>
              <a:off x="0" y="1285761"/>
              <a:ext cx="10869386" cy="12857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34"/>
            <p:cNvSpPr txBox="1"/>
            <p:nvPr/>
          </p:nvSpPr>
          <p:spPr>
            <a:xfrm>
              <a:off x="0" y="1285761"/>
              <a:ext cx="10869386" cy="1285761"/>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Participate in the quality improvement development of pediatric outcome metrics</a:t>
              </a:r>
              <a:endParaRPr sz="3000" b="0" i="0" u="none" strike="noStrike" cap="none">
                <a:solidFill>
                  <a:srgbClr val="000000"/>
                </a:solidFill>
                <a:latin typeface="Arial"/>
                <a:ea typeface="Arial"/>
                <a:cs typeface="Arial"/>
                <a:sym typeface="Arial"/>
              </a:endParaRPr>
            </a:p>
          </p:txBody>
        </p:sp>
        <p:cxnSp>
          <p:nvCxnSpPr>
            <p:cNvPr id="206" name="Google Shape;206;p34"/>
            <p:cNvCxnSpPr/>
            <p:nvPr/>
          </p:nvCxnSpPr>
          <p:spPr>
            <a:xfrm>
              <a:off x="0" y="2571523"/>
              <a:ext cx="10869386"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07" name="Google Shape;207;p34"/>
            <p:cNvSpPr/>
            <p:nvPr/>
          </p:nvSpPr>
          <p:spPr>
            <a:xfrm>
              <a:off x="0" y="2571523"/>
              <a:ext cx="10869386" cy="12857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4"/>
            <p:cNvSpPr txBox="1"/>
            <p:nvPr/>
          </p:nvSpPr>
          <p:spPr>
            <a:xfrm>
              <a:off x="0" y="2571523"/>
              <a:ext cx="10869386" cy="1285761"/>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Assist in assuring and reviewing ED policies, procedures and standards to assure pediatric considerations are included</a:t>
              </a:r>
              <a:endParaRPr sz="3000" b="0" i="0" u="none" strike="noStrike" cap="none">
                <a:solidFill>
                  <a:srgbClr val="000000"/>
                </a:solidFill>
                <a:latin typeface="Arial"/>
                <a:ea typeface="Arial"/>
                <a:cs typeface="Arial"/>
                <a:sym typeface="Arial"/>
              </a:endParaRPr>
            </a:p>
          </p:txBody>
        </p:sp>
        <p:cxnSp>
          <p:nvCxnSpPr>
            <p:cNvPr id="209" name="Google Shape;209;p34"/>
            <p:cNvCxnSpPr/>
            <p:nvPr/>
          </p:nvCxnSpPr>
          <p:spPr>
            <a:xfrm>
              <a:off x="0" y="3857285"/>
              <a:ext cx="10869386"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10" name="Google Shape;210;p34"/>
            <p:cNvSpPr/>
            <p:nvPr/>
          </p:nvSpPr>
          <p:spPr>
            <a:xfrm>
              <a:off x="0" y="3857285"/>
              <a:ext cx="10869386" cy="12857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4"/>
            <p:cNvSpPr txBox="1"/>
            <p:nvPr/>
          </p:nvSpPr>
          <p:spPr>
            <a:xfrm>
              <a:off x="0" y="3857285"/>
              <a:ext cx="10869386" cy="1285761"/>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Facilitate the inclusion of pediatric care in orientation and continuing education</a:t>
              </a:r>
              <a:endParaRPr sz="30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39CF-B989-C844-B2BA-F58CB6F803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1A1FD4-32F7-F14B-A010-4867BC8321A5}"/>
              </a:ext>
            </a:extLst>
          </p:cNvPr>
          <p:cNvSpPr>
            <a:spLocks noGrp="1"/>
          </p:cNvSpPr>
          <p:nvPr>
            <p:ph type="subTitle" idx="1"/>
          </p:nvPr>
        </p:nvSpPr>
        <p:spPr/>
        <p:txBody>
          <a:bodyPr/>
          <a:lstStyle/>
          <a:p>
            <a:endParaRPr lang="en-US"/>
          </a:p>
        </p:txBody>
      </p:sp>
      <p:pic>
        <p:nvPicPr>
          <p:cNvPr id="5" name="slide.url=https://www.polleverywhere.com/multiple_choice_polls/5tBAx82zSkPJyxsOQ3Qrq">
            <a:extLst>
              <a:ext uri="{FF2B5EF4-FFF2-40B4-BE49-F238E27FC236}">
                <a16:creationId xmlns:a16="http://schemas.microsoft.com/office/drawing/2014/main" id="{808071F7-8BCA-B045-B51A-63ADF47B91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3940708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txBox="1"/>
          <p:nvPr/>
        </p:nvSpPr>
        <p:spPr>
          <a:xfrm>
            <a:off x="5857572" y="2435105"/>
            <a:ext cx="4673610" cy="173583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en-US" sz="2800" b="1" i="1" u="none" strike="noStrike" cap="none">
                <a:solidFill>
                  <a:srgbClr val="C00000"/>
                </a:solidFill>
                <a:latin typeface="Georgia"/>
                <a:ea typeface="Georgia"/>
                <a:cs typeface="Georgia"/>
                <a:sym typeface="Georgia"/>
              </a:rPr>
              <a:t>Pediatric patients often provoke discomfort and anxiety among healthcare personnel</a:t>
            </a:r>
            <a:endParaRPr sz="1400" b="1" i="1" u="none" strike="noStrike" cap="none">
              <a:solidFill>
                <a:srgbClr val="C00000"/>
              </a:solidFill>
              <a:latin typeface="Georgia"/>
              <a:ea typeface="Georgia"/>
              <a:cs typeface="Georgia"/>
              <a:sym typeface="Georgia"/>
            </a:endParaRPr>
          </a:p>
        </p:txBody>
      </p:sp>
      <p:pic>
        <p:nvPicPr>
          <p:cNvPr id="223" name="Google Shape;223;p6" descr="A baby lying on a blanket&#10;&#10;Description automatically generated with low confidence"/>
          <p:cNvPicPr preferRelativeResize="0"/>
          <p:nvPr/>
        </p:nvPicPr>
        <p:blipFill rotWithShape="1">
          <a:blip r:embed="rId3">
            <a:alphaModFix/>
          </a:blip>
          <a:srcRect b="8362"/>
          <a:stretch/>
        </p:blipFill>
        <p:spPr>
          <a:xfrm>
            <a:off x="609334" y="1052738"/>
            <a:ext cx="4673609" cy="45005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ct val="111111"/>
              <a:buFont typeface="Tahoma"/>
              <a:buNone/>
            </a:pPr>
            <a:r>
              <a:rPr lang="en-US"/>
              <a:t>Value of the PECC Role</a:t>
            </a:r>
            <a:br>
              <a:rPr lang="en-US"/>
            </a:br>
            <a:r>
              <a:rPr lang="en-US" sz="3600"/>
              <a:t>Emergency Departments</a:t>
            </a:r>
            <a:endParaRPr/>
          </a:p>
        </p:txBody>
      </p:sp>
      <p:sp>
        <p:nvSpPr>
          <p:cNvPr id="2" name="Content Placeholder 1">
            <a:extLst>
              <a:ext uri="{FF2B5EF4-FFF2-40B4-BE49-F238E27FC236}">
                <a16:creationId xmlns:a16="http://schemas.microsoft.com/office/drawing/2014/main" id="{6EDCBB0A-8A09-324F-A442-176BCBA262EE}"/>
              </a:ext>
            </a:extLst>
          </p:cNvPr>
          <p:cNvSpPr>
            <a:spLocks noGrp="1"/>
          </p:cNvSpPr>
          <p:nvPr>
            <p:ph idx="1"/>
          </p:nvPr>
        </p:nvSpPr>
        <p:spPr/>
        <p:txBody>
          <a:bodyPr/>
          <a:lstStyle/>
          <a:p>
            <a:endParaRPr lang="en-US"/>
          </a:p>
        </p:txBody>
      </p:sp>
      <p:grpSp>
        <p:nvGrpSpPr>
          <p:cNvPr id="229" name="Google Shape;229;p36"/>
          <p:cNvGrpSpPr/>
          <p:nvPr/>
        </p:nvGrpSpPr>
        <p:grpSpPr>
          <a:xfrm>
            <a:off x="838200" y="1893780"/>
            <a:ext cx="9048750" cy="2533290"/>
            <a:chOff x="838200" y="1865205"/>
            <a:chExt cx="9048750" cy="2533290"/>
          </a:xfrm>
        </p:grpSpPr>
        <p:pic>
          <p:nvPicPr>
            <p:cNvPr id="230" name="Google Shape;230;p36" descr="A group of black bugs&#10;&#10;Description automatically generated with medium confidence"/>
            <p:cNvPicPr preferRelativeResize="0"/>
            <p:nvPr/>
          </p:nvPicPr>
          <p:blipFill rotWithShape="1">
            <a:blip r:embed="rId3">
              <a:alphaModFix/>
            </a:blip>
            <a:srcRect/>
            <a:stretch/>
          </p:blipFill>
          <p:spPr>
            <a:xfrm>
              <a:off x="838200" y="1865205"/>
              <a:ext cx="7454900" cy="1295400"/>
            </a:xfrm>
            <a:prstGeom prst="rect">
              <a:avLst/>
            </a:prstGeom>
            <a:noFill/>
            <a:ln>
              <a:noFill/>
            </a:ln>
          </p:spPr>
        </p:pic>
        <p:sp>
          <p:nvSpPr>
            <p:cNvPr id="231" name="Google Shape;231;p36"/>
            <p:cNvSpPr txBox="1"/>
            <p:nvPr/>
          </p:nvSpPr>
          <p:spPr>
            <a:xfrm>
              <a:off x="7072603" y="2828835"/>
              <a:ext cx="281434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of </a:t>
              </a:r>
              <a:r>
                <a:rPr lang="en-US" sz="2400" b="1" i="1" u="none" strike="noStrike" cap="none">
                  <a:solidFill>
                    <a:srgbClr val="C00000"/>
                  </a:solidFill>
                  <a:latin typeface="Arial"/>
                  <a:ea typeface="Arial"/>
                  <a:cs typeface="Arial"/>
                  <a:sym typeface="Arial"/>
                </a:rPr>
                <a:t>children arrive at general EDs </a:t>
              </a:r>
              <a:br>
                <a:rPr lang="en-US" sz="2400" b="1" i="1" u="none" strike="noStrike" cap="none">
                  <a:solidFill>
                    <a:srgbClr val="C00000"/>
                  </a:solidFill>
                  <a:latin typeface="Arial"/>
                  <a:ea typeface="Arial"/>
                  <a:cs typeface="Arial"/>
                  <a:sym typeface="Arial"/>
                </a:rPr>
              </a:br>
              <a:r>
                <a:rPr lang="en-US" sz="2400" b="0" i="0" u="none" strike="noStrike" cap="none">
                  <a:solidFill>
                    <a:srgbClr val="000000"/>
                  </a:solidFill>
                  <a:latin typeface="Arial"/>
                  <a:ea typeface="Arial"/>
                  <a:cs typeface="Arial"/>
                  <a:sym typeface="Arial"/>
                </a:rPr>
                <a:t>(versus specialized pediatric EDs)</a:t>
              </a:r>
              <a:endParaRPr sz="1400" b="0" i="0" u="none" strike="noStrike" cap="none">
                <a:solidFill>
                  <a:srgbClr val="000000"/>
                </a:solidFill>
                <a:latin typeface="Arial"/>
                <a:ea typeface="Arial"/>
                <a:cs typeface="Arial"/>
                <a:sym typeface="Arial"/>
              </a:endParaRPr>
            </a:p>
          </p:txBody>
        </p:sp>
      </p:grpSp>
      <p:grpSp>
        <p:nvGrpSpPr>
          <p:cNvPr id="232" name="Google Shape;232;p36"/>
          <p:cNvGrpSpPr/>
          <p:nvPr/>
        </p:nvGrpSpPr>
        <p:grpSpPr>
          <a:xfrm>
            <a:off x="1711988" y="3863760"/>
            <a:ext cx="4955511" cy="2331442"/>
            <a:chOff x="125577" y="0"/>
            <a:chExt cx="4955511" cy="2331442"/>
          </a:xfrm>
        </p:grpSpPr>
        <p:sp>
          <p:nvSpPr>
            <p:cNvPr id="233" name="Google Shape;233;p36"/>
            <p:cNvSpPr/>
            <p:nvPr/>
          </p:nvSpPr>
          <p:spPr>
            <a:xfrm>
              <a:off x="125577" y="0"/>
              <a:ext cx="1492123" cy="1119092"/>
            </a:xfrm>
            <a:prstGeom prst="upArrow">
              <a:avLst>
                <a:gd name="adj1" fmla="val 50000"/>
                <a:gd name="adj2" fmla="val 50000"/>
              </a:avLst>
            </a:prstGeom>
            <a:solidFill>
              <a:srgbClr val="034E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6"/>
            <p:cNvSpPr/>
            <p:nvPr/>
          </p:nvSpPr>
          <p:spPr>
            <a:xfrm>
              <a:off x="1662464" y="0"/>
              <a:ext cx="2845409" cy="111909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6"/>
            <p:cNvSpPr txBox="1"/>
            <p:nvPr/>
          </p:nvSpPr>
          <p:spPr>
            <a:xfrm>
              <a:off x="1662464" y="0"/>
              <a:ext cx="2845409" cy="1119092"/>
            </a:xfrm>
            <a:prstGeom prst="rect">
              <a:avLst/>
            </a:prstGeom>
            <a:noFill/>
            <a:ln>
              <a:noFill/>
            </a:ln>
          </p:spPr>
          <p:txBody>
            <a:bodyPr spcFirstLastPara="1" wrap="square" lIns="163575" tIns="0" rIns="163575" bIns="163575"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Increased pediatric readiness scores…</a:t>
              </a:r>
              <a:endParaRPr sz="1400" b="0" i="0" u="none" strike="noStrike" cap="none">
                <a:solidFill>
                  <a:srgbClr val="000000"/>
                </a:solidFill>
                <a:latin typeface="Arial"/>
                <a:ea typeface="Arial"/>
                <a:cs typeface="Arial"/>
                <a:sym typeface="Arial"/>
              </a:endParaRPr>
            </a:p>
          </p:txBody>
        </p:sp>
        <p:sp>
          <p:nvSpPr>
            <p:cNvPr id="236" name="Google Shape;236;p36"/>
            <p:cNvSpPr/>
            <p:nvPr/>
          </p:nvSpPr>
          <p:spPr>
            <a:xfrm>
              <a:off x="3588965" y="1212350"/>
              <a:ext cx="1492123" cy="1119092"/>
            </a:xfrm>
            <a:prstGeom prst="downArrow">
              <a:avLst>
                <a:gd name="adj1" fmla="val 50000"/>
                <a:gd name="adj2" fmla="val 50000"/>
              </a:avLst>
            </a:prstGeom>
            <a:solidFill>
              <a:srgbClr val="034E9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6"/>
            <p:cNvSpPr/>
            <p:nvPr/>
          </p:nvSpPr>
          <p:spPr>
            <a:xfrm>
              <a:off x="1418980" y="1150352"/>
              <a:ext cx="2845409" cy="111909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6"/>
            <p:cNvSpPr txBox="1"/>
            <p:nvPr/>
          </p:nvSpPr>
          <p:spPr>
            <a:xfrm>
              <a:off x="1418980" y="1150352"/>
              <a:ext cx="2845409" cy="1119092"/>
            </a:xfrm>
            <a:prstGeom prst="rect">
              <a:avLst/>
            </a:prstGeom>
            <a:noFill/>
            <a:ln>
              <a:noFill/>
            </a:ln>
          </p:spPr>
          <p:txBody>
            <a:bodyPr spcFirstLastPara="1" wrap="square" lIns="163575" tIns="0" rIns="163575" bIns="163575"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…are associated with decreased mortality</a:t>
              </a:r>
              <a:endParaRPr sz="1400" b="0" i="0" u="none" strike="noStrike" cap="none">
                <a:solidFill>
                  <a:srgbClr val="000000"/>
                </a:solidFill>
                <a:latin typeface="Arial"/>
                <a:ea typeface="Arial"/>
                <a:cs typeface="Arial"/>
                <a:sym typeface="Arial"/>
              </a:endParaRPr>
            </a:p>
          </p:txBody>
        </p:sp>
      </p:grpSp>
      <p:pic>
        <p:nvPicPr>
          <p:cNvPr id="239" name="Google Shape;239;p36" descr="Hospital outline"/>
          <p:cNvPicPr preferRelativeResize="0"/>
          <p:nvPr/>
        </p:nvPicPr>
        <p:blipFill rotWithShape="1">
          <a:blip r:embed="rId4">
            <a:alphaModFix/>
          </a:blip>
          <a:srcRect/>
          <a:stretch/>
        </p:blipFill>
        <p:spPr>
          <a:xfrm>
            <a:off x="9683857" y="430305"/>
            <a:ext cx="1669943" cy="16699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title"/>
          </p:nvPr>
        </p:nvSpPr>
        <p:spPr>
          <a:xfrm>
            <a:off x="838200" y="365125"/>
            <a:ext cx="10515600" cy="854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ts val="1800"/>
              <a:buNone/>
            </a:pPr>
            <a:r>
              <a:rPr lang="en-US"/>
              <a:t>Why This Role Matters</a:t>
            </a:r>
            <a:endParaRPr/>
          </a:p>
        </p:txBody>
      </p:sp>
      <p:grpSp>
        <p:nvGrpSpPr>
          <p:cNvPr id="246" name="Google Shape;246;p38"/>
          <p:cNvGrpSpPr/>
          <p:nvPr/>
        </p:nvGrpSpPr>
        <p:grpSpPr>
          <a:xfrm>
            <a:off x="501063" y="2241134"/>
            <a:ext cx="11042233" cy="2139194"/>
            <a:chOff x="501064" y="1577559"/>
            <a:chExt cx="11042233" cy="2139194"/>
          </a:xfrm>
        </p:grpSpPr>
        <p:sp>
          <p:nvSpPr>
            <p:cNvPr id="247" name="Google Shape;247;p38"/>
            <p:cNvSpPr/>
            <p:nvPr/>
          </p:nvSpPr>
          <p:spPr>
            <a:xfrm>
              <a:off x="1172139" y="1745802"/>
              <a:ext cx="1098122" cy="1098122"/>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8"/>
            <p:cNvSpPr/>
            <p:nvPr/>
          </p:nvSpPr>
          <p:spPr>
            <a:xfrm>
              <a:off x="501064" y="2996753"/>
              <a:ext cx="2440272"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8"/>
            <p:cNvSpPr txBox="1"/>
            <p:nvPr/>
          </p:nvSpPr>
          <p:spPr>
            <a:xfrm>
              <a:off x="501064" y="2996753"/>
              <a:ext cx="2440272"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Increased staff confidence</a:t>
              </a:r>
              <a:endParaRPr sz="2400" b="0" i="0" u="none" strike="noStrike" cap="none">
                <a:solidFill>
                  <a:srgbClr val="000000"/>
                </a:solidFill>
                <a:latin typeface="Arial"/>
                <a:ea typeface="Arial"/>
                <a:cs typeface="Arial"/>
                <a:sym typeface="Arial"/>
              </a:endParaRPr>
            </a:p>
          </p:txBody>
        </p:sp>
        <p:sp>
          <p:nvSpPr>
            <p:cNvPr id="250" name="Google Shape;250;p38"/>
            <p:cNvSpPr/>
            <p:nvPr/>
          </p:nvSpPr>
          <p:spPr>
            <a:xfrm>
              <a:off x="4039459" y="1577559"/>
              <a:ext cx="1098122" cy="1098122"/>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8"/>
            <p:cNvSpPr/>
            <p:nvPr/>
          </p:nvSpPr>
          <p:spPr>
            <a:xfrm>
              <a:off x="3368384" y="2996753"/>
              <a:ext cx="2440272"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8"/>
            <p:cNvSpPr txBox="1"/>
            <p:nvPr/>
          </p:nvSpPr>
          <p:spPr>
            <a:xfrm>
              <a:off x="3368384" y="2996753"/>
              <a:ext cx="2440272"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Additional training opportunities</a:t>
              </a:r>
              <a:endParaRPr sz="2400" b="0" i="0" u="none" strike="noStrike" cap="none">
                <a:solidFill>
                  <a:srgbClr val="000000"/>
                </a:solidFill>
                <a:latin typeface="Arial"/>
                <a:ea typeface="Arial"/>
                <a:cs typeface="Arial"/>
                <a:sym typeface="Arial"/>
              </a:endParaRPr>
            </a:p>
          </p:txBody>
        </p:sp>
        <p:sp>
          <p:nvSpPr>
            <p:cNvPr id="253" name="Google Shape;253;p38"/>
            <p:cNvSpPr/>
            <p:nvPr/>
          </p:nvSpPr>
          <p:spPr>
            <a:xfrm>
              <a:off x="6906780" y="1577559"/>
              <a:ext cx="1098122" cy="1098122"/>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8"/>
            <p:cNvSpPr/>
            <p:nvPr/>
          </p:nvSpPr>
          <p:spPr>
            <a:xfrm>
              <a:off x="6235705" y="2996753"/>
              <a:ext cx="2440272"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8"/>
            <p:cNvSpPr txBox="1"/>
            <p:nvPr/>
          </p:nvSpPr>
          <p:spPr>
            <a:xfrm>
              <a:off x="6235705" y="2996753"/>
              <a:ext cx="2440272"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Improved care</a:t>
              </a:r>
              <a:endParaRPr sz="2400" b="0" i="0" u="none" strike="noStrike" cap="none">
                <a:solidFill>
                  <a:srgbClr val="000000"/>
                </a:solidFill>
                <a:latin typeface="Arial"/>
                <a:ea typeface="Arial"/>
                <a:cs typeface="Arial"/>
                <a:sym typeface="Arial"/>
              </a:endParaRPr>
            </a:p>
          </p:txBody>
        </p:sp>
        <p:sp>
          <p:nvSpPr>
            <p:cNvPr id="256" name="Google Shape;256;p38"/>
            <p:cNvSpPr/>
            <p:nvPr/>
          </p:nvSpPr>
          <p:spPr>
            <a:xfrm>
              <a:off x="9774100" y="1577559"/>
              <a:ext cx="1098122" cy="1098122"/>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8"/>
            <p:cNvSpPr/>
            <p:nvPr/>
          </p:nvSpPr>
          <p:spPr>
            <a:xfrm>
              <a:off x="9103025" y="2996753"/>
              <a:ext cx="2440272"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8"/>
            <p:cNvSpPr txBox="1"/>
            <p:nvPr/>
          </p:nvSpPr>
          <p:spPr>
            <a:xfrm>
              <a:off x="9103025" y="2996753"/>
              <a:ext cx="2440272"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Pediatric Voice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ts val="1800"/>
              <a:buNone/>
            </a:pPr>
            <a:r>
              <a:rPr lang="en-US">
                <a:latin typeface="+mn-lt"/>
              </a:rPr>
              <a:t>Summary of Benefits</a:t>
            </a:r>
            <a:endParaRPr>
              <a:latin typeface="+mn-lt"/>
            </a:endParaRPr>
          </a:p>
        </p:txBody>
      </p:sp>
      <p:grpSp>
        <p:nvGrpSpPr>
          <p:cNvPr id="265" name="Google Shape;265;p39"/>
          <p:cNvGrpSpPr/>
          <p:nvPr/>
        </p:nvGrpSpPr>
        <p:grpSpPr>
          <a:xfrm>
            <a:off x="6172200" y="1398905"/>
            <a:ext cx="5181600" cy="4737733"/>
            <a:chOff x="0" y="0"/>
            <a:chExt cx="5181600" cy="4737733"/>
          </a:xfrm>
        </p:grpSpPr>
        <p:cxnSp>
          <p:nvCxnSpPr>
            <p:cNvPr id="266" name="Google Shape;266;p39"/>
            <p:cNvCxnSpPr/>
            <p:nvPr/>
          </p:nvCxnSpPr>
          <p:spPr>
            <a:xfrm>
              <a:off x="0" y="0"/>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67" name="Google Shape;267;p39"/>
            <p:cNvSpPr/>
            <p:nvPr/>
          </p:nvSpPr>
          <p:spPr>
            <a:xfrm>
              <a:off x="0" y="0"/>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68" name="Google Shape;268;p39"/>
            <p:cNvSpPr txBox="1"/>
            <p:nvPr/>
          </p:nvSpPr>
          <p:spPr>
            <a:xfrm>
              <a:off x="0" y="0"/>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Establish QI plans</a:t>
              </a:r>
              <a:endParaRPr sz="3200" b="0" i="0" u="none" strike="noStrike" cap="none">
                <a:solidFill>
                  <a:srgbClr val="000000"/>
                </a:solidFill>
                <a:ea typeface="Arial"/>
                <a:cs typeface="Arial"/>
                <a:sym typeface="Arial"/>
              </a:endParaRPr>
            </a:p>
          </p:txBody>
        </p:sp>
        <p:cxnSp>
          <p:nvCxnSpPr>
            <p:cNvPr id="269" name="Google Shape;269;p39"/>
            <p:cNvCxnSpPr/>
            <p:nvPr/>
          </p:nvCxnSpPr>
          <p:spPr>
            <a:xfrm>
              <a:off x="0" y="1184433"/>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70" name="Google Shape;270;p39"/>
            <p:cNvSpPr/>
            <p:nvPr/>
          </p:nvSpPr>
          <p:spPr>
            <a:xfrm>
              <a:off x="0" y="1184433"/>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71" name="Google Shape;271;p39"/>
            <p:cNvSpPr txBox="1"/>
            <p:nvPr/>
          </p:nvSpPr>
          <p:spPr>
            <a:xfrm>
              <a:off x="0" y="1184433"/>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Equipment &amp; supplies</a:t>
              </a:r>
              <a:endParaRPr sz="3200" b="0" i="0" u="none" strike="noStrike" cap="none">
                <a:solidFill>
                  <a:srgbClr val="000000"/>
                </a:solidFill>
                <a:ea typeface="Arial"/>
                <a:cs typeface="Arial"/>
                <a:sym typeface="Arial"/>
              </a:endParaRPr>
            </a:p>
          </p:txBody>
        </p:sp>
        <p:cxnSp>
          <p:nvCxnSpPr>
            <p:cNvPr id="272" name="Google Shape;272;p39"/>
            <p:cNvCxnSpPr/>
            <p:nvPr/>
          </p:nvCxnSpPr>
          <p:spPr>
            <a:xfrm>
              <a:off x="0" y="2368866"/>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73" name="Google Shape;273;p39"/>
            <p:cNvSpPr/>
            <p:nvPr/>
          </p:nvSpPr>
          <p:spPr>
            <a:xfrm>
              <a:off x="0" y="2368866"/>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74" name="Google Shape;274;p39"/>
            <p:cNvSpPr txBox="1"/>
            <p:nvPr/>
          </p:nvSpPr>
          <p:spPr>
            <a:xfrm>
              <a:off x="0" y="2368866"/>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Hospital and EMS liaisons</a:t>
              </a:r>
              <a:endParaRPr sz="3200" b="0" i="0" u="none" strike="noStrike" cap="none">
                <a:solidFill>
                  <a:srgbClr val="000000"/>
                </a:solidFill>
                <a:ea typeface="Arial"/>
                <a:cs typeface="Arial"/>
                <a:sym typeface="Arial"/>
              </a:endParaRPr>
            </a:p>
          </p:txBody>
        </p:sp>
        <p:cxnSp>
          <p:nvCxnSpPr>
            <p:cNvPr id="275" name="Google Shape;275;p39"/>
            <p:cNvCxnSpPr/>
            <p:nvPr/>
          </p:nvCxnSpPr>
          <p:spPr>
            <a:xfrm>
              <a:off x="0" y="3553300"/>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76" name="Google Shape;276;p39"/>
            <p:cNvSpPr/>
            <p:nvPr/>
          </p:nvSpPr>
          <p:spPr>
            <a:xfrm>
              <a:off x="0" y="3553300"/>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77" name="Google Shape;277;p39"/>
            <p:cNvSpPr txBox="1"/>
            <p:nvPr/>
          </p:nvSpPr>
          <p:spPr>
            <a:xfrm>
              <a:off x="0" y="3553300"/>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Family-centered care</a:t>
              </a:r>
              <a:endParaRPr sz="3200" b="0" i="0" u="none" strike="noStrike" cap="none">
                <a:solidFill>
                  <a:srgbClr val="000000"/>
                </a:solidFill>
                <a:ea typeface="Arial"/>
                <a:cs typeface="Arial"/>
                <a:sym typeface="Arial"/>
              </a:endParaRPr>
            </a:p>
          </p:txBody>
        </p:sp>
      </p:grpSp>
      <p:grpSp>
        <p:nvGrpSpPr>
          <p:cNvPr id="278" name="Google Shape;278;p39"/>
          <p:cNvGrpSpPr/>
          <p:nvPr/>
        </p:nvGrpSpPr>
        <p:grpSpPr>
          <a:xfrm>
            <a:off x="838200" y="1398904"/>
            <a:ext cx="5181600" cy="4737734"/>
            <a:chOff x="0" y="0"/>
            <a:chExt cx="5181600" cy="4737734"/>
          </a:xfrm>
        </p:grpSpPr>
        <p:cxnSp>
          <p:nvCxnSpPr>
            <p:cNvPr id="279" name="Google Shape;279;p39"/>
            <p:cNvCxnSpPr/>
            <p:nvPr/>
          </p:nvCxnSpPr>
          <p:spPr>
            <a:xfrm>
              <a:off x="0" y="0"/>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80" name="Google Shape;280;p39"/>
            <p:cNvSpPr/>
            <p:nvPr/>
          </p:nvSpPr>
          <p:spPr>
            <a:xfrm>
              <a:off x="0" y="0"/>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81" name="Google Shape;281;p39"/>
            <p:cNvSpPr txBox="1"/>
            <p:nvPr/>
          </p:nvSpPr>
          <p:spPr>
            <a:xfrm>
              <a:off x="0" y="0"/>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Ensure resources are available</a:t>
              </a:r>
              <a:endParaRPr sz="3200" b="0" i="0" u="none" strike="noStrike" cap="none">
                <a:solidFill>
                  <a:srgbClr val="000000"/>
                </a:solidFill>
                <a:ea typeface="Arial"/>
                <a:cs typeface="Arial"/>
                <a:sym typeface="Arial"/>
              </a:endParaRPr>
            </a:p>
          </p:txBody>
        </p:sp>
        <p:cxnSp>
          <p:nvCxnSpPr>
            <p:cNvPr id="282" name="Google Shape;282;p39"/>
            <p:cNvCxnSpPr/>
            <p:nvPr/>
          </p:nvCxnSpPr>
          <p:spPr>
            <a:xfrm>
              <a:off x="0" y="1184433"/>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83" name="Google Shape;283;p39"/>
            <p:cNvSpPr/>
            <p:nvPr/>
          </p:nvSpPr>
          <p:spPr>
            <a:xfrm>
              <a:off x="0" y="1184433"/>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84" name="Google Shape;284;p39"/>
            <p:cNvSpPr txBox="1"/>
            <p:nvPr/>
          </p:nvSpPr>
          <p:spPr>
            <a:xfrm>
              <a:off x="0" y="1184433"/>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Maintain relationships</a:t>
              </a:r>
              <a:endParaRPr sz="3200" b="0" i="0" u="none" strike="noStrike" cap="none">
                <a:solidFill>
                  <a:srgbClr val="000000"/>
                </a:solidFill>
                <a:ea typeface="Arial"/>
                <a:cs typeface="Arial"/>
                <a:sym typeface="Arial"/>
              </a:endParaRPr>
            </a:p>
          </p:txBody>
        </p:sp>
        <p:cxnSp>
          <p:nvCxnSpPr>
            <p:cNvPr id="285" name="Google Shape;285;p39"/>
            <p:cNvCxnSpPr/>
            <p:nvPr/>
          </p:nvCxnSpPr>
          <p:spPr>
            <a:xfrm>
              <a:off x="0" y="2368867"/>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86" name="Google Shape;286;p39"/>
            <p:cNvSpPr/>
            <p:nvPr/>
          </p:nvSpPr>
          <p:spPr>
            <a:xfrm>
              <a:off x="0" y="2368867"/>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87" name="Google Shape;287;p39"/>
            <p:cNvSpPr txBox="1"/>
            <p:nvPr/>
          </p:nvSpPr>
          <p:spPr>
            <a:xfrm>
              <a:off x="0" y="2368867"/>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Disaster preparedness</a:t>
              </a:r>
              <a:endParaRPr sz="3200" b="0" i="0" u="none" strike="noStrike" cap="none">
                <a:solidFill>
                  <a:srgbClr val="000000"/>
                </a:solidFill>
                <a:ea typeface="Arial"/>
                <a:cs typeface="Arial"/>
                <a:sym typeface="Arial"/>
              </a:endParaRPr>
            </a:p>
          </p:txBody>
        </p:sp>
        <p:cxnSp>
          <p:nvCxnSpPr>
            <p:cNvPr id="288" name="Google Shape;288;p39"/>
            <p:cNvCxnSpPr/>
            <p:nvPr/>
          </p:nvCxnSpPr>
          <p:spPr>
            <a:xfrm>
              <a:off x="0" y="3553301"/>
              <a:ext cx="5181600" cy="0"/>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289" name="Google Shape;289;p39"/>
            <p:cNvSpPr/>
            <p:nvPr/>
          </p:nvSpPr>
          <p:spPr>
            <a:xfrm>
              <a:off x="0" y="3553301"/>
              <a:ext cx="5181600" cy="11844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ea typeface="Arial"/>
                <a:cs typeface="Arial"/>
                <a:sym typeface="Arial"/>
              </a:endParaRPr>
            </a:p>
          </p:txBody>
        </p:sp>
        <p:sp>
          <p:nvSpPr>
            <p:cNvPr id="290" name="Google Shape;290;p39"/>
            <p:cNvSpPr txBox="1"/>
            <p:nvPr/>
          </p:nvSpPr>
          <p:spPr>
            <a:xfrm>
              <a:off x="0" y="3553301"/>
              <a:ext cx="5181600" cy="1184433"/>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Clr>
                  <a:srgbClr val="000000"/>
                </a:buClr>
                <a:buSzPts val="3400"/>
                <a:buFont typeface="Arial"/>
                <a:buNone/>
              </a:pPr>
              <a:r>
                <a:rPr lang="en-US" sz="3200" b="0" i="0" u="none" strike="noStrike" cap="none">
                  <a:solidFill>
                    <a:srgbClr val="000000"/>
                  </a:solidFill>
                  <a:ea typeface="Arial"/>
                  <a:cs typeface="Arial"/>
                  <a:sym typeface="Arial"/>
                </a:rPr>
                <a:t>Establish/maintain protocols</a:t>
              </a:r>
              <a:endParaRPr sz="3200" b="0" i="0" u="none" strike="noStrike" cap="none">
                <a:solidFill>
                  <a:srgbClr val="000000"/>
                </a:solidFil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FED7-5567-0E44-A9C8-474F6187C5B5}"/>
              </a:ext>
            </a:extLst>
          </p:cNvPr>
          <p:cNvSpPr>
            <a:spLocks noGrp="1"/>
          </p:cNvSpPr>
          <p:nvPr>
            <p:ph type="title"/>
          </p:nvPr>
        </p:nvSpPr>
        <p:spPr/>
        <p:txBody>
          <a:bodyPr>
            <a:normAutofit/>
          </a:bodyPr>
          <a:lstStyle/>
          <a:p>
            <a:r>
              <a:rPr lang="en-US" sz="3600"/>
              <a:t>Aspen Di </a:t>
            </a:r>
            <a:r>
              <a:rPr lang="en-US" sz="3600" err="1"/>
              <a:t>Ioli</a:t>
            </a:r>
            <a:r>
              <a:rPr lang="en-US" sz="3600"/>
              <a:t> BSN RN PHN CEN TCRN MICN</a:t>
            </a:r>
          </a:p>
        </p:txBody>
      </p:sp>
      <p:sp>
        <p:nvSpPr>
          <p:cNvPr id="3" name="Text Placeholder 2">
            <a:extLst>
              <a:ext uri="{FF2B5EF4-FFF2-40B4-BE49-F238E27FC236}">
                <a16:creationId xmlns:a16="http://schemas.microsoft.com/office/drawing/2014/main" id="{99ED1DC8-862A-A64C-8794-C8D81300C9B6}"/>
              </a:ext>
            </a:extLst>
          </p:cNvPr>
          <p:cNvSpPr>
            <a:spLocks noGrp="1"/>
          </p:cNvSpPr>
          <p:nvPr>
            <p:ph type="body" idx="1"/>
          </p:nvPr>
        </p:nvSpPr>
        <p:spPr/>
        <p:txBody>
          <a:bodyPr>
            <a:normAutofit/>
          </a:bodyPr>
          <a:lstStyle/>
          <a:p>
            <a:pPr>
              <a:lnSpc>
                <a:spcPct val="100000"/>
              </a:lnSpc>
              <a:spcBef>
                <a:spcPts val="0"/>
              </a:spcBef>
            </a:pPr>
            <a:r>
              <a:rPr lang="en-US"/>
              <a:t>Pediatric Liaison Nurse</a:t>
            </a:r>
          </a:p>
          <a:p>
            <a:pPr>
              <a:lnSpc>
                <a:spcPct val="100000"/>
              </a:lnSpc>
              <a:spcBef>
                <a:spcPts val="0"/>
              </a:spcBef>
            </a:pPr>
            <a:r>
              <a:rPr lang="en-US"/>
              <a:t>Pediatric Emergency Care Coordinator</a:t>
            </a:r>
          </a:p>
          <a:p>
            <a:pPr>
              <a:lnSpc>
                <a:spcPct val="100000"/>
              </a:lnSpc>
              <a:spcBef>
                <a:spcPts val="0"/>
              </a:spcBef>
            </a:pPr>
            <a:r>
              <a:rPr lang="en-US"/>
              <a:t>Pomona Valley Hospital Medical Center (Pomona, CA)</a:t>
            </a:r>
          </a:p>
        </p:txBody>
      </p:sp>
    </p:spTree>
    <p:extLst>
      <p:ext uri="{BB962C8B-B14F-4D97-AF65-F5344CB8AC3E}">
        <p14:creationId xmlns:p14="http://schemas.microsoft.com/office/powerpoint/2010/main" val="280515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3"/>
          <p:cNvSpPr txBox="1">
            <a:spLocks noGrp="1"/>
          </p:cNvSpPr>
          <p:nvPr>
            <p:ph type="body" idx="1"/>
          </p:nvPr>
        </p:nvSpPr>
        <p:spPr>
          <a:xfrm>
            <a:off x="838200" y="1436210"/>
            <a:ext cx="10366829" cy="1031219"/>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a:latin typeface="+mn-lt"/>
              </a:rPr>
              <a:t>We will be using Poll Everywhere to ask a few questions during each session.</a:t>
            </a:r>
            <a:endParaRPr>
              <a:latin typeface="+mn-lt"/>
            </a:endParaRPr>
          </a:p>
        </p:txBody>
      </p:sp>
      <p:pic>
        <p:nvPicPr>
          <p:cNvPr id="46" name="Google Shape;46;p23"/>
          <p:cNvPicPr preferRelativeResize="0"/>
          <p:nvPr/>
        </p:nvPicPr>
        <p:blipFill rotWithShape="1">
          <a:blip r:embed="rId3">
            <a:alphaModFix/>
          </a:blip>
          <a:srcRect/>
          <a:stretch/>
        </p:blipFill>
        <p:spPr>
          <a:xfrm>
            <a:off x="996715" y="411921"/>
            <a:ext cx="5406149" cy="875096"/>
          </a:xfrm>
          <a:prstGeom prst="rect">
            <a:avLst/>
          </a:prstGeom>
          <a:noFill/>
          <a:ln>
            <a:noFill/>
          </a:ln>
        </p:spPr>
      </p:pic>
      <p:sp>
        <p:nvSpPr>
          <p:cNvPr id="47" name="Google Shape;47;p23"/>
          <p:cNvSpPr txBox="1"/>
          <p:nvPr/>
        </p:nvSpPr>
        <p:spPr>
          <a:xfrm>
            <a:off x="838199" y="2616622"/>
            <a:ext cx="9345461" cy="3658672"/>
          </a:xfrm>
          <a:prstGeom prst="rect">
            <a:avLst/>
          </a:prstGeom>
          <a:noFill/>
          <a:ln>
            <a:noFill/>
          </a:ln>
        </p:spPr>
        <p:txBody>
          <a:bodyPr spcFirstLastPara="1" wrap="square" lIns="91425" tIns="45700" rIns="91425" bIns="45700" anchor="t" anchorCtr="0">
            <a:normAutofit lnSpcReduction="10000"/>
          </a:bodyPr>
          <a:lstStyle/>
          <a:p>
            <a:pPr marL="114300" marR="0" lvl="0" indent="0" algn="l" rtl="0">
              <a:lnSpc>
                <a:spcPct val="90000"/>
              </a:lnSpc>
              <a:spcBef>
                <a:spcPts val="1000"/>
              </a:spcBef>
              <a:spcAft>
                <a:spcPts val="0"/>
              </a:spcAft>
              <a:buClr>
                <a:schemeClr val="dk1"/>
              </a:buClr>
              <a:buSzPts val="1800"/>
              <a:buFont typeface="Arial"/>
              <a:buNone/>
            </a:pPr>
            <a:r>
              <a:rPr lang="en-US" sz="2800" b="0" i="0" u="none" strike="noStrike" cap="none">
                <a:solidFill>
                  <a:schemeClr val="dk1"/>
                </a:solidFill>
                <a:ea typeface="Tahoma"/>
                <a:cs typeface="Tahoma"/>
                <a:sym typeface="Tahoma"/>
              </a:rPr>
              <a:t>Today’s Poll Everywhere can be accessed through:</a:t>
            </a:r>
            <a:endParaRPr sz="1400" b="0" i="0" u="none" strike="noStrike" cap="none">
              <a:solidFill>
                <a:srgbClr val="000000"/>
              </a:solidFil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800" b="0" i="0" u="none" strike="noStrike" cap="none">
                <a:solidFill>
                  <a:schemeClr val="dk1"/>
                </a:solidFill>
                <a:ea typeface="Tahoma"/>
                <a:cs typeface="Tahoma"/>
                <a:sym typeface="Tahoma"/>
              </a:rPr>
              <a:t>Your web browser </a:t>
            </a:r>
            <a:br>
              <a:rPr lang="en-US" sz="2800" b="0" i="0" u="none" strike="noStrike" cap="none">
                <a:solidFill>
                  <a:schemeClr val="dk1"/>
                </a:solidFill>
                <a:ea typeface="Tahoma"/>
                <a:cs typeface="Tahoma"/>
                <a:sym typeface="Tahoma"/>
              </a:rPr>
            </a:br>
            <a:r>
              <a:rPr lang="en-US" sz="2600" b="0" i="0" u="none" strike="noStrike" cap="none">
                <a:solidFill>
                  <a:schemeClr val="dk1"/>
                </a:solidFill>
                <a:ea typeface="Tahoma"/>
                <a:cs typeface="Tahoma"/>
                <a:sym typeface="Tahoma"/>
              </a:rPr>
              <a:t>(use QR code or </a:t>
            </a:r>
            <a:r>
              <a:rPr lang="en-US" sz="2600" b="0" i="0" u="sng" strike="noStrike" cap="none">
                <a:solidFill>
                  <a:schemeClr val="hlink"/>
                </a:solidFill>
                <a:ea typeface="Tahoma"/>
                <a:cs typeface="Tahoma"/>
                <a:sym typeface="Tahoma"/>
                <a:hlinkClick r:id="rId4"/>
              </a:rPr>
              <a:t>https://pollev.com/</a:t>
            </a:r>
            <a:r>
              <a:rPr lang="en-US" sz="2600" u="sng">
                <a:solidFill>
                  <a:schemeClr val="hlink"/>
                </a:solidFill>
                <a:ea typeface="Tahoma"/>
                <a:cs typeface="Tahoma"/>
                <a:sym typeface="Tahoma"/>
                <a:hlinkClick r:id="rId4"/>
              </a:rPr>
              <a:t>traumasprint </a:t>
            </a:r>
            <a:r>
              <a:rPr lang="en-US" sz="2600" b="0" i="0" u="none" strike="noStrike" cap="none">
                <a:solidFill>
                  <a:schemeClr val="dk1"/>
                </a:solidFill>
                <a:ea typeface="Tahoma"/>
                <a:cs typeface="Tahoma"/>
                <a:sym typeface="Tahoma"/>
              </a:rPr>
              <a:t>)</a:t>
            </a:r>
            <a:endParaRPr sz="1400" b="0" i="0" u="none" strike="noStrike" cap="none">
              <a:solidFill>
                <a:srgbClr val="000000"/>
              </a:solidFill>
              <a:ea typeface="Arial"/>
              <a:cs typeface="Arial"/>
              <a:sym typeface="Arial"/>
            </a:endParaRPr>
          </a:p>
          <a:p>
            <a:pPr marL="114300" marR="0" lvl="0" indent="0" algn="l" rtl="0">
              <a:lnSpc>
                <a:spcPct val="90000"/>
              </a:lnSpc>
              <a:spcBef>
                <a:spcPts val="1000"/>
              </a:spcBef>
              <a:spcAft>
                <a:spcPts val="0"/>
              </a:spcAft>
              <a:buClr>
                <a:schemeClr val="dk1"/>
              </a:buClr>
              <a:buSzPts val="1800"/>
              <a:buFont typeface="Arial"/>
              <a:buNone/>
            </a:pPr>
            <a:r>
              <a:rPr lang="en-US" sz="2600" b="0" i="0" u="none" strike="noStrike" cap="none">
                <a:solidFill>
                  <a:schemeClr val="dk1"/>
                </a:solidFill>
                <a:ea typeface="Tahoma"/>
                <a:cs typeface="Tahoma"/>
                <a:sym typeface="Tahoma"/>
              </a:rPr>
              <a:t>OR</a:t>
            </a:r>
            <a:endParaRPr sz="1400" b="0" i="0" u="none" strike="noStrike" cap="none">
              <a:solidFill>
                <a:srgbClr val="000000"/>
              </a:solidFil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800" b="0" i="0" u="none" strike="noStrike" cap="none">
                <a:solidFill>
                  <a:schemeClr val="dk1"/>
                </a:solidFill>
                <a:ea typeface="Tahoma"/>
                <a:cs typeface="Tahoma"/>
                <a:sym typeface="Tahoma"/>
              </a:rPr>
              <a:t>The mobile app – enter </a:t>
            </a:r>
            <a:r>
              <a:rPr lang="en-US" sz="2800" b="1" i="1">
                <a:solidFill>
                  <a:schemeClr val="dk1"/>
                </a:solidFill>
                <a:ea typeface="Tahoma"/>
                <a:cs typeface="Tahoma"/>
                <a:sym typeface="Tahoma"/>
              </a:rPr>
              <a:t>TRAUMASPRINT</a:t>
            </a:r>
            <a:br>
              <a:rPr lang="en-US" sz="2800" b="0" i="0" u="none" strike="noStrike" cap="none">
                <a:solidFill>
                  <a:schemeClr val="dk1"/>
                </a:solidFill>
                <a:ea typeface="Tahoma"/>
                <a:cs typeface="Tahoma"/>
                <a:sym typeface="Tahoma"/>
              </a:rPr>
            </a:br>
            <a:r>
              <a:rPr lang="en-US" sz="2800" b="0" i="0" u="none" strike="noStrike" cap="none">
                <a:solidFill>
                  <a:schemeClr val="dk1"/>
                </a:solidFill>
                <a:ea typeface="Tahoma"/>
                <a:cs typeface="Tahoma"/>
                <a:sym typeface="Tahoma"/>
              </a:rPr>
              <a:t>(Apple Store or Google Play) </a:t>
            </a:r>
            <a:endParaRPr sz="1400" b="0" i="0" u="none" strike="noStrike" cap="none">
              <a:solidFill>
                <a:srgbClr val="000000"/>
              </a:solidFill>
              <a:ea typeface="Arial"/>
              <a:cs typeface="Arial"/>
              <a:sym typeface="Arial"/>
            </a:endParaRPr>
          </a:p>
          <a:p>
            <a:pPr marL="114300" marR="0" lvl="0" indent="0" algn="l" rtl="0">
              <a:lnSpc>
                <a:spcPct val="90000"/>
              </a:lnSpc>
              <a:spcBef>
                <a:spcPts val="1000"/>
              </a:spcBef>
              <a:spcAft>
                <a:spcPts val="0"/>
              </a:spcAft>
              <a:buClr>
                <a:schemeClr val="dk1"/>
              </a:buClr>
              <a:buSzPts val="1800"/>
              <a:buFont typeface="Arial"/>
              <a:buNone/>
            </a:pPr>
            <a:r>
              <a:rPr lang="en-US" sz="2800" b="0" i="0" u="none" strike="noStrike" cap="none">
                <a:solidFill>
                  <a:schemeClr val="dk1"/>
                </a:solidFill>
                <a:ea typeface="Tahoma"/>
                <a:cs typeface="Tahoma"/>
                <a:sym typeface="Tahoma"/>
              </a:rPr>
              <a:t>OR</a:t>
            </a:r>
            <a:endParaRPr sz="1400" b="0" i="0" u="none" strike="noStrike" cap="none">
              <a:solidFill>
                <a:srgbClr val="000000"/>
              </a:solidFil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800" b="0" i="0" u="none" strike="noStrike" cap="none">
                <a:solidFill>
                  <a:schemeClr val="dk1"/>
                </a:solidFill>
                <a:ea typeface="Tahoma"/>
                <a:cs typeface="Tahoma"/>
                <a:sym typeface="Tahoma"/>
              </a:rPr>
              <a:t>Text </a:t>
            </a:r>
            <a:r>
              <a:rPr lang="en-US" sz="2800" b="1" i="1">
                <a:solidFill>
                  <a:schemeClr val="dk1"/>
                </a:solidFill>
                <a:ea typeface="Tahoma"/>
                <a:cs typeface="Tahoma"/>
                <a:sym typeface="Tahoma"/>
              </a:rPr>
              <a:t>TRAUMASPRINT </a:t>
            </a:r>
            <a:r>
              <a:rPr lang="en-US" sz="2800" b="0" i="0" u="none" strike="noStrike" cap="none">
                <a:solidFill>
                  <a:schemeClr val="dk1"/>
                </a:solidFill>
                <a:ea typeface="Tahoma"/>
                <a:cs typeface="Tahoma"/>
                <a:sym typeface="Tahoma"/>
              </a:rPr>
              <a:t>to 22333</a:t>
            </a:r>
            <a:endParaRPr sz="1400" b="0" i="0" u="none" strike="noStrike" cap="none">
              <a:solidFill>
                <a:srgbClr val="000000"/>
              </a:solidFill>
              <a:ea typeface="Arial"/>
              <a:cs typeface="Arial"/>
              <a:sym typeface="Arial"/>
            </a:endParaRPr>
          </a:p>
          <a:p>
            <a:pPr marL="114300" marR="0" lvl="0" indent="0" algn="ctr" rtl="0">
              <a:lnSpc>
                <a:spcPct val="90000"/>
              </a:lnSpc>
              <a:spcBef>
                <a:spcPts val="1000"/>
              </a:spcBef>
              <a:spcAft>
                <a:spcPts val="0"/>
              </a:spcAft>
              <a:buClr>
                <a:schemeClr val="dk1"/>
              </a:buClr>
              <a:buSzPts val="1800"/>
              <a:buFont typeface="Arial"/>
              <a:buNone/>
            </a:pPr>
            <a:endParaRPr sz="2800" b="0" i="0" u="none" strike="noStrike" cap="none">
              <a:solidFill>
                <a:schemeClr val="dk1"/>
              </a:solidFill>
              <a:ea typeface="Tahoma"/>
              <a:cs typeface="Tahoma"/>
              <a:sym typeface="Tahoma"/>
            </a:endParaRPr>
          </a:p>
        </p:txBody>
      </p:sp>
      <p:pic>
        <p:nvPicPr>
          <p:cNvPr id="48" name="Google Shape;48;p23"/>
          <p:cNvPicPr preferRelativeResize="0"/>
          <p:nvPr/>
        </p:nvPicPr>
        <p:blipFill rotWithShape="1">
          <a:blip r:embed="rId5">
            <a:alphaModFix/>
          </a:blip>
          <a:srcRect l="9677" r="9677"/>
          <a:stretch/>
        </p:blipFill>
        <p:spPr>
          <a:xfrm>
            <a:off x="9515468" y="2478464"/>
            <a:ext cx="1533133" cy="1901085"/>
          </a:xfrm>
          <a:prstGeom prst="rect">
            <a:avLst/>
          </a:prstGeom>
          <a:noFill/>
          <a:ln>
            <a:noFill/>
          </a:ln>
        </p:spPr>
      </p:pic>
    </p:spTree>
    <p:extLst>
      <p:ext uri="{BB962C8B-B14F-4D97-AF65-F5344CB8AC3E}">
        <p14:creationId xmlns:p14="http://schemas.microsoft.com/office/powerpoint/2010/main" val="142551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Aspen Di Ioli, BSN, RN PHN, CEN, TCRN, MICN"/>
          <p:cNvSpPr txBox="1">
            <a:spLocks noGrp="1"/>
          </p:cNvSpPr>
          <p:nvPr>
            <p:ph type="body" idx="21"/>
          </p:nvPr>
        </p:nvSpPr>
        <p:spPr>
          <a:xfrm>
            <a:off x="827277" y="5604394"/>
            <a:ext cx="5442913" cy="4229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62500" lnSpcReduction="20000"/>
          </a:bodyPr>
          <a:lstStyle/>
          <a:p>
            <a:r>
              <a:t>Aspen Di Ioli, BSN, RN PHN, CEN, TCRN, MICN</a:t>
            </a:r>
          </a:p>
        </p:txBody>
      </p:sp>
      <p:sp>
        <p:nvSpPr>
          <p:cNvPr id="161" name="What the PECC?"/>
          <p:cNvSpPr txBox="1">
            <a:spLocks noGrp="1"/>
          </p:cNvSpPr>
          <p:nvPr>
            <p:ph type="ctrTitle"/>
          </p:nvPr>
        </p:nvSpPr>
        <p:spPr>
          <a:xfrm>
            <a:off x="1486810" y="1263091"/>
            <a:ext cx="9218380" cy="1776638"/>
          </a:xfrm>
          <a:prstGeom prst="rect">
            <a:avLst/>
          </a:prstGeom>
        </p:spPr>
        <p:txBody>
          <a:bodyPr>
            <a:normAutofit fontScale="90000"/>
          </a:bodyPr>
          <a:lstStyle>
            <a:lvl1pPr defTabSz="742950">
              <a:defRPr sz="18000"/>
            </a:lvl1pPr>
          </a:lstStyle>
          <a:p>
            <a:r>
              <a:t>What the PECC?</a:t>
            </a:r>
          </a:p>
        </p:txBody>
      </p:sp>
      <p:sp>
        <p:nvSpPr>
          <p:cNvPr id="162" name="What You Need to Know to Be A Pediatric Emergency Care Coordinator"/>
          <p:cNvSpPr txBox="1"/>
          <p:nvPr/>
        </p:nvSpPr>
        <p:spPr>
          <a:xfrm>
            <a:off x="821307" y="2953896"/>
            <a:ext cx="10549387" cy="1672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defTabSz="544830">
              <a:lnSpc>
                <a:spcPct val="80000"/>
              </a:lnSpc>
              <a:spcBef>
                <a:spcPts val="0"/>
              </a:spcBef>
              <a:defRPr sz="9570">
                <a:solidFill>
                  <a:srgbClr val="FFFFFF"/>
                </a:solidFill>
                <a:latin typeface="Palatino"/>
                <a:ea typeface="Palatino"/>
                <a:cs typeface="Palatino"/>
                <a:sym typeface="Palatino"/>
              </a:defRPr>
            </a:lvl1pPr>
          </a:lstStyle>
          <a:p>
            <a:pPr algn="ctr" defTabSz="272415" hangingPunct="0"/>
            <a:r>
              <a:rPr sz="4785" kern="0"/>
              <a:t>What You Need to Know to Be A Pediatric Emergency Care Coordinator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ocation Location Location"/>
          <p:cNvSpPr txBox="1">
            <a:spLocks noGrp="1"/>
          </p:cNvSpPr>
          <p:nvPr>
            <p:ph type="title"/>
          </p:nvPr>
        </p:nvSpPr>
        <p:spPr>
          <a:xfrm>
            <a:off x="1028700" y="-303705"/>
            <a:ext cx="10134600" cy="1307731"/>
          </a:xfrm>
          <a:prstGeom prst="rect">
            <a:avLst/>
          </a:prstGeom>
        </p:spPr>
        <p:txBody>
          <a:bodyPr/>
          <a:lstStyle/>
          <a:p>
            <a:r>
              <a:t>Location Location Location</a:t>
            </a:r>
          </a:p>
        </p:txBody>
      </p:sp>
      <p:pic>
        <p:nvPicPr>
          <p:cNvPr id="165" name="Partial view of a building exterior painted yellow with blue window shutters and a curtained doorway" descr="Partial view of a building exterior painted yellow with blue window shutters and a curtained doorway"/>
          <p:cNvPicPr>
            <a:picLocks/>
          </p:cNvPicPr>
          <p:nvPr/>
        </p:nvPicPr>
        <p:blipFill>
          <a:blip r:embed="rId3"/>
          <a:stretch>
            <a:fillRect/>
          </a:stretch>
        </p:blipFill>
        <p:spPr>
          <a:xfrm>
            <a:off x="132580" y="811702"/>
            <a:ext cx="11926840" cy="6050804"/>
          </a:xfrm>
          <a:prstGeom prst="rect">
            <a:avLst/>
          </a:prstGeom>
          <a:effectLst>
            <a:outerShdw blurRad="190500" dist="8455" dir="5400000" rotWithShape="0">
              <a:srgbClr val="000000"/>
            </a:outerShdw>
          </a:effectLst>
        </p:spPr>
      </p:pic>
      <p:grpSp>
        <p:nvGrpSpPr>
          <p:cNvPr id="172" name="Group"/>
          <p:cNvGrpSpPr/>
          <p:nvPr/>
        </p:nvGrpSpPr>
        <p:grpSpPr>
          <a:xfrm>
            <a:off x="1692850" y="1715849"/>
            <a:ext cx="8846481" cy="4891783"/>
            <a:chOff x="0" y="0"/>
            <a:chExt cx="17692960" cy="9783565"/>
          </a:xfrm>
        </p:grpSpPr>
        <p:sp>
          <p:nvSpPr>
            <p:cNvPr id="166" name="Location Pin"/>
            <p:cNvSpPr/>
            <p:nvPr/>
          </p:nvSpPr>
          <p:spPr>
            <a:xfrm>
              <a:off x="0" y="0"/>
              <a:ext cx="368240" cy="593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sp>
          <p:nvSpPr>
            <p:cNvPr id="167" name="Location Pin"/>
            <p:cNvSpPr/>
            <p:nvPr/>
          </p:nvSpPr>
          <p:spPr>
            <a:xfrm>
              <a:off x="1373330" y="818653"/>
              <a:ext cx="368241" cy="593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sp>
          <p:nvSpPr>
            <p:cNvPr id="168" name="Location Pin"/>
            <p:cNvSpPr/>
            <p:nvPr/>
          </p:nvSpPr>
          <p:spPr>
            <a:xfrm>
              <a:off x="7063001" y="6380231"/>
              <a:ext cx="368241" cy="593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sp>
          <p:nvSpPr>
            <p:cNvPr id="169" name="Location Pin"/>
            <p:cNvSpPr/>
            <p:nvPr/>
          </p:nvSpPr>
          <p:spPr>
            <a:xfrm>
              <a:off x="7430076" y="9190079"/>
              <a:ext cx="368241" cy="593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sp>
          <p:nvSpPr>
            <p:cNvPr id="170" name="Location Pin"/>
            <p:cNvSpPr/>
            <p:nvPr/>
          </p:nvSpPr>
          <p:spPr>
            <a:xfrm>
              <a:off x="15656487" y="504824"/>
              <a:ext cx="368241" cy="593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sp>
          <p:nvSpPr>
            <p:cNvPr id="171" name="Location Pin"/>
            <p:cNvSpPr/>
            <p:nvPr/>
          </p:nvSpPr>
          <p:spPr>
            <a:xfrm>
              <a:off x="17324720" y="1034646"/>
              <a:ext cx="368241" cy="593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C81800"/>
            </a:solidFill>
            <a:ln w="12700" cap="flat">
              <a:noFill/>
              <a:miter lim="400000"/>
            </a:ln>
            <a:effectLst/>
          </p:spPr>
          <p:txBody>
            <a:bodyPr wrap="square" lIns="25400" tIns="25400" rIns="25400" bIns="25400" numCol="1" anchor="ctr">
              <a:noAutofit/>
            </a:bodyPr>
            <a:lstStyle/>
            <a:p>
              <a:pPr algn="ctr" defTabSz="412750" hangingPunct="0">
                <a:lnSpc>
                  <a:spcPct val="120000"/>
                </a:lnSpc>
                <a:defRPr sz="3000" cap="all">
                  <a:solidFill>
                    <a:srgbClr val="FFFFFF"/>
                  </a:solidFill>
                  <a:latin typeface="Proxima Nova Extrabold"/>
                  <a:ea typeface="Proxima Nova Extrabold"/>
                  <a:cs typeface="Proxima Nova Extrabold"/>
                  <a:sym typeface="Proxima Nova Extrabold"/>
                </a:defRPr>
              </a:pPr>
              <a:endParaRPr sz="1500" kern="0" cap="all">
                <a:solidFill>
                  <a:srgbClr val="FFFFFF"/>
                </a:solidFill>
                <a:latin typeface="Proxima Nova Extrabold"/>
                <a:sym typeface="Proxima Nova Extrabold"/>
              </a:endParaRPr>
            </a:p>
          </p:txBody>
        </p:sp>
      </p:grpSp>
      <p:sp>
        <p:nvSpPr>
          <p:cNvPr id="173" name="Pomona Valley Hospital Medical Center"/>
          <p:cNvSpPr txBox="1"/>
          <p:nvPr/>
        </p:nvSpPr>
        <p:spPr>
          <a:xfrm>
            <a:off x="3977911" y="868518"/>
            <a:ext cx="4631231" cy="908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lstStyle>
            <a:lvl1pPr defTabSz="825500">
              <a:lnSpc>
                <a:spcPct val="100000"/>
              </a:lnSpc>
              <a:spcBef>
                <a:spcPts val="0"/>
              </a:spcBef>
              <a:defRPr sz="4700" b="1">
                <a:latin typeface="Proxima Nova"/>
                <a:ea typeface="Proxima Nova"/>
                <a:cs typeface="Proxima Nova"/>
                <a:sym typeface="Proxima Nova"/>
              </a:defRPr>
            </a:lvl1pPr>
          </a:lstStyle>
          <a:p>
            <a:pPr algn="ctr" defTabSz="412750" hangingPunct="0"/>
            <a:r>
              <a:rPr sz="2350" kern="0">
                <a:solidFill>
                  <a:srgbClr val="000000"/>
                </a:solidFill>
              </a:rPr>
              <a:t>Pomona Valley Hospital Medical Center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72"/>
                                        </p:tgtEl>
                                        <p:attrNameLst>
                                          <p:attrName>style.visibility</p:attrName>
                                        </p:attrNameLst>
                                      </p:cBhvr>
                                      <p:to>
                                        <p:strVal val="visible"/>
                                      </p:to>
                                    </p:set>
                                    <p:anim calcmode="lin" valueType="num">
                                      <p:cBhvr>
                                        <p:cTn id="7" dur="1500" fill="hold"/>
                                        <p:tgtEl>
                                          <p:spTgt spid="172"/>
                                        </p:tgtEl>
                                        <p:attrNameLst>
                                          <p:attrName>ppt_x</p:attrName>
                                        </p:attrNameLst>
                                      </p:cBhvr>
                                      <p:tavLst>
                                        <p:tav tm="0">
                                          <p:val>
                                            <p:strVal val="#ppt_x"/>
                                          </p:val>
                                        </p:tav>
                                        <p:tav tm="100000">
                                          <p:val>
                                            <p:strVal val="#ppt_x"/>
                                          </p:val>
                                        </p:tav>
                                      </p:tavLst>
                                    </p:anim>
                                    <p:anim calcmode="lin" valueType="num">
                                      <p:cBhvr>
                                        <p:cTn id="8" dur="1500" fill="hold"/>
                                        <p:tgtEl>
                                          <p:spTgt spid="17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173"/>
                                        </p:tgtEl>
                                        <p:attrNameLst>
                                          <p:attrName>style.visibility</p:attrName>
                                        </p:attrNameLst>
                                      </p:cBhvr>
                                      <p:to>
                                        <p:strVal val="visible"/>
                                      </p:to>
                                    </p:set>
                                    <p:anim calcmode="lin" valueType="num">
                                      <p:cBhvr>
                                        <p:cTn id="13" dur="1000" fill="hold"/>
                                        <p:tgtEl>
                                          <p:spTgt spid="173"/>
                                        </p:tgtEl>
                                        <p:attrNameLst>
                                          <p:attrName>ppt_x</p:attrName>
                                        </p:attrNameLst>
                                      </p:cBhvr>
                                      <p:tavLst>
                                        <p:tav tm="0">
                                          <p:val>
                                            <p:strVal val="#ppt_x"/>
                                          </p:val>
                                        </p:tav>
                                        <p:tav tm="100000">
                                          <p:val>
                                            <p:strVal val="#ppt_x"/>
                                          </p:val>
                                        </p:tav>
                                      </p:tavLst>
                                    </p:anim>
                                    <p:anim calcmode="lin" valueType="num">
                                      <p:cBhvr>
                                        <p:cTn id="14" dur="1000" fill="hold"/>
                                        <p:tgtEl>
                                          <p:spTgt spid="1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advAuto="0"/>
      <p:bldP spid="173"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PVHMC-ED.jpg"/>
          <p:cNvGrpSpPr/>
          <p:nvPr/>
        </p:nvGrpSpPr>
        <p:grpSpPr>
          <a:xfrm>
            <a:off x="1455954" y="141331"/>
            <a:ext cx="9280093" cy="5173283"/>
            <a:chOff x="0" y="0"/>
            <a:chExt cx="18560184" cy="10346564"/>
          </a:xfrm>
        </p:grpSpPr>
        <p:pic>
          <p:nvPicPr>
            <p:cNvPr id="176" name="PVHMC-ED.jpg" descr="PVHMC-ED.jpg"/>
            <p:cNvPicPr>
              <a:picLocks noChangeAspect="1"/>
            </p:cNvPicPr>
            <p:nvPr/>
          </p:nvPicPr>
          <p:blipFill>
            <a:blip r:embed="rId3"/>
            <a:srcRect l="22427" t="34044" r="11824" b="207"/>
            <a:stretch>
              <a:fillRect/>
            </a:stretch>
          </p:blipFill>
          <p:spPr>
            <a:xfrm>
              <a:off x="203200" y="203200"/>
              <a:ext cx="18153785" cy="9902065"/>
            </a:xfrm>
            <a:prstGeom prst="rect">
              <a:avLst/>
            </a:prstGeom>
            <a:ln>
              <a:noFill/>
            </a:ln>
            <a:effectLst/>
          </p:spPr>
        </p:pic>
        <p:pic>
          <p:nvPicPr>
            <p:cNvPr id="175" name="PVHMC-ED.jpg" descr="PVHMC-ED.jpg"/>
            <p:cNvPicPr>
              <a:picLocks/>
            </p:cNvPicPr>
            <p:nvPr/>
          </p:nvPicPr>
          <p:blipFill>
            <a:blip r:embed="rId4"/>
            <a:stretch>
              <a:fillRect/>
            </a:stretch>
          </p:blipFill>
          <p:spPr>
            <a:xfrm>
              <a:off x="0" y="0"/>
              <a:ext cx="18560185" cy="10346565"/>
            </a:xfrm>
            <a:prstGeom prst="rect">
              <a:avLst/>
            </a:prstGeom>
            <a:effectLst/>
          </p:spPr>
        </p:pic>
      </p:grpSp>
      <p:pic>
        <p:nvPicPr>
          <p:cNvPr id="178" name="Screen Shot 2021-11-10 at 8.28.46 PM.png" descr="Screen Shot 2021-11-10 at 8.28.46 PM.png"/>
          <p:cNvPicPr>
            <a:picLocks noChangeAspect="1"/>
          </p:cNvPicPr>
          <p:nvPr/>
        </p:nvPicPr>
        <p:blipFill>
          <a:blip r:embed="rId5"/>
          <a:stretch>
            <a:fillRect/>
          </a:stretch>
        </p:blipFill>
        <p:spPr>
          <a:xfrm>
            <a:off x="1719832" y="5382851"/>
            <a:ext cx="1379677" cy="1301949"/>
          </a:xfrm>
          <a:prstGeom prst="rect">
            <a:avLst/>
          </a:prstGeom>
          <a:ln w="12700">
            <a:miter lim="400000"/>
          </a:ln>
        </p:spPr>
      </p:pic>
      <p:pic>
        <p:nvPicPr>
          <p:cNvPr id="179" name="Screen Shot 2021-11-10 at 8.34.10 PM.png" descr="Screen Shot 2021-11-10 at 8.34.10 PM.png"/>
          <p:cNvPicPr>
            <a:picLocks noChangeAspect="1"/>
          </p:cNvPicPr>
          <p:nvPr/>
        </p:nvPicPr>
        <p:blipFill>
          <a:blip r:embed="rId6"/>
          <a:stretch>
            <a:fillRect/>
          </a:stretch>
        </p:blipFill>
        <p:spPr>
          <a:xfrm>
            <a:off x="3276709" y="5382851"/>
            <a:ext cx="1389231" cy="1301949"/>
          </a:xfrm>
          <a:prstGeom prst="rect">
            <a:avLst/>
          </a:prstGeom>
          <a:ln w="12700">
            <a:miter lim="400000"/>
          </a:ln>
        </p:spPr>
      </p:pic>
      <p:pic>
        <p:nvPicPr>
          <p:cNvPr id="180" name="ANCC-Magnet-Recognized-Green-1024x819.jpg" descr="ANCC-Magnet-Recognized-Green-1024x819.jpg"/>
          <p:cNvPicPr>
            <a:picLocks noChangeAspect="1"/>
          </p:cNvPicPr>
          <p:nvPr/>
        </p:nvPicPr>
        <p:blipFill>
          <a:blip r:embed="rId7"/>
          <a:stretch>
            <a:fillRect/>
          </a:stretch>
        </p:blipFill>
        <p:spPr>
          <a:xfrm>
            <a:off x="10365167" y="5350318"/>
            <a:ext cx="1627834" cy="1301949"/>
          </a:xfrm>
          <a:prstGeom prst="rect">
            <a:avLst/>
          </a:prstGeom>
          <a:ln w="12700">
            <a:miter lim="400000"/>
          </a:ln>
        </p:spPr>
      </p:pic>
      <p:pic>
        <p:nvPicPr>
          <p:cNvPr id="181" name="la-county-ems-csc-logo.jpeg" descr="la-county-ems-csc-logo.jpeg"/>
          <p:cNvPicPr>
            <a:picLocks noChangeAspect="1"/>
          </p:cNvPicPr>
          <p:nvPr/>
        </p:nvPicPr>
        <p:blipFill>
          <a:blip r:embed="rId8"/>
          <a:srcRect l="18660" t="25695" r="18660" b="25695"/>
          <a:stretch>
            <a:fillRect/>
          </a:stretch>
        </p:blipFill>
        <p:spPr>
          <a:xfrm>
            <a:off x="6322409" y="5382851"/>
            <a:ext cx="1297641" cy="1301982"/>
          </a:xfrm>
          <a:prstGeom prst="rect">
            <a:avLst/>
          </a:prstGeom>
          <a:ln w="12700">
            <a:miter lim="400000"/>
          </a:ln>
        </p:spPr>
      </p:pic>
      <p:pic>
        <p:nvPicPr>
          <p:cNvPr id="182" name="Screen Shot 2021-11-10 at 8.30.10 PM.png" descr="Screen Shot 2021-11-10 at 8.30.10 PM.png"/>
          <p:cNvPicPr>
            <a:picLocks noChangeAspect="1"/>
          </p:cNvPicPr>
          <p:nvPr/>
        </p:nvPicPr>
        <p:blipFill>
          <a:blip r:embed="rId9"/>
          <a:stretch>
            <a:fillRect/>
          </a:stretch>
        </p:blipFill>
        <p:spPr>
          <a:xfrm>
            <a:off x="4843140" y="5382791"/>
            <a:ext cx="1302069" cy="1302069"/>
          </a:xfrm>
          <a:prstGeom prst="rect">
            <a:avLst/>
          </a:prstGeom>
          <a:ln w="12700">
            <a:miter lim="400000"/>
          </a:ln>
        </p:spPr>
      </p:pic>
      <p:pic>
        <p:nvPicPr>
          <p:cNvPr id="183" name="Screen Shot 2021-11-10 at 8.35.36 PM.png" descr="Screen Shot 2021-11-10 at 8.35.36 PM.png"/>
          <p:cNvPicPr>
            <a:picLocks noChangeAspect="1"/>
          </p:cNvPicPr>
          <p:nvPr/>
        </p:nvPicPr>
        <p:blipFill>
          <a:blip r:embed="rId10"/>
          <a:stretch>
            <a:fillRect/>
          </a:stretch>
        </p:blipFill>
        <p:spPr>
          <a:xfrm>
            <a:off x="7797192" y="5379402"/>
            <a:ext cx="2390775" cy="1272510"/>
          </a:xfrm>
          <a:prstGeom prst="rect">
            <a:avLst/>
          </a:prstGeom>
          <a:ln w="12700">
            <a:miter lim="400000"/>
          </a:ln>
        </p:spPr>
      </p:pic>
      <p:sp>
        <p:nvSpPr>
          <p:cNvPr id="184" name="Base Hospital"/>
          <p:cNvSpPr txBox="1"/>
          <p:nvPr/>
        </p:nvSpPr>
        <p:spPr>
          <a:xfrm>
            <a:off x="84739" y="5585383"/>
            <a:ext cx="1627834" cy="756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defTabSz="914400">
              <a:lnSpc>
                <a:spcPct val="60000"/>
              </a:lnSpc>
              <a:spcBef>
                <a:spcPts val="0"/>
              </a:spcBef>
              <a:defRPr sz="6800" b="1">
                <a:solidFill>
                  <a:srgbClr val="F79646"/>
                </a:solidFill>
                <a:latin typeface="Calibri"/>
                <a:ea typeface="Calibri"/>
                <a:cs typeface="Calibri"/>
                <a:sym typeface="Calibri"/>
              </a:defRPr>
            </a:lvl1pPr>
          </a:lstStyle>
          <a:p>
            <a:pPr algn="ctr" defTabSz="457200" hangingPunct="0"/>
            <a:r>
              <a:rPr sz="3400" kern="0"/>
              <a:t>Base Hospital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Are You Peds Ready?"/>
          <p:cNvSpPr txBox="1">
            <a:spLocks noGrp="1"/>
          </p:cNvSpPr>
          <p:nvPr>
            <p:ph type="title"/>
          </p:nvPr>
        </p:nvSpPr>
        <p:spPr>
          <a:xfrm>
            <a:off x="4592036" y="1066467"/>
            <a:ext cx="6906189" cy="1401035"/>
          </a:xfrm>
          <a:prstGeom prst="rect">
            <a:avLst/>
          </a:prstGeom>
        </p:spPr>
        <p:txBody>
          <a:bodyPr/>
          <a:lstStyle/>
          <a:p>
            <a:r>
              <a:t>Are You Peds Ready?</a:t>
            </a:r>
          </a:p>
        </p:txBody>
      </p:sp>
      <p:pic>
        <p:nvPicPr>
          <p:cNvPr id="187" name="NPRP_Logo_Final_rgb_300x157px.width-500.png" descr="NPRP_Logo_Final_rgb_300x157px.width-500.png"/>
          <p:cNvPicPr>
            <a:picLocks/>
          </p:cNvPicPr>
          <p:nvPr/>
        </p:nvPicPr>
        <p:blipFill>
          <a:blip r:embed="rId3"/>
          <a:stretch>
            <a:fillRect/>
          </a:stretch>
        </p:blipFill>
        <p:spPr>
          <a:xfrm>
            <a:off x="358868" y="722936"/>
            <a:ext cx="4368652" cy="2377659"/>
          </a:xfrm>
          <a:prstGeom prst="rect">
            <a:avLst/>
          </a:prstGeom>
          <a:effectLst>
            <a:outerShdw blurRad="190500" dist="8455" dir="5400000" rotWithShape="0">
              <a:srgbClr val="000000"/>
            </a:outerShdw>
          </a:effectLst>
        </p:spPr>
      </p:pic>
      <p:grpSp>
        <p:nvGrpSpPr>
          <p:cNvPr id="191" name="Group"/>
          <p:cNvGrpSpPr/>
          <p:nvPr/>
        </p:nvGrpSpPr>
        <p:grpSpPr>
          <a:xfrm>
            <a:off x="2682391" y="3195609"/>
            <a:ext cx="9554402" cy="2709498"/>
            <a:chOff x="0" y="0"/>
            <a:chExt cx="19108802" cy="5418994"/>
          </a:xfrm>
        </p:grpSpPr>
        <p:pic>
          <p:nvPicPr>
            <p:cNvPr id="188" name="Screen Shot 2021-11-13 at 2.09.49 PM.png" descr="Screen Shot 2021-11-13 at 2.09.49 PM.png"/>
            <p:cNvPicPr>
              <a:picLocks noChangeAspect="1"/>
            </p:cNvPicPr>
            <p:nvPr/>
          </p:nvPicPr>
          <p:blipFill>
            <a:blip r:embed="rId4"/>
            <a:srcRect l="450" t="21393" r="25498" b="2239"/>
            <a:stretch>
              <a:fillRect/>
            </a:stretch>
          </p:blipFill>
          <p:spPr>
            <a:xfrm>
              <a:off x="0" y="1029333"/>
              <a:ext cx="14701770" cy="4350515"/>
            </a:xfrm>
            <a:prstGeom prst="rect">
              <a:avLst/>
            </a:prstGeom>
            <a:ln w="12700" cap="flat">
              <a:noFill/>
              <a:miter lim="400000"/>
            </a:ln>
            <a:effectLst/>
          </p:spPr>
        </p:pic>
        <p:pic>
          <p:nvPicPr>
            <p:cNvPr id="189" name="Screen Shot 2022-02-20 at 9.28.37 AM.png" descr="Screen Shot 2022-02-20 at 9.28.37 AM.png"/>
            <p:cNvPicPr>
              <a:picLocks noChangeAspect="1"/>
            </p:cNvPicPr>
            <p:nvPr/>
          </p:nvPicPr>
          <p:blipFill>
            <a:blip r:embed="rId5"/>
            <a:srcRect/>
            <a:stretch>
              <a:fillRect/>
            </a:stretch>
          </p:blipFill>
          <p:spPr>
            <a:xfrm>
              <a:off x="14673829" y="990168"/>
              <a:ext cx="3807711" cy="4428827"/>
            </a:xfrm>
            <a:prstGeom prst="rect">
              <a:avLst/>
            </a:prstGeom>
            <a:ln w="12700" cap="flat">
              <a:noFill/>
              <a:miter lim="400000"/>
            </a:ln>
            <a:effectLst/>
          </p:spPr>
        </p:pic>
        <p:sp>
          <p:nvSpPr>
            <p:cNvPr id="190" name="Average Pediatric Readiness of All Hospitals Scores"/>
            <p:cNvSpPr txBox="1"/>
            <p:nvPr/>
          </p:nvSpPr>
          <p:spPr>
            <a:xfrm>
              <a:off x="1989330" y="0"/>
              <a:ext cx="17119473" cy="10932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ctr">
              <a:noAutofit/>
            </a:bodyPr>
            <a:lstStyle>
              <a:lvl1pPr>
                <a:defRPr sz="6000" b="1">
                  <a:solidFill>
                    <a:schemeClr val="accent5">
                      <a:hueOff val="-755802"/>
                      <a:satOff val="-53420"/>
                      <a:lumOff val="-34354"/>
                    </a:schemeClr>
                  </a:solidFill>
                  <a:latin typeface="Proxima Nova"/>
                  <a:ea typeface="Proxima Nova"/>
                  <a:cs typeface="Proxima Nova"/>
                  <a:sym typeface="Proxima Nova"/>
                </a:defRPr>
              </a:lvl1pPr>
            </a:lstStyle>
            <a:p>
              <a:pPr algn="ctr" defTabSz="177800" hangingPunct="0">
                <a:lnSpc>
                  <a:spcPct val="90000"/>
                </a:lnSpc>
                <a:spcBef>
                  <a:spcPts val="2250"/>
                </a:spcBef>
              </a:pPr>
              <a:r>
                <a:rPr sz="3000" kern="0">
                  <a:solidFill>
                    <a:srgbClr val="FF8A6E">
                      <a:hueOff val="-755802"/>
                      <a:satOff val="-53420"/>
                      <a:lumOff val="-34354"/>
                    </a:srgbClr>
                  </a:solidFill>
                </a:rPr>
                <a:t> Average Pediatric Readiness of All Hospitals Scores </a:t>
              </a:r>
            </a:p>
          </p:txBody>
        </p:sp>
      </p:grpSp>
      <p:pic>
        <p:nvPicPr>
          <p:cNvPr id="192" name="Screen Shot 2021-11-10 at 8.34.10 PM.png" descr="Screen Shot 2021-11-10 at 8.34.10 PM.png"/>
          <p:cNvPicPr>
            <a:picLocks/>
          </p:cNvPicPr>
          <p:nvPr/>
        </p:nvPicPr>
        <p:blipFill>
          <a:blip r:embed="rId6"/>
          <a:stretch>
            <a:fillRect/>
          </a:stretch>
        </p:blipFill>
        <p:spPr>
          <a:xfrm>
            <a:off x="290564" y="3718863"/>
            <a:ext cx="2155920" cy="2177021"/>
          </a:xfrm>
          <a:prstGeom prst="rect">
            <a:avLst/>
          </a:prstGeom>
          <a:effectLst>
            <a:outerShdw blurRad="190500" dist="8455" dir="5400000" rotWithShape="0">
              <a:srgbClr val="000000"/>
            </a:outerShdw>
          </a:effectLst>
        </p:spPr>
      </p:pic>
      <p:sp>
        <p:nvSpPr>
          <p:cNvPr id="193" name="Oval"/>
          <p:cNvSpPr/>
          <p:nvPr/>
        </p:nvSpPr>
        <p:spPr>
          <a:xfrm>
            <a:off x="3536765" y="3013734"/>
            <a:ext cx="8443393" cy="778989"/>
          </a:xfrm>
          <a:prstGeom prst="ellipse">
            <a:avLst/>
          </a:prstGeom>
          <a:ln w="127000">
            <a:solidFill>
              <a:srgbClr val="8EFA00"/>
            </a:solidFill>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194" name="Oval"/>
          <p:cNvSpPr/>
          <p:nvPr/>
        </p:nvSpPr>
        <p:spPr>
          <a:xfrm>
            <a:off x="7974826" y="3623202"/>
            <a:ext cx="2092420" cy="2113521"/>
          </a:xfrm>
          <a:prstGeom prst="ellipse">
            <a:avLst/>
          </a:prstGeom>
          <a:ln w="127000">
            <a:solidFill>
              <a:srgbClr val="8EFA00"/>
            </a:solidFill>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195" name="Oval"/>
          <p:cNvSpPr/>
          <p:nvPr/>
        </p:nvSpPr>
        <p:spPr>
          <a:xfrm>
            <a:off x="9931118" y="3626704"/>
            <a:ext cx="2092420" cy="2106517"/>
          </a:xfrm>
          <a:prstGeom prst="ellipse">
            <a:avLst/>
          </a:prstGeom>
          <a:ln w="127000">
            <a:solidFill>
              <a:srgbClr val="8EFA00"/>
            </a:solidFill>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advAuto="0"/>
      <p:bldP spid="193" grpId="0" animBg="1" advAuto="0"/>
      <p:bldP spid="194" grpId="0" animBg="1" advAuto="0"/>
      <p:bldP spid="195"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If You Build It They Will Come"/>
          <p:cNvSpPr txBox="1">
            <a:spLocks noGrp="1"/>
          </p:cNvSpPr>
          <p:nvPr>
            <p:ph type="body" sz="quarter" idx="1"/>
          </p:nvPr>
        </p:nvSpPr>
        <p:spPr>
          <a:xfrm>
            <a:off x="414511" y="148841"/>
            <a:ext cx="11362978" cy="1346289"/>
          </a:xfrm>
          <a:prstGeom prst="rect">
            <a:avLst/>
          </a:prstGeom>
        </p:spPr>
        <p:txBody>
          <a:bodyPr>
            <a:normAutofit fontScale="55000" lnSpcReduction="20000"/>
          </a:bodyPr>
          <a:lstStyle>
            <a:lvl1pPr defTabSz="1316703">
              <a:defRPr sz="13500" spc="-270"/>
            </a:lvl1pPr>
          </a:lstStyle>
          <a:p>
            <a:r>
              <a:t>If You Build It They Will Come</a:t>
            </a:r>
          </a:p>
        </p:txBody>
      </p:sp>
      <p:pic>
        <p:nvPicPr>
          <p:cNvPr id="198" name="baseball-movies.jpg" descr="baseball-movies.jpg"/>
          <p:cNvPicPr>
            <a:picLocks/>
          </p:cNvPicPr>
          <p:nvPr/>
        </p:nvPicPr>
        <p:blipFill>
          <a:blip r:embed="rId3"/>
          <a:stretch>
            <a:fillRect/>
          </a:stretch>
        </p:blipFill>
        <p:spPr>
          <a:xfrm>
            <a:off x="1403467" y="1496951"/>
            <a:ext cx="9385066" cy="5042730"/>
          </a:xfrm>
          <a:prstGeom prst="rect">
            <a:avLst/>
          </a:prstGeom>
          <a:effectLst>
            <a:outerShdw blurRad="190500" dist="8455" dir="5400000" rotWithShape="0">
              <a:srgbClr val="000000"/>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Hurry…Call A Code"/>
          <p:cNvSpPr txBox="1">
            <a:spLocks noGrp="1"/>
          </p:cNvSpPr>
          <p:nvPr>
            <p:ph type="body" sz="quarter" idx="1"/>
          </p:nvPr>
        </p:nvSpPr>
        <p:spPr>
          <a:xfrm>
            <a:off x="1870409" y="-28446"/>
            <a:ext cx="8451182" cy="1507281"/>
          </a:xfrm>
          <a:prstGeom prst="rect">
            <a:avLst/>
          </a:prstGeom>
        </p:spPr>
        <p:txBody>
          <a:bodyPr>
            <a:normAutofit fontScale="55000" lnSpcReduction="20000"/>
          </a:bodyPr>
          <a:lstStyle>
            <a:lvl1pPr>
              <a:defRPr sz="15000" spc="-300"/>
            </a:lvl1pPr>
          </a:lstStyle>
          <a:p>
            <a:r>
              <a:t>Hurry…Call A Code</a:t>
            </a:r>
          </a:p>
        </p:txBody>
      </p:sp>
      <p:sp>
        <p:nvSpPr>
          <p:cNvPr id="201" name="Cockroach"/>
          <p:cNvSpPr/>
          <p:nvPr/>
        </p:nvSpPr>
        <p:spPr>
          <a:xfrm rot="13959950">
            <a:off x="2711635" y="3533022"/>
            <a:ext cx="1638591" cy="2623716"/>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rgbClr val="535353"/>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202" name="Cockroach"/>
          <p:cNvSpPr/>
          <p:nvPr/>
        </p:nvSpPr>
        <p:spPr>
          <a:xfrm rot="19517060">
            <a:off x="9353625" y="734654"/>
            <a:ext cx="1840927" cy="2947699"/>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rgbClr val="535353"/>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203" name="Cockroach"/>
          <p:cNvSpPr/>
          <p:nvPr/>
        </p:nvSpPr>
        <p:spPr>
          <a:xfrm rot="1263878">
            <a:off x="738698" y="1694754"/>
            <a:ext cx="1638590" cy="2623716"/>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rgbClr val="535353"/>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204" name="Cockroach"/>
          <p:cNvSpPr/>
          <p:nvPr/>
        </p:nvSpPr>
        <p:spPr>
          <a:xfrm rot="4717542">
            <a:off x="9077840" y="4055864"/>
            <a:ext cx="1417416" cy="2269571"/>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rgbClr val="535353"/>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pic>
        <p:nvPicPr>
          <p:cNvPr id="205" name="IMG_1130.JPG" descr="IMG_1130.JPG"/>
          <p:cNvPicPr>
            <a:picLocks/>
          </p:cNvPicPr>
          <p:nvPr/>
        </p:nvPicPr>
        <p:blipFill>
          <a:blip r:embed="rId3"/>
          <a:stretch>
            <a:fillRect/>
          </a:stretch>
        </p:blipFill>
        <p:spPr>
          <a:xfrm>
            <a:off x="4194321" y="1532216"/>
            <a:ext cx="4112840" cy="4973626"/>
          </a:xfrm>
          <a:prstGeom prst="rect">
            <a:avLst/>
          </a:prstGeom>
          <a:effectLst>
            <a:outerShdw blurRad="190500" dist="8455" dir="5400000" rotWithShape="0">
              <a:srgbClr val="000000"/>
            </a:outerShdw>
          </a:effectLst>
        </p:spPr>
      </p:pic>
      <p:sp>
        <p:nvSpPr>
          <p:cNvPr id="206" name="Cockroach"/>
          <p:cNvSpPr/>
          <p:nvPr/>
        </p:nvSpPr>
        <p:spPr>
          <a:xfrm rot="8294397">
            <a:off x="6558896" y="1239842"/>
            <a:ext cx="1638590" cy="2623716"/>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rgbClr val="535353"/>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0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0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1" fill="hold" grpId="1" nodeType="clickEffect">
                                  <p:stCondLst>
                                    <p:cond delay="0"/>
                                  </p:stCondLst>
                                  <p:iterate>
                                    <p:tmAbs val="0"/>
                                  </p:iterate>
                                  <p:childTnLst>
                                    <p:anim calcmode="lin" valueType="num">
                                      <p:cBhvr>
                                        <p:cTn id="22" dur="1000" fill="hold"/>
                                        <p:tgtEl>
                                          <p:spTgt spid="203"/>
                                        </p:tgtEl>
                                        <p:attrNameLst>
                                          <p:attrName>ppt_x</p:attrName>
                                        </p:attrNameLst>
                                      </p:cBhvr>
                                      <p:tavLst>
                                        <p:tav tm="0">
                                          <p:val>
                                            <p:strVal val="ppt_x"/>
                                          </p:val>
                                        </p:tav>
                                        <p:tav tm="100000">
                                          <p:val>
                                            <p:strVal val="ppt_x"/>
                                          </p:val>
                                        </p:tav>
                                      </p:tavLst>
                                    </p:anim>
                                    <p:anim calcmode="lin" valueType="num">
                                      <p:cBhvr>
                                        <p:cTn id="23" dur="1000" fill="hold"/>
                                        <p:tgtEl>
                                          <p:spTgt spid="203"/>
                                        </p:tgtEl>
                                        <p:attrNameLst>
                                          <p:attrName>ppt_y</p:attrName>
                                        </p:attrNameLst>
                                      </p:cBhvr>
                                      <p:tavLst>
                                        <p:tav tm="0">
                                          <p:val>
                                            <p:strVal val="ppt_y"/>
                                          </p:val>
                                        </p:tav>
                                        <p:tav tm="100000">
                                          <p:val>
                                            <p:strVal val="0-ppt_h/2"/>
                                          </p:val>
                                        </p:tav>
                                      </p:tavLst>
                                    </p:anim>
                                    <p:set>
                                      <p:cBhvr>
                                        <p:cTn id="24" fill="hold">
                                          <p:stCondLst>
                                            <p:cond delay="999"/>
                                          </p:stCondLst>
                                        </p:cTn>
                                        <p:tgtEl>
                                          <p:spTgt spid="203"/>
                                        </p:tgtEl>
                                        <p:attrNameLst>
                                          <p:attrName>style.visibility</p:attrName>
                                        </p:attrNameLst>
                                      </p:cBhvr>
                                      <p:to>
                                        <p:strVal val="hidden"/>
                                      </p:to>
                                    </p:set>
                                  </p:childTnLst>
                                </p:cTn>
                              </p:par>
                            </p:childTnLst>
                          </p:cTn>
                        </p:par>
                        <p:par>
                          <p:cTn id="25" fill="hold">
                            <p:stCondLst>
                              <p:cond delay="1000"/>
                            </p:stCondLst>
                            <p:childTnLst>
                              <p:par>
                                <p:cTn id="26" presetID="2" presetClass="exit" presetSubtype="9" fill="hold" grpId="1" nodeType="afterEffect">
                                  <p:stCondLst>
                                    <p:cond delay="0"/>
                                  </p:stCondLst>
                                  <p:iterate>
                                    <p:tmAbs val="0"/>
                                  </p:iterate>
                                  <p:childTnLst>
                                    <p:anim calcmode="lin" valueType="num">
                                      <p:cBhvr>
                                        <p:cTn id="27" dur="1000" fill="hold"/>
                                        <p:tgtEl>
                                          <p:spTgt spid="202"/>
                                        </p:tgtEl>
                                        <p:attrNameLst>
                                          <p:attrName>ppt_x</p:attrName>
                                        </p:attrNameLst>
                                      </p:cBhvr>
                                      <p:tavLst>
                                        <p:tav tm="0">
                                          <p:val>
                                            <p:strVal val="ppt_x"/>
                                          </p:val>
                                        </p:tav>
                                        <p:tav tm="100000">
                                          <p:val>
                                            <p:strVal val="0-ppt_w/2"/>
                                          </p:val>
                                        </p:tav>
                                      </p:tavLst>
                                    </p:anim>
                                    <p:anim calcmode="lin" valueType="num">
                                      <p:cBhvr>
                                        <p:cTn id="28" dur="1000" fill="hold"/>
                                        <p:tgtEl>
                                          <p:spTgt spid="202"/>
                                        </p:tgtEl>
                                        <p:attrNameLst>
                                          <p:attrName>ppt_y</p:attrName>
                                        </p:attrNameLst>
                                      </p:cBhvr>
                                      <p:tavLst>
                                        <p:tav tm="0">
                                          <p:val>
                                            <p:strVal val="ppt_y"/>
                                          </p:val>
                                        </p:tav>
                                        <p:tav tm="100000">
                                          <p:val>
                                            <p:strVal val="0-ppt_h/2"/>
                                          </p:val>
                                        </p:tav>
                                      </p:tavLst>
                                    </p:anim>
                                    <p:set>
                                      <p:cBhvr>
                                        <p:cTn id="29" fill="hold">
                                          <p:stCondLst>
                                            <p:cond delay="999"/>
                                          </p:stCondLst>
                                        </p:cTn>
                                        <p:tgtEl>
                                          <p:spTgt spid="202"/>
                                        </p:tgtEl>
                                        <p:attrNameLst>
                                          <p:attrName>style.visibility</p:attrName>
                                        </p:attrNameLst>
                                      </p:cBhvr>
                                      <p:to>
                                        <p:strVal val="hidden"/>
                                      </p:to>
                                    </p:set>
                                  </p:childTnLst>
                                </p:cTn>
                              </p:par>
                            </p:childTnLst>
                          </p:cTn>
                        </p:par>
                        <p:par>
                          <p:cTn id="30" fill="hold">
                            <p:stCondLst>
                              <p:cond delay="2000"/>
                            </p:stCondLst>
                            <p:childTnLst>
                              <p:par>
                                <p:cTn id="31" presetID="2" presetClass="exit" presetSubtype="6" fill="hold" grpId="1" nodeType="afterEffect">
                                  <p:stCondLst>
                                    <p:cond delay="0"/>
                                  </p:stCondLst>
                                  <p:iterate>
                                    <p:tmAbs val="0"/>
                                  </p:iterate>
                                  <p:childTnLst>
                                    <p:anim calcmode="lin" valueType="num">
                                      <p:cBhvr>
                                        <p:cTn id="32" dur="1000" fill="hold"/>
                                        <p:tgtEl>
                                          <p:spTgt spid="206"/>
                                        </p:tgtEl>
                                        <p:attrNameLst>
                                          <p:attrName>ppt_x</p:attrName>
                                        </p:attrNameLst>
                                      </p:cBhvr>
                                      <p:tavLst>
                                        <p:tav tm="0">
                                          <p:val>
                                            <p:strVal val="ppt_x"/>
                                          </p:val>
                                        </p:tav>
                                        <p:tav tm="100000">
                                          <p:val>
                                            <p:strVal val="1+ppt_w/2"/>
                                          </p:val>
                                        </p:tav>
                                      </p:tavLst>
                                    </p:anim>
                                    <p:anim calcmode="lin" valueType="num">
                                      <p:cBhvr>
                                        <p:cTn id="33" dur="1000" fill="hold"/>
                                        <p:tgtEl>
                                          <p:spTgt spid="206"/>
                                        </p:tgtEl>
                                        <p:attrNameLst>
                                          <p:attrName>ppt_y</p:attrName>
                                        </p:attrNameLst>
                                      </p:cBhvr>
                                      <p:tavLst>
                                        <p:tav tm="0">
                                          <p:val>
                                            <p:strVal val="ppt_y"/>
                                          </p:val>
                                        </p:tav>
                                        <p:tav tm="100000">
                                          <p:val>
                                            <p:strVal val="1+ppt_h/2"/>
                                          </p:val>
                                        </p:tav>
                                      </p:tavLst>
                                    </p:anim>
                                    <p:set>
                                      <p:cBhvr>
                                        <p:cTn id="34" fill="hold">
                                          <p:stCondLst>
                                            <p:cond delay="999"/>
                                          </p:stCondLst>
                                        </p:cTn>
                                        <p:tgtEl>
                                          <p:spTgt spid="206"/>
                                        </p:tgtEl>
                                        <p:attrNameLst>
                                          <p:attrName>style.visibility</p:attrName>
                                        </p:attrNameLst>
                                      </p:cBhvr>
                                      <p:to>
                                        <p:strVal val="hidden"/>
                                      </p:to>
                                    </p:set>
                                  </p:childTnLst>
                                </p:cTn>
                              </p:par>
                            </p:childTnLst>
                          </p:cTn>
                        </p:par>
                        <p:par>
                          <p:cTn id="35" fill="hold">
                            <p:stCondLst>
                              <p:cond delay="3000"/>
                            </p:stCondLst>
                            <p:childTnLst>
                              <p:par>
                                <p:cTn id="36" presetID="2" presetClass="exit" presetSubtype="2" fill="hold" grpId="1" nodeType="afterEffect">
                                  <p:stCondLst>
                                    <p:cond delay="0"/>
                                  </p:stCondLst>
                                  <p:iterate>
                                    <p:tmAbs val="0"/>
                                  </p:iterate>
                                  <p:childTnLst>
                                    <p:anim calcmode="lin" valueType="num">
                                      <p:cBhvr>
                                        <p:cTn id="37" dur="1000" fill="hold"/>
                                        <p:tgtEl>
                                          <p:spTgt spid="204"/>
                                        </p:tgtEl>
                                        <p:attrNameLst>
                                          <p:attrName>ppt_x</p:attrName>
                                        </p:attrNameLst>
                                      </p:cBhvr>
                                      <p:tavLst>
                                        <p:tav tm="0">
                                          <p:val>
                                            <p:strVal val="ppt_x"/>
                                          </p:val>
                                        </p:tav>
                                        <p:tav tm="100000">
                                          <p:val>
                                            <p:strVal val="1+ppt_w/2"/>
                                          </p:val>
                                        </p:tav>
                                      </p:tavLst>
                                    </p:anim>
                                    <p:anim calcmode="lin" valueType="num">
                                      <p:cBhvr>
                                        <p:cTn id="38" dur="1000" fill="hold"/>
                                        <p:tgtEl>
                                          <p:spTgt spid="204"/>
                                        </p:tgtEl>
                                        <p:attrNameLst>
                                          <p:attrName>ppt_y</p:attrName>
                                        </p:attrNameLst>
                                      </p:cBhvr>
                                      <p:tavLst>
                                        <p:tav tm="0">
                                          <p:val>
                                            <p:strVal val="ppt_y"/>
                                          </p:val>
                                        </p:tav>
                                        <p:tav tm="100000">
                                          <p:val>
                                            <p:strVal val="ppt_y"/>
                                          </p:val>
                                        </p:tav>
                                      </p:tavLst>
                                    </p:anim>
                                    <p:set>
                                      <p:cBhvr>
                                        <p:cTn id="39" fill="hold">
                                          <p:stCondLst>
                                            <p:cond delay="999"/>
                                          </p:stCondLst>
                                        </p:cTn>
                                        <p:tgtEl>
                                          <p:spTgt spid="204"/>
                                        </p:tgtEl>
                                        <p:attrNameLst>
                                          <p:attrName>style.visibility</p:attrName>
                                        </p:attrNameLst>
                                      </p:cBhvr>
                                      <p:to>
                                        <p:strVal val="hidden"/>
                                      </p:to>
                                    </p:set>
                                  </p:childTnLst>
                                </p:cTn>
                              </p:par>
                            </p:childTnLst>
                          </p:cTn>
                        </p:par>
                        <p:par>
                          <p:cTn id="40" fill="hold">
                            <p:stCondLst>
                              <p:cond delay="4000"/>
                            </p:stCondLst>
                            <p:childTnLst>
                              <p:par>
                                <p:cTn id="41" presetID="2" presetClass="exit" presetSubtype="12" fill="hold" grpId="1" nodeType="afterEffect">
                                  <p:stCondLst>
                                    <p:cond delay="0"/>
                                  </p:stCondLst>
                                  <p:iterate>
                                    <p:tmAbs val="0"/>
                                  </p:iterate>
                                  <p:childTnLst>
                                    <p:anim calcmode="lin" valueType="num">
                                      <p:cBhvr>
                                        <p:cTn id="42" dur="1000" fill="hold"/>
                                        <p:tgtEl>
                                          <p:spTgt spid="201"/>
                                        </p:tgtEl>
                                        <p:attrNameLst>
                                          <p:attrName>ppt_x</p:attrName>
                                        </p:attrNameLst>
                                      </p:cBhvr>
                                      <p:tavLst>
                                        <p:tav tm="0">
                                          <p:val>
                                            <p:strVal val="ppt_x"/>
                                          </p:val>
                                        </p:tav>
                                        <p:tav tm="100000">
                                          <p:val>
                                            <p:strVal val="0-ppt_w/2"/>
                                          </p:val>
                                        </p:tav>
                                      </p:tavLst>
                                    </p:anim>
                                    <p:anim calcmode="lin" valueType="num">
                                      <p:cBhvr>
                                        <p:cTn id="43" dur="1000" fill="hold"/>
                                        <p:tgtEl>
                                          <p:spTgt spid="201"/>
                                        </p:tgtEl>
                                        <p:attrNameLst>
                                          <p:attrName>ppt_y</p:attrName>
                                        </p:attrNameLst>
                                      </p:cBhvr>
                                      <p:tavLst>
                                        <p:tav tm="0">
                                          <p:val>
                                            <p:strVal val="ppt_y"/>
                                          </p:val>
                                        </p:tav>
                                        <p:tav tm="100000">
                                          <p:val>
                                            <p:strVal val="1+ppt_h/2"/>
                                          </p:val>
                                        </p:tav>
                                      </p:tavLst>
                                    </p:anim>
                                    <p:set>
                                      <p:cBhvr>
                                        <p:cTn id="44" fill="hold">
                                          <p:stCondLst>
                                            <p:cond delay="999"/>
                                          </p:stCondLst>
                                        </p:cTn>
                                        <p:tgtEl>
                                          <p:spTgt spid="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advAuto="0"/>
      <p:bldP spid="201" grpId="1" animBg="1" advAuto="0"/>
      <p:bldP spid="202" grpId="0" animBg="1" advAuto="0"/>
      <p:bldP spid="202" grpId="1" animBg="1" advAuto="0"/>
      <p:bldP spid="203" grpId="0" animBg="1" advAuto="0"/>
      <p:bldP spid="203" grpId="1" animBg="1" advAuto="0"/>
      <p:bldP spid="204" grpId="0" animBg="1" advAuto="0"/>
      <p:bldP spid="204" grpId="1" animBg="1" advAuto="0"/>
      <p:bldP spid="206" grpId="0" animBg="1" advAuto="0"/>
      <p:bldP spid="206"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A Code Gone Bad…Very BAD!"/>
          <p:cNvSpPr txBox="1">
            <a:spLocks noGrp="1"/>
          </p:cNvSpPr>
          <p:nvPr>
            <p:ph type="body" sz="quarter" idx="1"/>
          </p:nvPr>
        </p:nvSpPr>
        <p:spPr>
          <a:prstGeom prst="rect">
            <a:avLst/>
          </a:prstGeom>
        </p:spPr>
        <p:txBody>
          <a:bodyPr>
            <a:normAutofit fontScale="62500" lnSpcReduction="20000"/>
          </a:bodyPr>
          <a:lstStyle>
            <a:lvl1pPr defTabSz="975335">
              <a:defRPr sz="10000" spc="-200"/>
            </a:lvl1pPr>
          </a:lstStyle>
          <a:p>
            <a:r>
              <a:t>A Code Gone Bad…Very BAD!</a:t>
            </a:r>
          </a:p>
        </p:txBody>
      </p:sp>
      <p:pic>
        <p:nvPicPr>
          <p:cNvPr id="209" name="weillcornellpediatricssimulationprogram.jpg" descr="weillcornellpediatricssimulationprogram.jpg"/>
          <p:cNvPicPr>
            <a:picLocks/>
          </p:cNvPicPr>
          <p:nvPr/>
        </p:nvPicPr>
        <p:blipFill>
          <a:blip r:embed="rId3"/>
          <a:stretch>
            <a:fillRect/>
          </a:stretch>
        </p:blipFill>
        <p:spPr>
          <a:xfrm>
            <a:off x="2561245" y="1486292"/>
            <a:ext cx="7069510" cy="4972304"/>
          </a:xfrm>
          <a:prstGeom prst="rect">
            <a:avLst/>
          </a:prstGeom>
          <a:effectLst>
            <a:outerShdw blurRad="190500" dist="8455" dir="5400000" rotWithShape="0">
              <a:srgbClr val="000000"/>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Getting Comfortable"/>
          <p:cNvSpPr txBox="1">
            <a:spLocks noGrp="1"/>
          </p:cNvSpPr>
          <p:nvPr>
            <p:ph type="body" sz="quarter" idx="1"/>
          </p:nvPr>
        </p:nvSpPr>
        <p:spPr>
          <a:xfrm>
            <a:off x="1028700" y="-20766"/>
            <a:ext cx="10134600" cy="1571792"/>
          </a:xfrm>
          <a:prstGeom prst="rect">
            <a:avLst/>
          </a:prstGeom>
        </p:spPr>
        <p:txBody>
          <a:bodyPr>
            <a:normAutofit fontScale="55000" lnSpcReduction="20000"/>
          </a:bodyPr>
          <a:lstStyle>
            <a:lvl1pPr defTabSz="1536153">
              <a:defRPr sz="15750" spc="-315"/>
            </a:lvl1pPr>
          </a:lstStyle>
          <a:p>
            <a:r>
              <a:t>Getting Comfortable</a:t>
            </a:r>
          </a:p>
        </p:txBody>
      </p:sp>
      <p:grpSp>
        <p:nvGrpSpPr>
          <p:cNvPr id="217" name="Group"/>
          <p:cNvGrpSpPr/>
          <p:nvPr/>
        </p:nvGrpSpPr>
        <p:grpSpPr>
          <a:xfrm>
            <a:off x="884586" y="1579744"/>
            <a:ext cx="10422830" cy="4971659"/>
            <a:chOff x="-203200" y="-203200"/>
            <a:chExt cx="20845658" cy="9943316"/>
          </a:xfrm>
        </p:grpSpPr>
        <p:pic>
          <p:nvPicPr>
            <p:cNvPr id="212" name="ENPC-Large.png.jpeg" descr="ENPC-Large.png.jpeg"/>
            <p:cNvPicPr>
              <a:picLocks/>
            </p:cNvPicPr>
            <p:nvPr/>
          </p:nvPicPr>
          <p:blipFill>
            <a:blip r:embed="rId3"/>
            <a:stretch>
              <a:fillRect/>
            </a:stretch>
          </p:blipFill>
          <p:spPr>
            <a:xfrm>
              <a:off x="1441237" y="-203200"/>
              <a:ext cx="6975172" cy="3702873"/>
            </a:xfrm>
            <a:prstGeom prst="rect">
              <a:avLst/>
            </a:prstGeom>
            <a:effectLst>
              <a:outerShdw blurRad="190500" dist="8455" dir="5400000" rotWithShape="0">
                <a:srgbClr val="000000"/>
              </a:outerShdw>
            </a:effectLst>
          </p:spPr>
        </p:pic>
        <p:pic>
          <p:nvPicPr>
            <p:cNvPr id="213" name="69299124_1578725080_Width288.jpg" descr="69299124_1578725080_Width288.jpg"/>
            <p:cNvPicPr>
              <a:picLocks/>
            </p:cNvPicPr>
            <p:nvPr/>
          </p:nvPicPr>
          <p:blipFill>
            <a:blip r:embed="rId4"/>
            <a:stretch>
              <a:fillRect/>
            </a:stretch>
          </p:blipFill>
          <p:spPr>
            <a:xfrm>
              <a:off x="-203200" y="4240335"/>
              <a:ext cx="4711820" cy="5499782"/>
            </a:xfrm>
            <a:prstGeom prst="rect">
              <a:avLst/>
            </a:prstGeom>
            <a:effectLst>
              <a:outerShdw blurRad="190500" dist="8455" dir="5400000" rotWithShape="0">
                <a:srgbClr val="000000"/>
              </a:outerShdw>
            </a:effectLst>
          </p:spPr>
        </p:pic>
        <p:pic>
          <p:nvPicPr>
            <p:cNvPr id="214" name="PR_2012075_PWDC_Logo_Final_rgb_300dpi.max-800x400.png" descr="PR_2012075_PWDC_Logo_Final_rgb_300dpi.max-800x400.png"/>
            <p:cNvPicPr>
              <a:picLocks/>
            </p:cNvPicPr>
            <p:nvPr/>
          </p:nvPicPr>
          <p:blipFill>
            <a:blip r:embed="rId5"/>
            <a:stretch>
              <a:fillRect/>
            </a:stretch>
          </p:blipFill>
          <p:spPr>
            <a:xfrm>
              <a:off x="9708152" y="-203200"/>
              <a:ext cx="9515442" cy="3962868"/>
            </a:xfrm>
            <a:prstGeom prst="rect">
              <a:avLst/>
            </a:prstGeom>
            <a:effectLst>
              <a:outerShdw blurRad="190500" dist="8455" dir="5400000" rotWithShape="0">
                <a:srgbClr val="000000"/>
              </a:outerShdw>
            </a:effectLst>
          </p:spPr>
        </p:pic>
        <p:pic>
          <p:nvPicPr>
            <p:cNvPr id="215" name="NPRP_Logo_Final_rgb_300x157px.width-500.png" descr="NPRP_Logo_Final_rgb_300x157px.width-500.png"/>
            <p:cNvPicPr>
              <a:picLocks/>
            </p:cNvPicPr>
            <p:nvPr/>
          </p:nvPicPr>
          <p:blipFill>
            <a:blip r:embed="rId6"/>
            <a:stretch>
              <a:fillRect/>
            </a:stretch>
          </p:blipFill>
          <p:spPr>
            <a:xfrm>
              <a:off x="6041709" y="4678103"/>
              <a:ext cx="8393172" cy="4624246"/>
            </a:xfrm>
            <a:prstGeom prst="rect">
              <a:avLst/>
            </a:prstGeom>
            <a:effectLst>
              <a:outerShdw blurRad="190500" dist="8455" dir="5400000" rotWithShape="0">
                <a:srgbClr val="000000"/>
              </a:outerShdw>
            </a:effectLst>
          </p:spPr>
        </p:pic>
        <p:pic>
          <p:nvPicPr>
            <p:cNvPr id="216" name="images.png" descr="images.png"/>
            <p:cNvPicPr>
              <a:picLocks/>
            </p:cNvPicPr>
            <p:nvPr/>
          </p:nvPicPr>
          <p:blipFill>
            <a:blip r:embed="rId7"/>
            <a:stretch>
              <a:fillRect/>
            </a:stretch>
          </p:blipFill>
          <p:spPr>
            <a:xfrm>
              <a:off x="15804269" y="4523713"/>
              <a:ext cx="4838190" cy="4624245"/>
            </a:xfrm>
            <a:prstGeom prst="rect">
              <a:avLst/>
            </a:prstGeom>
            <a:effectLst>
              <a:outerShdw blurRad="190500" dist="8455" dir="5400000" rotWithShape="0">
                <a:srgbClr val="000000"/>
              </a:outerShdw>
            </a:effectLst>
          </p:spPr>
        </p:pic>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MATH 😫"/>
          <p:cNvSpPr txBox="1">
            <a:spLocks noGrp="1"/>
          </p:cNvSpPr>
          <p:nvPr>
            <p:ph type="body" sz="quarter" idx="1"/>
          </p:nvPr>
        </p:nvSpPr>
        <p:spPr>
          <a:xfrm>
            <a:off x="4263756" y="-151153"/>
            <a:ext cx="6052899" cy="2197535"/>
          </a:xfrm>
          <a:prstGeom prst="rect">
            <a:avLst/>
          </a:prstGeom>
        </p:spPr>
        <p:txBody>
          <a:bodyPr>
            <a:normAutofit fontScale="47500" lnSpcReduction="20000"/>
          </a:bodyPr>
          <a:lstStyle>
            <a:lvl1pPr defTabSz="2170121">
              <a:defRPr sz="22250" spc="-444"/>
            </a:lvl1pPr>
          </a:lstStyle>
          <a:p>
            <a:r>
              <a:t>MATH 😫</a:t>
            </a:r>
          </a:p>
        </p:txBody>
      </p:sp>
      <p:grpSp>
        <p:nvGrpSpPr>
          <p:cNvPr id="224" name="Group"/>
          <p:cNvGrpSpPr/>
          <p:nvPr/>
        </p:nvGrpSpPr>
        <p:grpSpPr>
          <a:xfrm>
            <a:off x="297544" y="1585812"/>
            <a:ext cx="11596914" cy="4933334"/>
            <a:chOff x="-101600" y="-49079"/>
            <a:chExt cx="23193825" cy="9866665"/>
          </a:xfrm>
        </p:grpSpPr>
        <p:pic>
          <p:nvPicPr>
            <p:cNvPr id="220" name="IMG_9634.jpg" descr="IMG_9634.jpg"/>
            <p:cNvPicPr>
              <a:picLocks/>
            </p:cNvPicPr>
            <p:nvPr/>
          </p:nvPicPr>
          <p:blipFill>
            <a:blip r:embed="rId3"/>
            <a:stretch>
              <a:fillRect/>
            </a:stretch>
          </p:blipFill>
          <p:spPr>
            <a:xfrm>
              <a:off x="7961770" y="623389"/>
              <a:ext cx="15130456" cy="8521728"/>
            </a:xfrm>
            <a:prstGeom prst="rect">
              <a:avLst/>
            </a:prstGeom>
            <a:effectLst>
              <a:outerShdw blurRad="190500" dist="8455" dir="5400000" rotWithShape="0">
                <a:srgbClr val="000000"/>
              </a:outerShdw>
            </a:effectLst>
          </p:spPr>
        </p:pic>
        <p:pic>
          <p:nvPicPr>
            <p:cNvPr id="221" name="hJ7U6AZebm_aM8EEYmv7jLozdkI67SmCszUNfa-jCKc.jpg.jpeg" descr="hJ7U6AZebm_aM8EEYmv7jLozdkI67SmCszUNfa-jCKc.jpg.jpeg"/>
            <p:cNvPicPr>
              <a:picLocks/>
            </p:cNvPicPr>
            <p:nvPr/>
          </p:nvPicPr>
          <p:blipFill>
            <a:blip r:embed="rId4"/>
            <a:stretch>
              <a:fillRect/>
            </a:stretch>
          </p:blipFill>
          <p:spPr>
            <a:xfrm>
              <a:off x="-101600" y="-49080"/>
              <a:ext cx="7722756" cy="9866666"/>
            </a:xfrm>
            <a:prstGeom prst="rect">
              <a:avLst/>
            </a:prstGeom>
            <a:effectLst>
              <a:outerShdw blurRad="190500" dist="8455" dir="5400000" rotWithShape="0">
                <a:srgbClr val="000000"/>
              </a:outerShdw>
            </a:effectLst>
          </p:spPr>
        </p:pic>
        <p:sp>
          <p:nvSpPr>
            <p:cNvPr id="222" name="HallelujaH"/>
            <p:cNvSpPr txBox="1"/>
            <p:nvPr/>
          </p:nvSpPr>
          <p:spPr>
            <a:xfrm>
              <a:off x="991330" y="0"/>
              <a:ext cx="5536895" cy="9753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algn="l" defTabSz="914400">
                <a:lnSpc>
                  <a:spcPct val="100000"/>
                </a:lnSpc>
                <a:spcBef>
                  <a:spcPts val="0"/>
                </a:spcBef>
                <a:defRPr sz="8000">
                  <a:solidFill>
                    <a:srgbClr val="FFFFFF"/>
                  </a:solidFill>
                  <a:latin typeface="Copperplate"/>
                  <a:ea typeface="Copperplate"/>
                  <a:cs typeface="Copperplate"/>
                  <a:sym typeface="Copperplate"/>
                </a:defRPr>
              </a:lvl1pPr>
            </a:lstStyle>
            <a:p>
              <a:pPr defTabSz="457200" hangingPunct="0"/>
              <a:r>
                <a:rPr sz="4000" kern="0"/>
                <a:t>HallelujaH</a:t>
              </a:r>
            </a:p>
          </p:txBody>
        </p:sp>
        <p:sp>
          <p:nvSpPr>
            <p:cNvPr id="223" name="No More MATH!!!"/>
            <p:cNvSpPr txBox="1"/>
            <p:nvPr/>
          </p:nvSpPr>
          <p:spPr>
            <a:xfrm>
              <a:off x="458392" y="916177"/>
              <a:ext cx="6602771" cy="8801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algn="l" defTabSz="914400">
                <a:lnSpc>
                  <a:spcPct val="100000"/>
                </a:lnSpc>
                <a:spcBef>
                  <a:spcPts val="0"/>
                </a:spcBef>
                <a:defRPr sz="6000">
                  <a:solidFill>
                    <a:srgbClr val="FFFFFF"/>
                  </a:solidFill>
                  <a:latin typeface="Copperplate"/>
                  <a:ea typeface="Copperplate"/>
                  <a:cs typeface="Copperplate"/>
                  <a:sym typeface="Copperplate"/>
                </a:defRPr>
              </a:lvl1pPr>
            </a:lstStyle>
            <a:p>
              <a:pPr defTabSz="457200" hangingPunct="0"/>
              <a:r>
                <a:rPr sz="3000" kern="0"/>
                <a:t>No More MATH!!!</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With Kids, Life is Messy"/>
          <p:cNvSpPr txBox="1">
            <a:spLocks noGrp="1"/>
          </p:cNvSpPr>
          <p:nvPr>
            <p:ph type="body" sz="quarter" idx="1"/>
          </p:nvPr>
        </p:nvSpPr>
        <p:spPr>
          <a:xfrm>
            <a:off x="1028700" y="-123284"/>
            <a:ext cx="10134600" cy="1617573"/>
          </a:xfrm>
          <a:prstGeom prst="rect">
            <a:avLst/>
          </a:prstGeom>
        </p:spPr>
        <p:txBody>
          <a:bodyPr>
            <a:normAutofit fontScale="55000" lnSpcReduction="20000"/>
          </a:bodyPr>
          <a:lstStyle>
            <a:lvl1pPr defTabSz="1536153">
              <a:defRPr sz="15750" spc="-315"/>
            </a:lvl1pPr>
          </a:lstStyle>
          <a:p>
            <a:r>
              <a:t>With Kids, Life is Messy </a:t>
            </a:r>
          </a:p>
        </p:txBody>
      </p:sp>
      <p:grpSp>
        <p:nvGrpSpPr>
          <p:cNvPr id="229" name="mess-kid_0.jpg"/>
          <p:cNvGrpSpPr/>
          <p:nvPr/>
        </p:nvGrpSpPr>
        <p:grpSpPr>
          <a:xfrm>
            <a:off x="3256193" y="1397277"/>
            <a:ext cx="5679614" cy="4063448"/>
            <a:chOff x="0" y="0"/>
            <a:chExt cx="11359226" cy="8126893"/>
          </a:xfrm>
        </p:grpSpPr>
        <p:pic>
          <p:nvPicPr>
            <p:cNvPr id="228" name="mess-kid_0.jpg" descr="mess-kid_0.jpg"/>
            <p:cNvPicPr>
              <a:picLocks noChangeAspect="1"/>
            </p:cNvPicPr>
            <p:nvPr/>
          </p:nvPicPr>
          <p:blipFill>
            <a:blip r:embed="rId3"/>
            <a:srcRect l="12866" r="1490" b="12237"/>
            <a:stretch>
              <a:fillRect/>
            </a:stretch>
          </p:blipFill>
          <p:spPr>
            <a:xfrm>
              <a:off x="101600" y="101600"/>
              <a:ext cx="11156027" cy="7910994"/>
            </a:xfrm>
            <a:prstGeom prst="rect">
              <a:avLst/>
            </a:prstGeom>
            <a:ln>
              <a:noFill/>
            </a:ln>
            <a:effectLst/>
          </p:spPr>
        </p:pic>
        <p:pic>
          <p:nvPicPr>
            <p:cNvPr id="227" name="mess-kid_0.jpg" descr="mess-kid_0.jpg"/>
            <p:cNvPicPr>
              <a:picLocks/>
            </p:cNvPicPr>
            <p:nvPr/>
          </p:nvPicPr>
          <p:blipFill>
            <a:blip r:embed="rId4"/>
            <a:stretch>
              <a:fillRect/>
            </a:stretch>
          </p:blipFill>
          <p:spPr>
            <a:xfrm>
              <a:off x="0" y="0"/>
              <a:ext cx="11359227" cy="8126894"/>
            </a:xfrm>
            <a:prstGeom prst="rect">
              <a:avLst/>
            </a:prstGeom>
            <a:effectLst/>
          </p:spPr>
        </p:pic>
      </p:grpSp>
      <p:sp>
        <p:nvSpPr>
          <p:cNvPr id="230" name="and the Stakes are Higher"/>
          <p:cNvSpPr txBox="1"/>
          <p:nvPr/>
        </p:nvSpPr>
        <p:spPr>
          <a:xfrm>
            <a:off x="944719" y="5409127"/>
            <a:ext cx="10773062" cy="1038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chor="ctr">
            <a:spAutoFit/>
          </a:bodyPr>
          <a:lstStyle>
            <a:lvl1pPr defTabSz="2438338">
              <a:lnSpc>
                <a:spcPct val="80000"/>
              </a:lnSpc>
              <a:spcBef>
                <a:spcPts val="0"/>
              </a:spcBef>
              <a:defRPr sz="15000" spc="-300">
                <a:solidFill>
                  <a:srgbClr val="FFFFFF"/>
                </a:solidFill>
                <a:latin typeface="+mn-lt"/>
                <a:ea typeface="+mn-ea"/>
                <a:cs typeface="+mn-cs"/>
                <a:sym typeface="Canela Bold"/>
              </a:defRPr>
            </a:lvl1pPr>
          </a:lstStyle>
          <a:p>
            <a:pPr algn="ctr" defTabSz="1219169" hangingPunct="0"/>
            <a:r>
              <a:rPr sz="7500" kern="0" spc="-150">
                <a:latin typeface="Canela Bold"/>
              </a:rPr>
              <a:t>and the Stakes are Higher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93CE-960F-CE43-ACA7-D0A61379BDB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558F392-C3FB-264C-AFED-ABDCC3764BB1}"/>
              </a:ext>
            </a:extLst>
          </p:cNvPr>
          <p:cNvSpPr>
            <a:spLocks noGrp="1"/>
          </p:cNvSpPr>
          <p:nvPr>
            <p:ph type="subTitle" idx="1"/>
          </p:nvPr>
        </p:nvSpPr>
        <p:spPr/>
        <p:txBody>
          <a:bodyPr/>
          <a:lstStyle/>
          <a:p>
            <a:endParaRPr lang="en-US"/>
          </a:p>
        </p:txBody>
      </p:sp>
      <p:pic>
        <p:nvPicPr>
          <p:cNvPr id="5" name="slide.url=https://www.polleverywhere.com/multiple_choice_polls/a8rlyeVI4AGAoyAwoBMKx">
            <a:extLst>
              <a:ext uri="{FF2B5EF4-FFF2-40B4-BE49-F238E27FC236}">
                <a16:creationId xmlns:a16="http://schemas.microsoft.com/office/drawing/2014/main" id="{7DC26FCE-92D6-EB4F-A67D-0F4E365B9A8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3617551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We are all Spokes in A Wheel"/>
          <p:cNvSpPr txBox="1">
            <a:spLocks noGrp="1"/>
          </p:cNvSpPr>
          <p:nvPr>
            <p:ph type="body" sz="half" idx="1"/>
          </p:nvPr>
        </p:nvSpPr>
        <p:spPr>
          <a:xfrm>
            <a:off x="364933" y="63962"/>
            <a:ext cx="11462134" cy="1485492"/>
          </a:xfrm>
          <a:prstGeom prst="rect">
            <a:avLst/>
          </a:prstGeom>
        </p:spPr>
        <p:txBody>
          <a:bodyPr>
            <a:normAutofit fontScale="55000" lnSpcReduction="20000"/>
          </a:bodyPr>
          <a:lstStyle>
            <a:lvl1pPr defTabSz="1414236">
              <a:defRPr sz="14500" spc="-290"/>
            </a:lvl1pPr>
          </a:lstStyle>
          <a:p>
            <a:r>
              <a:t>We are all Spokes in A Wheel</a:t>
            </a:r>
          </a:p>
        </p:txBody>
      </p:sp>
      <p:pic>
        <p:nvPicPr>
          <p:cNvPr id="233" name="wheel-wagon-wheel-wooden-wheel-wood-spokes-old-nostalgia-old-wagon-wheel-antique.jpg" descr="wheel-wagon-wheel-wooden-wheel-wood-spokes-old-nostalgia-old-wagon-wheel-antique.jpg"/>
          <p:cNvPicPr>
            <a:picLocks/>
          </p:cNvPicPr>
          <p:nvPr/>
        </p:nvPicPr>
        <p:blipFill>
          <a:blip r:embed="rId3"/>
          <a:stretch>
            <a:fillRect/>
          </a:stretch>
        </p:blipFill>
        <p:spPr>
          <a:xfrm>
            <a:off x="2837187" y="1533232"/>
            <a:ext cx="6517626" cy="4958070"/>
          </a:xfrm>
          <a:prstGeom prst="rect">
            <a:avLst/>
          </a:prstGeom>
          <a:effectLst>
            <a:outerShdw blurRad="190500" dist="12700" dir="5400000" rotWithShape="0">
              <a:srgbClr val="000000"/>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It’s OKAY to be Nervous"/>
          <p:cNvSpPr txBox="1">
            <a:spLocks noGrp="1"/>
          </p:cNvSpPr>
          <p:nvPr>
            <p:ph type="body" sz="quarter" idx="1"/>
          </p:nvPr>
        </p:nvSpPr>
        <p:spPr>
          <a:xfrm>
            <a:off x="1028700" y="48665"/>
            <a:ext cx="10134600" cy="1508274"/>
          </a:xfrm>
          <a:prstGeom prst="rect">
            <a:avLst/>
          </a:prstGeom>
        </p:spPr>
        <p:txBody>
          <a:bodyPr>
            <a:normAutofit fontScale="55000" lnSpcReduction="20000"/>
          </a:bodyPr>
          <a:lstStyle>
            <a:lvl1pPr defTabSz="1487386">
              <a:defRPr sz="15250" spc="-305"/>
            </a:lvl1pPr>
          </a:lstStyle>
          <a:p>
            <a:r>
              <a:t>It’s OKAY to be Nervous</a:t>
            </a:r>
          </a:p>
        </p:txBody>
      </p:sp>
      <p:pic>
        <p:nvPicPr>
          <p:cNvPr id="236" name="swimming-duck-feet.jpg" descr="swimming-duck-feet.jpg"/>
          <p:cNvPicPr>
            <a:picLocks/>
          </p:cNvPicPr>
          <p:nvPr/>
        </p:nvPicPr>
        <p:blipFill>
          <a:blip r:embed="rId3"/>
          <a:stretch>
            <a:fillRect/>
          </a:stretch>
        </p:blipFill>
        <p:spPr>
          <a:xfrm>
            <a:off x="3641790" y="1467055"/>
            <a:ext cx="4908420" cy="5108252"/>
          </a:xfrm>
          <a:prstGeom prst="rect">
            <a:avLst/>
          </a:prstGeom>
          <a:effectLst>
            <a:outerShdw blurRad="190500" dist="8455" dir="5400000" rotWithShape="0">
              <a:srgbClr val="000000"/>
            </a:outerShdw>
          </a:effec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How I Spend My Time"/>
          <p:cNvSpPr txBox="1">
            <a:spLocks noGrp="1"/>
          </p:cNvSpPr>
          <p:nvPr>
            <p:ph type="body" sz="half" idx="1"/>
          </p:nvPr>
        </p:nvSpPr>
        <p:spPr>
          <a:xfrm>
            <a:off x="773217" y="-62424"/>
            <a:ext cx="10645566" cy="1689281"/>
          </a:xfrm>
          <a:prstGeom prst="rect">
            <a:avLst/>
          </a:prstGeom>
        </p:spPr>
        <p:txBody>
          <a:bodyPr>
            <a:normAutofit fontScale="55000" lnSpcReduction="20000"/>
          </a:bodyPr>
          <a:lstStyle>
            <a:lvl1pPr defTabSz="1658070">
              <a:defRPr sz="17000" spc="-340"/>
            </a:lvl1pPr>
          </a:lstStyle>
          <a:p>
            <a:r>
              <a:t>How I Spend My Time</a:t>
            </a:r>
          </a:p>
        </p:txBody>
      </p:sp>
      <p:pic>
        <p:nvPicPr>
          <p:cNvPr id="239" name="Screen Shot 2021-11-12 at 6.09.12 PM.png" descr="Screen Shot 2021-11-12 at 6.09.12 PM.png"/>
          <p:cNvPicPr>
            <a:picLocks/>
          </p:cNvPicPr>
          <p:nvPr/>
        </p:nvPicPr>
        <p:blipFill>
          <a:blip r:embed="rId3"/>
          <a:stretch>
            <a:fillRect/>
          </a:stretch>
        </p:blipFill>
        <p:spPr>
          <a:xfrm>
            <a:off x="1788292" y="1617306"/>
            <a:ext cx="8615417" cy="4944941"/>
          </a:xfrm>
          <a:prstGeom prst="rect">
            <a:avLst/>
          </a:prstGeom>
          <a:effectLst>
            <a:outerShdw blurRad="190500" dist="8455" dir="5400000" rotWithShape="0">
              <a:srgbClr val="000000"/>
            </a:outerShdw>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Make your Pitch for a PECC"/>
          <p:cNvSpPr txBox="1">
            <a:spLocks noGrp="1"/>
          </p:cNvSpPr>
          <p:nvPr>
            <p:ph type="body" sz="half" idx="1"/>
          </p:nvPr>
        </p:nvSpPr>
        <p:spPr>
          <a:xfrm>
            <a:off x="432194" y="-784501"/>
            <a:ext cx="11327612" cy="2340843"/>
          </a:xfrm>
          <a:prstGeom prst="rect">
            <a:avLst/>
          </a:prstGeom>
        </p:spPr>
        <p:txBody>
          <a:bodyPr>
            <a:normAutofit/>
          </a:bodyPr>
          <a:lstStyle>
            <a:lvl1pPr defTabSz="1438619">
              <a:defRPr sz="14750" spc="-295"/>
            </a:lvl1pPr>
          </a:lstStyle>
          <a:p>
            <a:r>
              <a:rPr sz="7200"/>
              <a:t>Make your Pitch for a PECC</a:t>
            </a:r>
          </a:p>
        </p:txBody>
      </p:sp>
      <p:pic>
        <p:nvPicPr>
          <p:cNvPr id="242" name="Pb9_qIgrSoDIY-Sx-LRP4uZXs7PCG9s0vmJDlOxWNzAeAhs6slHKzlbxrnbkzUeno2JnVlIfa3wBF9uE2QyDdYRq0E2BPX6QQSFNHjrTFyT2JjvlhPzOPzmJWgdvQ9Sx-8x0uGqWM_Ko.png" descr="Pb9_qIgrSoDIY-Sx-LRP4uZXs7PCG9s0vmJDlOxWNzAeAhs6slHKzlbxrnbkzUeno2JnVlIfa3wBF9uE2QyDdYRq0E2BPX6QQSFNHjrTFyT2JjvlhPzOPzmJWgdvQ9Sx-8x0uGqWM_Ko.png"/>
          <p:cNvPicPr>
            <a:picLocks noChangeAspect="1"/>
          </p:cNvPicPr>
          <p:nvPr/>
        </p:nvPicPr>
        <p:blipFill>
          <a:blip r:embed="rId3"/>
          <a:stretch>
            <a:fillRect/>
          </a:stretch>
        </p:blipFill>
        <p:spPr>
          <a:xfrm>
            <a:off x="353477" y="1519936"/>
            <a:ext cx="3751502" cy="3270074"/>
          </a:xfrm>
          <a:prstGeom prst="rect">
            <a:avLst/>
          </a:prstGeom>
          <a:ln w="12700">
            <a:miter lim="400000"/>
          </a:ln>
        </p:spPr>
      </p:pic>
      <p:pic>
        <p:nvPicPr>
          <p:cNvPr id="243" name="1263916925r9nh1h.jpg" descr="1263916925r9nh1h.jpg"/>
          <p:cNvPicPr>
            <a:picLocks/>
          </p:cNvPicPr>
          <p:nvPr/>
        </p:nvPicPr>
        <p:blipFill>
          <a:blip r:embed="rId4"/>
          <a:stretch>
            <a:fillRect/>
          </a:stretch>
        </p:blipFill>
        <p:spPr>
          <a:xfrm>
            <a:off x="4169449" y="1535401"/>
            <a:ext cx="3853102" cy="2409866"/>
          </a:xfrm>
          <a:prstGeom prst="rect">
            <a:avLst/>
          </a:prstGeom>
          <a:effectLst>
            <a:outerShdw blurRad="190500" dist="8455" dir="5400000" rotWithShape="0">
              <a:srgbClr val="000000"/>
            </a:outerShdw>
          </a:effectLst>
        </p:spPr>
      </p:pic>
      <p:pic>
        <p:nvPicPr>
          <p:cNvPr id="244" name="Collage-1.jpg" descr="Collage-1.jpg"/>
          <p:cNvPicPr>
            <a:picLocks noChangeAspect="1"/>
          </p:cNvPicPr>
          <p:nvPr/>
        </p:nvPicPr>
        <p:blipFill>
          <a:blip r:embed="rId5"/>
          <a:srcRect l="49947" t="6856" r="1132" b="611"/>
          <a:stretch>
            <a:fillRect/>
          </a:stretch>
        </p:blipFill>
        <p:spPr>
          <a:xfrm>
            <a:off x="7706091" y="4048880"/>
            <a:ext cx="1889082" cy="2507529"/>
          </a:xfrm>
          <a:prstGeom prst="rect">
            <a:avLst/>
          </a:prstGeom>
          <a:ln w="25400">
            <a:solidFill>
              <a:srgbClr val="FFFFFF"/>
            </a:solidFill>
          </a:ln>
          <a:effectLst>
            <a:outerShdw blurRad="190500" dist="8455" dir="5400000" rotWithShape="0">
              <a:srgbClr val="000000"/>
            </a:outerShdw>
          </a:effectLst>
        </p:spPr>
      </p:pic>
      <p:pic>
        <p:nvPicPr>
          <p:cNvPr id="245" name="maxresdefault.jpg" descr="maxresdefault.jpg"/>
          <p:cNvPicPr>
            <a:picLocks noChangeAspect="1"/>
          </p:cNvPicPr>
          <p:nvPr/>
        </p:nvPicPr>
        <p:blipFill>
          <a:blip r:embed="rId6"/>
          <a:srcRect r="4506"/>
          <a:stretch>
            <a:fillRect/>
          </a:stretch>
        </p:blipFill>
        <p:spPr>
          <a:xfrm>
            <a:off x="3471841" y="4437711"/>
            <a:ext cx="3433547" cy="2022506"/>
          </a:xfrm>
          <a:prstGeom prst="rect">
            <a:avLst/>
          </a:prstGeom>
          <a:ln w="12700">
            <a:miter lim="400000"/>
          </a:ln>
        </p:spPr>
      </p:pic>
      <p:sp>
        <p:nvSpPr>
          <p:cNvPr id="246" name="Plus Mark"/>
          <p:cNvSpPr/>
          <p:nvPr/>
        </p:nvSpPr>
        <p:spPr>
          <a:xfrm>
            <a:off x="7009943" y="5077254"/>
            <a:ext cx="626809" cy="626808"/>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rgbClr val="FFFFFF"/>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solidFill>
                  <a:srgbClr val="FFFFFF"/>
                </a:solidFill>
                <a:latin typeface="Calibri"/>
                <a:ea typeface="Calibri"/>
                <a:cs typeface="Calibri"/>
                <a:sym typeface="Calibri"/>
              </a:defRPr>
            </a:pPr>
            <a:endParaRPr sz="900" kern="0">
              <a:solidFill>
                <a:srgbClr val="FFFFFF"/>
              </a:solidFill>
              <a:latin typeface="Calibri"/>
              <a:cs typeface="Calibri"/>
              <a:sym typeface="Calibri"/>
            </a:endParaRPr>
          </a:p>
        </p:txBody>
      </p:sp>
      <p:sp>
        <p:nvSpPr>
          <p:cNvPr id="247" name="$320,000≈"/>
          <p:cNvSpPr txBox="1"/>
          <p:nvPr/>
        </p:nvSpPr>
        <p:spPr>
          <a:xfrm>
            <a:off x="354119" y="5049310"/>
            <a:ext cx="3196466" cy="682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lstStyle>
            <a:lvl1pPr algn="l" defTabSz="914400">
              <a:lnSpc>
                <a:spcPct val="100000"/>
              </a:lnSpc>
              <a:spcBef>
                <a:spcPts val="0"/>
              </a:spcBef>
              <a:defRPr sz="9500">
                <a:solidFill>
                  <a:srgbClr val="FFFFFF"/>
                </a:solidFill>
                <a:latin typeface="Copperplate"/>
                <a:ea typeface="Copperplate"/>
                <a:cs typeface="Copperplate"/>
                <a:sym typeface="Copperplate"/>
              </a:defRPr>
            </a:lvl1pPr>
          </a:lstStyle>
          <a:p>
            <a:pPr defTabSz="457200" hangingPunct="0"/>
            <a:r>
              <a:rPr sz="4750" kern="0"/>
              <a:t>$320,000≈</a:t>
            </a:r>
          </a:p>
        </p:txBody>
      </p:sp>
      <p:sp>
        <p:nvSpPr>
          <p:cNvPr id="248" name="Plus Mark"/>
          <p:cNvSpPr/>
          <p:nvPr/>
        </p:nvSpPr>
        <p:spPr>
          <a:xfrm>
            <a:off x="9664557" y="5077254"/>
            <a:ext cx="626809" cy="626808"/>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rgbClr val="FFFFFF"/>
          </a:solidFill>
          <a:ln w="12700">
            <a:miter lim="400000"/>
          </a:ln>
          <a:effectLst>
            <a:outerShdw blurRad="38100" dist="23000" dir="5400000" rotWithShape="0">
              <a:srgbClr val="000000">
                <a:alpha val="35000"/>
              </a:srgbClr>
            </a:outerShdw>
          </a:effectLst>
        </p:spPr>
        <p:txBody>
          <a:bodyPr lIns="22860" rIns="22860" anchor="ctr"/>
          <a:lstStyle/>
          <a:p>
            <a:pPr defTabSz="457200" hangingPunct="0">
              <a:defRPr sz="1800">
                <a:latin typeface="Calibri"/>
                <a:ea typeface="Calibri"/>
                <a:cs typeface="Calibri"/>
                <a:sym typeface="Calibri"/>
              </a:defRPr>
            </a:pPr>
            <a:endParaRPr sz="900" kern="0">
              <a:solidFill>
                <a:srgbClr val="000000"/>
              </a:solidFill>
              <a:latin typeface="Calibri"/>
              <a:cs typeface="Calibri"/>
              <a:sym typeface="Calibri"/>
            </a:endParaRPr>
          </a:p>
        </p:txBody>
      </p:sp>
      <p:sp>
        <p:nvSpPr>
          <p:cNvPr id="249" name="$$$"/>
          <p:cNvSpPr txBox="1"/>
          <p:nvPr/>
        </p:nvSpPr>
        <p:spPr>
          <a:xfrm>
            <a:off x="10395765" y="4991985"/>
            <a:ext cx="1445823" cy="797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lstStyle>
            <a:lvl1pPr algn="l" defTabSz="914400">
              <a:lnSpc>
                <a:spcPct val="100000"/>
              </a:lnSpc>
              <a:spcBef>
                <a:spcPts val="0"/>
              </a:spcBef>
              <a:defRPr sz="11000" b="1">
                <a:solidFill>
                  <a:srgbClr val="FFFFFF"/>
                </a:solidFill>
                <a:latin typeface="Copperplate"/>
                <a:ea typeface="Copperplate"/>
                <a:cs typeface="Copperplate"/>
                <a:sym typeface="Copperplate"/>
              </a:defRPr>
            </a:lvl1pPr>
          </a:lstStyle>
          <a:p>
            <a:pPr defTabSz="457200" hangingPunct="0"/>
            <a:r>
              <a:rPr sz="5500" kern="0"/>
              <a:t>$$$</a:t>
            </a:r>
          </a:p>
        </p:txBody>
      </p:sp>
      <p:pic>
        <p:nvPicPr>
          <p:cNvPr id="250" name="Unknown.png" descr="Unknown.png"/>
          <p:cNvPicPr>
            <a:picLocks noChangeAspect="1"/>
          </p:cNvPicPr>
          <p:nvPr/>
        </p:nvPicPr>
        <p:blipFill>
          <a:blip r:embed="rId7"/>
          <a:srcRect l="1776" r="1776"/>
          <a:stretch>
            <a:fillRect/>
          </a:stretch>
        </p:blipFill>
        <p:spPr>
          <a:xfrm>
            <a:off x="8094732" y="1693641"/>
            <a:ext cx="3766555" cy="1787982"/>
          </a:xfrm>
          <a:prstGeom prst="rect">
            <a:avLst/>
          </a:prstGeom>
          <a:ln w="12700">
            <a:miter lim="400000"/>
          </a:ln>
        </p:spPr>
      </p:pic>
      <p:pic>
        <p:nvPicPr>
          <p:cNvPr id="251" name="NPRP_Logo_Final_rgb_300x157px.width-500.png" descr="NPRP_Logo_Final_rgb_300x157px.width-500.png"/>
          <p:cNvPicPr>
            <a:picLocks noChangeAspect="1"/>
          </p:cNvPicPr>
          <p:nvPr/>
        </p:nvPicPr>
        <p:blipFill>
          <a:blip r:embed="rId8"/>
          <a:stretch>
            <a:fillRect/>
          </a:stretch>
        </p:blipFill>
        <p:spPr>
          <a:xfrm>
            <a:off x="516839" y="1729932"/>
            <a:ext cx="3277721" cy="17153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4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4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advAuto="0"/>
      <p:bldP spid="244" grpId="0" animBg="1" advAuto="0"/>
      <p:bldP spid="245" grpId="0" animBg="1" advAuto="0"/>
      <p:bldP spid="246" grpId="0" animBg="1" advAuto="0"/>
      <p:bldP spid="247" grpId="0" animBg="1" advAuto="0"/>
      <p:bldP spid="248" grpId="0" animBg="1" advAuto="0"/>
      <p:bldP spid="24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thumb2.aspx.jpeg" descr="thumb2.aspx.jpeg"/>
          <p:cNvPicPr>
            <a:picLocks noChangeAspect="1"/>
          </p:cNvPicPr>
          <p:nvPr/>
        </p:nvPicPr>
        <p:blipFill>
          <a:blip r:embed="rId3"/>
          <a:stretch>
            <a:fillRect/>
          </a:stretch>
        </p:blipFill>
        <p:spPr>
          <a:xfrm>
            <a:off x="6216212" y="3410772"/>
            <a:ext cx="5118826" cy="3053720"/>
          </a:xfrm>
          <a:prstGeom prst="rect">
            <a:avLst/>
          </a:prstGeom>
          <a:ln w="12700">
            <a:miter lim="400000"/>
          </a:ln>
        </p:spPr>
      </p:pic>
      <p:pic>
        <p:nvPicPr>
          <p:cNvPr id="254" name="banner-training-concept-keywords-vector-260nw-576193165.jpg.jpeg" descr="banner-training-concept-keywords-vector-260nw-576193165.jpg.jpeg"/>
          <p:cNvPicPr>
            <a:picLocks noChangeAspect="1"/>
          </p:cNvPicPr>
          <p:nvPr/>
        </p:nvPicPr>
        <p:blipFill>
          <a:blip r:embed="rId4"/>
          <a:srcRect l="1875" r="1875" b="10384"/>
          <a:stretch>
            <a:fillRect/>
          </a:stretch>
        </p:blipFill>
        <p:spPr>
          <a:xfrm>
            <a:off x="481985" y="530040"/>
            <a:ext cx="7015403" cy="2166985"/>
          </a:xfrm>
          <a:prstGeom prst="rect">
            <a:avLst/>
          </a:prstGeom>
          <a:ln w="12700">
            <a:miter lim="400000"/>
          </a:ln>
        </p:spPr>
      </p:pic>
      <p:pic>
        <p:nvPicPr>
          <p:cNvPr id="255" name="saigh-pediatric.jpg" descr="saigh-pediatric.jpg"/>
          <p:cNvPicPr>
            <a:picLocks/>
          </p:cNvPicPr>
          <p:nvPr/>
        </p:nvPicPr>
        <p:blipFill>
          <a:blip r:embed="rId5"/>
          <a:stretch>
            <a:fillRect/>
          </a:stretch>
        </p:blipFill>
        <p:spPr>
          <a:xfrm>
            <a:off x="1070482" y="2953258"/>
            <a:ext cx="4804516" cy="3577064"/>
          </a:xfrm>
          <a:prstGeom prst="rect">
            <a:avLst/>
          </a:prstGeom>
          <a:effectLst>
            <a:outerShdw blurRad="190500" dist="12700" dir="5400000" rotWithShape="0">
              <a:srgbClr val="000000"/>
            </a:outerShdw>
          </a:effectLst>
        </p:spPr>
      </p:pic>
      <p:pic>
        <p:nvPicPr>
          <p:cNvPr id="256" name="Board-Governance-Policy-Template.jpg" descr="Board-Governance-Policy-Template.jpg"/>
          <p:cNvPicPr>
            <a:picLocks/>
          </p:cNvPicPr>
          <p:nvPr/>
        </p:nvPicPr>
        <p:blipFill>
          <a:blip r:embed="rId6"/>
          <a:stretch>
            <a:fillRect/>
          </a:stretch>
        </p:blipFill>
        <p:spPr>
          <a:xfrm>
            <a:off x="7698147" y="514276"/>
            <a:ext cx="4008951" cy="2714650"/>
          </a:xfrm>
          <a:prstGeom prst="rect">
            <a:avLst/>
          </a:prstGeom>
          <a:effectLst>
            <a:outerShdw blurRad="190500" dist="12700" dir="5400000" rotWithShape="0">
              <a:srgbClr val="000000"/>
            </a:outerShdw>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No matter how big or small we all make a difference     for better or worse”"/>
          <p:cNvSpPr txBox="1">
            <a:spLocks noGrp="1"/>
          </p:cNvSpPr>
          <p:nvPr>
            <p:ph type="body" sz="quarter" idx="1"/>
          </p:nvPr>
        </p:nvSpPr>
        <p:spPr>
          <a:xfrm>
            <a:off x="605437" y="1650175"/>
            <a:ext cx="6448398" cy="2201535"/>
          </a:xfrm>
          <a:prstGeom prst="rect">
            <a:avLst/>
          </a:prstGeom>
        </p:spPr>
        <p:txBody>
          <a:bodyPr>
            <a:normAutofit fontScale="47500" lnSpcReduction="20000"/>
          </a:bodyPr>
          <a:lstStyle>
            <a:lvl1pPr algn="ctr">
              <a:lnSpc>
                <a:spcPct val="100000"/>
              </a:lnSpc>
              <a:defRPr sz="8000" b="1">
                <a:solidFill>
                  <a:srgbClr val="FFFFFF"/>
                </a:solidFill>
                <a:latin typeface="Optima"/>
                <a:ea typeface="Optima"/>
                <a:cs typeface="Optima"/>
                <a:sym typeface="Optima"/>
              </a:defRPr>
            </a:lvl1pPr>
          </a:lstStyle>
          <a:p>
            <a:r>
              <a:t>“No matter how big or small we all make a difference     for better or worse”</a:t>
            </a:r>
          </a:p>
        </p:txBody>
      </p:sp>
      <p:sp>
        <p:nvSpPr>
          <p:cNvPr id="259" name="Burger Barn Bathroom Wall - Bishop, CA"/>
          <p:cNvSpPr txBox="1">
            <a:spLocks noGrp="1"/>
          </p:cNvSpPr>
          <p:nvPr>
            <p:ph type="body" idx="21"/>
          </p:nvPr>
        </p:nvSpPr>
        <p:spPr>
          <a:xfrm>
            <a:off x="1384561" y="3666535"/>
            <a:ext cx="4890150" cy="5005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40000" lnSpcReduction="20000"/>
          </a:bodyPr>
          <a:lstStyle>
            <a:lvl1pPr>
              <a:defRPr sz="4000" spc="39"/>
            </a:lvl1pPr>
          </a:lstStyle>
          <a:p>
            <a:r>
              <a:t>Burger Barn Bathroom Wall - Bishop, CA</a:t>
            </a:r>
          </a:p>
        </p:txBody>
      </p:sp>
      <p:pic>
        <p:nvPicPr>
          <p:cNvPr id="260" name="Parents-Decorate-School-Bathrooms-Positive-Quotes.jpg.jpeg" descr="Parents-Decorate-School-Bathrooms-Positive-Quotes.jpg.jpeg"/>
          <p:cNvPicPr>
            <a:picLocks/>
          </p:cNvPicPr>
          <p:nvPr/>
        </p:nvPicPr>
        <p:blipFill>
          <a:blip r:embed="rId3"/>
          <a:stretch>
            <a:fillRect/>
          </a:stretch>
        </p:blipFill>
        <p:spPr>
          <a:xfrm>
            <a:off x="7131514" y="1195751"/>
            <a:ext cx="4402998" cy="4466498"/>
          </a:xfrm>
          <a:prstGeom prst="rect">
            <a:avLst/>
          </a:prstGeom>
          <a:effectLst>
            <a:outerShdw blurRad="190500" dist="8455" dir="5400000" rotWithShape="0">
              <a:srgbClr val="000000"/>
            </a:outerShdw>
          </a:effec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hank You"/>
          <p:cNvSpPr txBox="1">
            <a:spLocks noGrp="1"/>
          </p:cNvSpPr>
          <p:nvPr>
            <p:ph type="body" sz="quarter" idx="1"/>
          </p:nvPr>
        </p:nvSpPr>
        <p:spPr>
          <a:xfrm>
            <a:off x="4576641" y="215299"/>
            <a:ext cx="3556221" cy="998177"/>
          </a:xfrm>
          <a:prstGeom prst="rect">
            <a:avLst/>
          </a:prstGeom>
        </p:spPr>
        <p:txBody>
          <a:bodyPr>
            <a:normAutofit fontScale="55000" lnSpcReduction="20000"/>
          </a:bodyPr>
          <a:lstStyle>
            <a:lvl1pPr defTabSz="975335">
              <a:defRPr sz="10000" spc="-200"/>
            </a:lvl1pPr>
          </a:lstStyle>
          <a:p>
            <a:r>
              <a:t>Thank You</a:t>
            </a:r>
          </a:p>
        </p:txBody>
      </p:sp>
      <p:grpSp>
        <p:nvGrpSpPr>
          <p:cNvPr id="265" name="IMG_5504.jpg"/>
          <p:cNvGrpSpPr/>
          <p:nvPr/>
        </p:nvGrpSpPr>
        <p:grpSpPr>
          <a:xfrm>
            <a:off x="4395570" y="1187247"/>
            <a:ext cx="3918363" cy="5275209"/>
            <a:chOff x="0" y="0"/>
            <a:chExt cx="7836724" cy="10550416"/>
          </a:xfrm>
        </p:grpSpPr>
        <p:pic>
          <p:nvPicPr>
            <p:cNvPr id="264" name="IMG_5504.jpg" descr="IMG_5504.jpg"/>
            <p:cNvPicPr>
              <a:picLocks noChangeAspect="1"/>
            </p:cNvPicPr>
            <p:nvPr/>
          </p:nvPicPr>
          <p:blipFill>
            <a:blip r:embed="rId3"/>
            <a:stretch>
              <a:fillRect/>
            </a:stretch>
          </p:blipFill>
          <p:spPr>
            <a:xfrm>
              <a:off x="203200" y="203200"/>
              <a:ext cx="7430325" cy="10105917"/>
            </a:xfrm>
            <a:prstGeom prst="rect">
              <a:avLst/>
            </a:prstGeom>
            <a:ln>
              <a:noFill/>
            </a:ln>
            <a:effectLst/>
          </p:spPr>
        </p:pic>
        <p:pic>
          <p:nvPicPr>
            <p:cNvPr id="263" name="IMG_5504.jpg" descr="IMG_5504.jpg"/>
            <p:cNvPicPr>
              <a:picLocks/>
            </p:cNvPicPr>
            <p:nvPr/>
          </p:nvPicPr>
          <p:blipFill>
            <a:blip r:embed="rId4"/>
            <a:stretch>
              <a:fillRect/>
            </a:stretch>
          </p:blipFill>
          <p:spPr>
            <a:xfrm>
              <a:off x="0" y="0"/>
              <a:ext cx="7836725" cy="10550417"/>
            </a:xfrm>
            <a:prstGeom prst="rect">
              <a:avLst/>
            </a:prstGeom>
            <a:effectLst/>
          </p:spPr>
        </p:pic>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Questions"/>
          <p:cNvSpPr txBox="1">
            <a:spLocks noGrp="1"/>
          </p:cNvSpPr>
          <p:nvPr>
            <p:ph type="body" sz="half" idx="1"/>
          </p:nvPr>
        </p:nvSpPr>
        <p:spPr>
          <a:xfrm>
            <a:off x="2164866" y="-354032"/>
            <a:ext cx="7862269" cy="2403765"/>
          </a:xfrm>
          <a:prstGeom prst="rect">
            <a:avLst/>
          </a:prstGeom>
        </p:spPr>
        <p:txBody>
          <a:bodyPr>
            <a:normAutofit fontScale="55000" lnSpcReduction="20000"/>
          </a:bodyPr>
          <a:lstStyle>
            <a:lvl1pPr defTabSz="2413955">
              <a:defRPr sz="24750" spc="-494"/>
            </a:lvl1pPr>
          </a:lstStyle>
          <a:p>
            <a:r>
              <a:t>Questions</a:t>
            </a:r>
          </a:p>
        </p:txBody>
      </p:sp>
      <p:pic>
        <p:nvPicPr>
          <p:cNvPr id="268" name="IMG_0950.JPG" descr="IMG_0950.JPG"/>
          <p:cNvPicPr>
            <a:picLocks/>
          </p:cNvPicPr>
          <p:nvPr/>
        </p:nvPicPr>
        <p:blipFill>
          <a:blip r:embed="rId3"/>
          <a:stretch>
            <a:fillRect/>
          </a:stretch>
        </p:blipFill>
        <p:spPr>
          <a:xfrm>
            <a:off x="4027098" y="1798814"/>
            <a:ext cx="4137806" cy="4745019"/>
          </a:xfrm>
          <a:prstGeom prst="rect">
            <a:avLst/>
          </a:prstGeom>
          <a:effectLst>
            <a:outerShdw blurRad="190500" dist="8455" dir="5400000" rotWithShape="0">
              <a:srgbClr val="000000"/>
            </a:outerShdw>
          </a:effectLst>
        </p:spPr>
      </p:pic>
      <p:sp>
        <p:nvSpPr>
          <p:cNvPr id="269" name="Now What?"/>
          <p:cNvSpPr txBox="1"/>
          <p:nvPr/>
        </p:nvSpPr>
        <p:spPr>
          <a:xfrm>
            <a:off x="4837649" y="5394355"/>
            <a:ext cx="2984103" cy="515526"/>
          </a:xfrm>
          <a:prstGeom prst="rect">
            <a:avLst/>
          </a:prstGeom>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gn="l" defTabSz="914400">
              <a:lnSpc>
                <a:spcPct val="100000"/>
              </a:lnSpc>
              <a:spcBef>
                <a:spcPts val="0"/>
              </a:spcBef>
              <a:defRPr sz="5500">
                <a:solidFill>
                  <a:srgbClr val="FFFFFF"/>
                </a:solidFill>
                <a:latin typeface="BlairMdITC TT Medium"/>
                <a:ea typeface="BlairMdITC TT Medium"/>
                <a:cs typeface="BlairMdITC TT Medium"/>
                <a:sym typeface="BlairMdITC TT Medium"/>
              </a:defRPr>
            </a:lvl1pPr>
          </a:lstStyle>
          <a:p>
            <a:pPr defTabSz="457200" hangingPunct="0"/>
            <a:r>
              <a:rPr sz="2750" kern="0"/>
              <a:t>Now What?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ferences"/>
          <p:cNvSpPr txBox="1">
            <a:spLocks noGrp="1"/>
          </p:cNvSpPr>
          <p:nvPr>
            <p:ph type="title"/>
          </p:nvPr>
        </p:nvSpPr>
        <p:spPr>
          <a:xfrm>
            <a:off x="3888457" y="-156573"/>
            <a:ext cx="4415086" cy="1062209"/>
          </a:xfrm>
          <a:prstGeom prst="rect">
            <a:avLst/>
          </a:prstGeom>
        </p:spPr>
        <p:txBody>
          <a:bodyPr>
            <a:normAutofit fontScale="90000"/>
          </a:bodyPr>
          <a:lstStyle>
            <a:lvl1pPr defTabSz="726440">
              <a:defRPr sz="10560"/>
            </a:lvl1pPr>
          </a:lstStyle>
          <a:p>
            <a:r>
              <a:t>References</a:t>
            </a:r>
          </a:p>
        </p:txBody>
      </p:sp>
      <p:sp>
        <p:nvSpPr>
          <p:cNvPr id="272" name="Become a pediatric emergency care coordinator. Emergency Medical Services for Children Innovation and Improvement Center (EIIC). (n.d.). Retrieved November 14, 2021, from https://emscimprovement.center/collaboratives/pwdc/.…"/>
          <p:cNvSpPr txBox="1"/>
          <p:nvPr/>
        </p:nvSpPr>
        <p:spPr>
          <a:xfrm>
            <a:off x="319739" y="781462"/>
            <a:ext cx="11101275" cy="595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chor="ctr">
            <a:spAutoFit/>
          </a:bodyPr>
          <a:lstStyle/>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Become a pediatric emergency care coordinator. Emergency Medical Services for Children Innovation and Improvement Center (EIIC). (n.d.). Retrieved November 14, 2021, from https://emscimprovement.center/collaboratives/pwdc/.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Disque, K. (2019). Pals: Pediatric advanced life support provider handbook. Satori Continuum Publishing.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ENA. (2020). Emergency nursing pediatric course: Provider manual (5th ed.). Jones &amp; Bartlett Learning.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Getty Images/istock. (2020). Toddler spills a snack all over the floor, but seems content to eat it anyways. Parents Today. photograph. Retrieved from https://www.todaysparent.com/toddler/picky-eaters/what-to-do-when-your-toddler-wont-eat-anything-but-snacks/.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Glerum KM, Selbst SM, Parikh PD, Zonfrillo MR. Pediatric Malpractice Claims in the Emergency Department and Urgent Care Settings From 2001 to 2015. Pediatr Emerg Care. 2021 Jul 1;37(7):e376-e379. doi: 10.1097/PEC.0000000000001602. PMID: 30211835.</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Johnathan Daniel/Getty Images. (n.d.). Field of dreams. Field of Dreams. Retrieved November 1, 2021, from https://www.desmoinesregister.com/picture-gallery/entertainment/movies/2014/04/18/field-of-dreams-at-25-scenes-from-dyersville-and-beyond/7878153/.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Remick, K., Gausche-Hill, M., Joseph, M. M., Brown, K., Snow, S. K., &amp; Wright, J. L. (2018). Pediatric readiness in the emergency department. Pediatrics, 142(5). https://doi.org/10.1542/peds.2018-2459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National results. Emergency Medical Services for Children Innovation and Improvement Center (EIIC). (2014, March 21). Retrieved November 14, 2021, from https://emscimprovement.center/domains/pediatric-readiness-project/assessment/results-and-findings/national-results/. </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Newgard CD, Lin A, Olson LM, et al. Evaluation of Emergency Department Pediatric Readiness and Outcomes Among US Trauma Centers. JAMA Pediatr. 2021;175(9):947–956. doi:10.1001/jamapediatrics.2021.1319</a:t>
            </a:r>
          </a:p>
          <a:p>
            <a:pPr marL="114300" indent="-114300" defTabSz="177800" hangingPunct="0">
              <a:lnSpc>
                <a:spcPct val="90000"/>
              </a:lnSpc>
              <a:spcBef>
                <a:spcPts val="1250"/>
              </a:spcBef>
              <a:buSzPct val="100000"/>
              <a:buFontTx/>
              <a:buAutoNum type="arabicPeriod"/>
              <a:defRPr sz="3000"/>
            </a:pPr>
            <a:r>
              <a:rPr sz="1500" kern="0">
                <a:solidFill>
                  <a:srgbClr val="000000"/>
                </a:solidFill>
                <a:latin typeface="Proxima Nova Medium"/>
                <a:sym typeface="Proxima Nova Medium"/>
              </a:rPr>
              <a:t>Pomona Valley Hospital Medical Center. (2016, February 4). Code White Medication Resource. Pomona; CA.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6"/>
          <p:cNvSpPr txBox="1">
            <a:spLocks noGrp="1"/>
          </p:cNvSpPr>
          <p:nvPr>
            <p:ph type="title"/>
          </p:nvPr>
        </p:nvSpPr>
        <p:spPr>
          <a:xfrm>
            <a:off x="593834" y="496614"/>
            <a:ext cx="10515600" cy="7350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ts val="1800"/>
              <a:buNone/>
            </a:pPr>
            <a:r>
              <a:rPr lang="en-US"/>
              <a:t>Background</a:t>
            </a:r>
            <a:endParaRPr/>
          </a:p>
        </p:txBody>
      </p:sp>
      <p:sp>
        <p:nvSpPr>
          <p:cNvPr id="3" name="Content Placeholder 2">
            <a:extLst>
              <a:ext uri="{FF2B5EF4-FFF2-40B4-BE49-F238E27FC236}">
                <a16:creationId xmlns:a16="http://schemas.microsoft.com/office/drawing/2014/main" id="{98867865-C66E-5141-B36C-ED16E60E9888}"/>
              </a:ext>
            </a:extLst>
          </p:cNvPr>
          <p:cNvSpPr>
            <a:spLocks noGrp="1"/>
          </p:cNvSpPr>
          <p:nvPr>
            <p:ph idx="1"/>
          </p:nvPr>
        </p:nvSpPr>
        <p:spPr/>
        <p:txBody>
          <a:bodyPr/>
          <a:lstStyle/>
          <a:p>
            <a:endParaRPr lang="en-US"/>
          </a:p>
        </p:txBody>
      </p:sp>
      <p:pic>
        <p:nvPicPr>
          <p:cNvPr id="84" name="Google Shape;84;p26"/>
          <p:cNvPicPr preferRelativeResize="0"/>
          <p:nvPr/>
        </p:nvPicPr>
        <p:blipFill rotWithShape="1">
          <a:blip r:embed="rId3">
            <a:alphaModFix/>
          </a:blip>
          <a:srcRect/>
          <a:stretch/>
        </p:blipFill>
        <p:spPr>
          <a:xfrm>
            <a:off x="120454" y="1349828"/>
            <a:ext cx="2987871" cy="5421086"/>
          </a:xfrm>
          <a:prstGeom prst="rect">
            <a:avLst/>
          </a:prstGeom>
          <a:noFill/>
          <a:ln>
            <a:noFill/>
          </a:ln>
        </p:spPr>
      </p:pic>
      <p:pic>
        <p:nvPicPr>
          <p:cNvPr id="85" name="Google Shape;85;p26"/>
          <p:cNvPicPr preferRelativeResize="0"/>
          <p:nvPr/>
        </p:nvPicPr>
        <p:blipFill rotWithShape="1">
          <a:blip r:embed="rId4">
            <a:alphaModFix/>
          </a:blip>
          <a:srcRect/>
          <a:stretch/>
        </p:blipFill>
        <p:spPr>
          <a:xfrm>
            <a:off x="2770565" y="1219200"/>
            <a:ext cx="3325435" cy="5421087"/>
          </a:xfrm>
          <a:prstGeom prst="rect">
            <a:avLst/>
          </a:prstGeom>
          <a:noFill/>
          <a:ln>
            <a:noFill/>
          </a:ln>
        </p:spPr>
      </p:pic>
      <p:pic>
        <p:nvPicPr>
          <p:cNvPr id="86" name="Google Shape;86;p26"/>
          <p:cNvPicPr preferRelativeResize="0"/>
          <p:nvPr/>
        </p:nvPicPr>
        <p:blipFill rotWithShape="1">
          <a:blip r:embed="rId5">
            <a:alphaModFix/>
          </a:blip>
          <a:srcRect/>
          <a:stretch/>
        </p:blipFill>
        <p:spPr>
          <a:xfrm>
            <a:off x="5096405" y="2569028"/>
            <a:ext cx="6975141" cy="3246892"/>
          </a:xfrm>
          <a:prstGeom prst="rect">
            <a:avLst/>
          </a:prstGeom>
          <a:noFill/>
          <a:ln>
            <a:noFill/>
          </a:ln>
        </p:spPr>
      </p:pic>
      <p:pic>
        <p:nvPicPr>
          <p:cNvPr id="87" name="Google Shape;87;p26" descr="Graphical user interface, text, application, letter, email&#10;&#10;Description automatically generated"/>
          <p:cNvPicPr preferRelativeResize="0"/>
          <p:nvPr/>
        </p:nvPicPr>
        <p:blipFill rotWithShape="1">
          <a:blip r:embed="rId6">
            <a:alphaModFix/>
          </a:blip>
          <a:srcRect/>
          <a:stretch/>
        </p:blipFill>
        <p:spPr>
          <a:xfrm>
            <a:off x="6096000" y="1349828"/>
            <a:ext cx="5588000" cy="3302000"/>
          </a:xfrm>
          <a:prstGeom prst="rect">
            <a:avLst/>
          </a:prstGeom>
          <a:noFill/>
          <a:ln>
            <a:noFill/>
          </a:ln>
        </p:spPr>
      </p:pic>
      <p:pic>
        <p:nvPicPr>
          <p:cNvPr id="88" name="Google Shape;88;p26" descr="Graphical user interface, text, application, email&#10;&#10;Description automatically generated"/>
          <p:cNvPicPr preferRelativeResize="0"/>
          <p:nvPr/>
        </p:nvPicPr>
        <p:blipFill rotWithShape="1">
          <a:blip r:embed="rId7">
            <a:alphaModFix/>
          </a:blip>
          <a:srcRect/>
          <a:stretch/>
        </p:blipFill>
        <p:spPr>
          <a:xfrm>
            <a:off x="533498" y="2609472"/>
            <a:ext cx="5537200" cy="299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additive="base">
                                        <p:cTn id="12"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4"/>
                                        </p:tgtEl>
                                      </p:cBhvr>
                                    </p:animEffect>
                                    <p:set>
                                      <p:cBhvr>
                                        <p:cTn id="17" dur="1" fill="hold">
                                          <p:stCondLst>
                                            <p:cond delay="500"/>
                                          </p:stCondLst>
                                        </p:cTn>
                                        <p:tgtEl>
                                          <p:spTgt spid="8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5"/>
                                        </p:tgtEl>
                                      </p:cBhvr>
                                    </p:animEffect>
                                    <p:set>
                                      <p:cBhvr>
                                        <p:cTn id="20" dur="1" fill="hold">
                                          <p:stCondLst>
                                            <p:cond delay="500"/>
                                          </p:stCondLst>
                                        </p:cTn>
                                        <p:tgtEl>
                                          <p:spTgt spid="8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6"/>
                                        </p:tgtEl>
                                      </p:cBhvr>
                                    </p:animEffect>
                                    <p:set>
                                      <p:cBhvr>
                                        <p:cTn id="23" dur="1" fill="hold">
                                          <p:stCondLst>
                                            <p:cond delay="500"/>
                                          </p:stCondLst>
                                        </p:cTn>
                                        <p:tgtEl>
                                          <p:spTgt spid="8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par>
                                <p:cTn id="27" presetID="10"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E91"/>
              </a:buClr>
              <a:buSzPts val="1800"/>
              <a:buNone/>
            </a:pPr>
            <a:r>
              <a:rPr lang="en-US"/>
              <a:t>What is a PECC?</a:t>
            </a:r>
            <a:endParaRPr/>
          </a:p>
        </p:txBody>
      </p:sp>
      <p:sp>
        <p:nvSpPr>
          <p:cNvPr id="95" name="Google Shape;95;p27"/>
          <p:cNvSpPr txBox="1">
            <a:spLocks noGrp="1"/>
          </p:cNvSpPr>
          <p:nvPr>
            <p:ph idx="1"/>
          </p:nvPr>
        </p:nvSpPr>
        <p:spPr>
          <a:xfrm>
            <a:off x="838200" y="1825625"/>
            <a:ext cx="4861034"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a:latin typeface="Georgia"/>
                <a:ea typeface="Georgia"/>
                <a:cs typeface="Georgia"/>
                <a:sym typeface="Georgia"/>
              </a:rPr>
              <a:t>An individual(s) who is responsible for coordinating pediatric specific activities. </a:t>
            </a:r>
            <a:endParaRPr/>
          </a:p>
        </p:txBody>
      </p:sp>
      <p:pic>
        <p:nvPicPr>
          <p:cNvPr id="96" name="Google Shape;96;p27" descr="A person wearing a tie and glasses&#10;&#10;Description automatically generated with medium confidence"/>
          <p:cNvPicPr preferRelativeResize="0"/>
          <p:nvPr/>
        </p:nvPicPr>
        <p:blipFill rotWithShape="1">
          <a:blip r:embed="rId3">
            <a:alphaModFix/>
          </a:blip>
          <a:srcRect/>
          <a:stretch/>
        </p:blipFill>
        <p:spPr>
          <a:xfrm>
            <a:off x="6096000" y="1673701"/>
            <a:ext cx="5003800" cy="4191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PECC_Scenario_Pediatric_Seizure-2" descr="PECC_Scenario_Pediatric_Seizure-2">
            <a:hlinkClick r:id="" action="ppaction://media"/>
            <a:extLst>
              <a:ext uri="{FF2B5EF4-FFF2-40B4-BE49-F238E27FC236}">
                <a16:creationId xmlns:a16="http://schemas.microsoft.com/office/drawing/2014/main" id="{681C19B2-8DF3-7443-98BB-30F5A2634D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A3B6-7A90-CF4B-9815-55D74A8347D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6D5C29-E29C-EC4F-A27C-4346B84DCBEB}"/>
              </a:ext>
            </a:extLst>
          </p:cNvPr>
          <p:cNvSpPr>
            <a:spLocks noGrp="1"/>
          </p:cNvSpPr>
          <p:nvPr>
            <p:ph type="subTitle" idx="1"/>
          </p:nvPr>
        </p:nvSpPr>
        <p:spPr/>
        <p:txBody>
          <a:bodyPr/>
          <a:lstStyle/>
          <a:p>
            <a:endParaRPr lang="en-US"/>
          </a:p>
        </p:txBody>
      </p:sp>
      <p:pic>
        <p:nvPicPr>
          <p:cNvPr id="5" name="slide.url=https://www.polleverywhere.com/multiple_choice_polls/SPWiQ6MZb3yxJRwUxkWhq">
            <a:extLst>
              <a:ext uri="{FF2B5EF4-FFF2-40B4-BE49-F238E27FC236}">
                <a16:creationId xmlns:a16="http://schemas.microsoft.com/office/drawing/2014/main" id="{8C22B4BB-3303-E84D-AEE3-56FC59CC5D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077152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83CE-F627-054A-A454-4FF16B68D7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665D60-B5F1-FD49-BE3C-66422752396B}"/>
              </a:ext>
            </a:extLst>
          </p:cNvPr>
          <p:cNvSpPr>
            <a:spLocks noGrp="1"/>
          </p:cNvSpPr>
          <p:nvPr>
            <p:ph type="subTitle" idx="1"/>
          </p:nvPr>
        </p:nvSpPr>
        <p:spPr/>
        <p:txBody>
          <a:bodyPr/>
          <a:lstStyle/>
          <a:p>
            <a:endParaRPr lang="en-US"/>
          </a:p>
        </p:txBody>
      </p:sp>
      <p:pic>
        <p:nvPicPr>
          <p:cNvPr id="5" name="slide.url=https://www.polleverywhere.com/multiple_choice_polls/mk96ACWZctvgDReo5HuY6">
            <a:extLst>
              <a:ext uri="{FF2B5EF4-FFF2-40B4-BE49-F238E27FC236}">
                <a16:creationId xmlns:a16="http://schemas.microsoft.com/office/drawing/2014/main" id="{07FDCF49-B7DE-7C49-B10F-DB79F409106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101635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Tahoma"/>
              <a:buNone/>
            </a:pPr>
            <a:r>
              <a:rPr lang="en-US" sz="4800"/>
              <a:t>Roles &amp; Responsibilities of a PECC</a:t>
            </a:r>
            <a:endParaRPr sz="4800"/>
          </a:p>
        </p:txBody>
      </p:sp>
      <p:sp>
        <p:nvSpPr>
          <p:cNvPr id="2" name="Text Placeholder 1">
            <a:extLst>
              <a:ext uri="{FF2B5EF4-FFF2-40B4-BE49-F238E27FC236}">
                <a16:creationId xmlns:a16="http://schemas.microsoft.com/office/drawing/2014/main" id="{81B4F56E-50AC-8744-8300-4F214D532EA5}"/>
              </a:ext>
            </a:extLst>
          </p:cNvPr>
          <p:cNvSpPr>
            <a:spLocks noGrp="1"/>
          </p:cNvSpPr>
          <p:nvPr>
            <p:ph type="body" idx="1"/>
          </p:nvPr>
        </p:nvSpPr>
        <p:spPr/>
        <p:txBody>
          <a:bodyPr/>
          <a:lstStyle/>
          <a:p>
            <a:endParaRPr lang="en-US"/>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1CDE0-BB22-8741-9BA5-F4CD78FF0F8F}" vid="{2C0BB977-42D6-DD41-A1AC-A93EB2694B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2475</Words>
  <Application>Microsoft Macintosh PowerPoint</Application>
  <PresentationFormat>Widescreen</PresentationFormat>
  <Paragraphs>208</Paragraphs>
  <Slides>38</Slides>
  <Notes>38</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Arial</vt:lpstr>
      <vt:lpstr>BlairMdITC TT Medium</vt:lpstr>
      <vt:lpstr>Calibri</vt:lpstr>
      <vt:lpstr>Canela Bold</vt:lpstr>
      <vt:lpstr>Canela Deck Bold</vt:lpstr>
      <vt:lpstr>Canela Deck Regular</vt:lpstr>
      <vt:lpstr>Canela Regular</vt:lpstr>
      <vt:lpstr>Copperplate</vt:lpstr>
      <vt:lpstr>Courier New</vt:lpstr>
      <vt:lpstr>Georgia</vt:lpstr>
      <vt:lpstr>Optima</vt:lpstr>
      <vt:lpstr>Palatino</vt:lpstr>
      <vt:lpstr>Proxima Nova</vt:lpstr>
      <vt:lpstr>Proxima Nova Extrabold</vt:lpstr>
      <vt:lpstr>Proxima Nova Medium</vt:lpstr>
      <vt:lpstr>Tahoma</vt:lpstr>
      <vt:lpstr>1_Office Theme</vt:lpstr>
      <vt:lpstr>The Pediatric Emergency Care Coordinator / Pediatric Champion (PECC)</vt:lpstr>
      <vt:lpstr>PowerPoint Presentation</vt:lpstr>
      <vt:lpstr>PowerPoint Presentation</vt:lpstr>
      <vt:lpstr>Background</vt:lpstr>
      <vt:lpstr>What is a PECC?</vt:lpstr>
      <vt:lpstr>PowerPoint Presentation</vt:lpstr>
      <vt:lpstr>PowerPoint Presentation</vt:lpstr>
      <vt:lpstr>PowerPoint Presentation</vt:lpstr>
      <vt:lpstr>Roles &amp; Responsibilities of a PECC</vt:lpstr>
      <vt:lpstr>Who can fill this role?</vt:lpstr>
      <vt:lpstr>Roles and Responsibilities  Physician or Advanced Practice Provider</vt:lpstr>
      <vt:lpstr>PowerPoint Presentation</vt:lpstr>
      <vt:lpstr>Hospital PECC Collaboration</vt:lpstr>
      <vt:lpstr>PowerPoint Presentation</vt:lpstr>
      <vt:lpstr>PowerPoint Presentation</vt:lpstr>
      <vt:lpstr>Value of the PECC Role Emergency Departments</vt:lpstr>
      <vt:lpstr>Why This Role Matters</vt:lpstr>
      <vt:lpstr>Summary of Benefits</vt:lpstr>
      <vt:lpstr>Aspen Di Ioli BSN RN PHN CEN TCRN MICN</vt:lpstr>
      <vt:lpstr>What the PECC?</vt:lpstr>
      <vt:lpstr>Location Location Location</vt:lpstr>
      <vt:lpstr>PowerPoint Presentation</vt:lpstr>
      <vt:lpstr>Are You Peds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PWDC  Trauma Improvement Sprint</dc:title>
  <dc:creator>Meredith Rodriguez</dc:creator>
  <cp:lastModifiedBy>Meredith Rodriguez</cp:lastModifiedBy>
  <cp:revision>3</cp:revision>
  <dcterms:created xsi:type="dcterms:W3CDTF">2022-02-24T21:45:13Z</dcterms:created>
  <dcterms:modified xsi:type="dcterms:W3CDTF">2022-02-24T21:48:06Z</dcterms:modified>
</cp:coreProperties>
</file>