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339" r:id="rId2"/>
    <p:sldId id="1579" r:id="rId3"/>
    <p:sldId id="1580" r:id="rId4"/>
    <p:sldId id="1581" r:id="rId5"/>
    <p:sldId id="1582" r:id="rId6"/>
    <p:sldId id="1583" r:id="rId7"/>
    <p:sldId id="1584" r:id="rId8"/>
    <p:sldId id="1585" r:id="rId9"/>
    <p:sldId id="1586" r:id="rId10"/>
    <p:sldId id="1587" r:id="rId11"/>
    <p:sldId id="1588" r:id="rId12"/>
    <p:sldId id="1589" r:id="rId13"/>
    <p:sldId id="1590" r:id="rId14"/>
    <p:sldId id="1591" r:id="rId15"/>
    <p:sldId id="1592" r:id="rId16"/>
    <p:sldId id="1593" r:id="rId17"/>
    <p:sldId id="1594" r:id="rId18"/>
    <p:sldId id="1595" r:id="rId19"/>
    <p:sldId id="1636" r:id="rId20"/>
    <p:sldId id="1596" r:id="rId21"/>
    <p:sldId id="1597" r:id="rId22"/>
    <p:sldId id="1598" r:id="rId23"/>
    <p:sldId id="1599" r:id="rId24"/>
    <p:sldId id="1600" r:id="rId25"/>
    <p:sldId id="1601" r:id="rId26"/>
    <p:sldId id="1602" r:id="rId27"/>
    <p:sldId id="1603" r:id="rId28"/>
    <p:sldId id="1616" r:id="rId29"/>
    <p:sldId id="1605" r:id="rId30"/>
    <p:sldId id="1606" r:id="rId31"/>
    <p:sldId id="1607" r:id="rId32"/>
    <p:sldId id="1608" r:id="rId33"/>
    <p:sldId id="1609" r:id="rId34"/>
    <p:sldId id="161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F25047-32AB-4296-BFD5-3E10BB481C62}" type="doc">
      <dgm:prSet loTypeId="urn:microsoft.com/office/officeart/2005/8/layout/hProcess3" loCatId="process" qsTypeId="urn:microsoft.com/office/officeart/2005/8/quickstyle/simple1" qsCatId="simple" csTypeId="urn:microsoft.com/office/officeart/2005/8/colors/accent1_2" csCatId="accent1" phldr="1"/>
      <dgm:spPr/>
    </dgm:pt>
    <dgm:pt modelId="{46F31C2C-809C-4FB8-98B8-C1C523343E8F}">
      <dgm:prSet phldrT="[Text]"/>
      <dgm:spPr/>
      <dgm:t>
        <a:bodyPr/>
        <a:lstStyle/>
        <a:p>
          <a:r>
            <a:rPr lang="en-US" dirty="0"/>
            <a:t>Systematic &amp; continuous actions</a:t>
          </a:r>
        </a:p>
      </dgm:t>
    </dgm:pt>
    <dgm:pt modelId="{356753F4-E266-4BAF-9286-6694646581DE}" type="parTrans" cxnId="{76BEA74B-EC3B-403F-97DC-00D2C5DD1DAF}">
      <dgm:prSet/>
      <dgm:spPr/>
      <dgm:t>
        <a:bodyPr/>
        <a:lstStyle/>
        <a:p>
          <a:endParaRPr lang="en-US"/>
        </a:p>
      </dgm:t>
    </dgm:pt>
    <dgm:pt modelId="{D9653184-C045-42F5-8BA2-8DC311B701D4}" type="sibTrans" cxnId="{76BEA74B-EC3B-403F-97DC-00D2C5DD1DAF}">
      <dgm:prSet/>
      <dgm:spPr/>
      <dgm:t>
        <a:bodyPr/>
        <a:lstStyle/>
        <a:p>
          <a:endParaRPr lang="en-US"/>
        </a:p>
      </dgm:t>
    </dgm:pt>
    <dgm:pt modelId="{9CC222CE-6C96-46CB-9683-8A378B1EE53C}">
      <dgm:prSet phldrT="[Text]"/>
      <dgm:spPr/>
      <dgm:t>
        <a:bodyPr/>
        <a:lstStyle/>
        <a:p>
          <a:r>
            <a:rPr lang="en-US" dirty="0"/>
            <a:t>Measurable improvement</a:t>
          </a:r>
        </a:p>
      </dgm:t>
    </dgm:pt>
    <dgm:pt modelId="{72FDED0D-68FC-4A26-92CF-BFEC40A9E308}" type="parTrans" cxnId="{26BE64CD-691C-4E16-8E73-74502DD4AB4E}">
      <dgm:prSet/>
      <dgm:spPr/>
      <dgm:t>
        <a:bodyPr/>
        <a:lstStyle/>
        <a:p>
          <a:endParaRPr lang="en-US"/>
        </a:p>
      </dgm:t>
    </dgm:pt>
    <dgm:pt modelId="{21FA5819-6AEA-4F06-B88A-2DA16D7FA06F}" type="sibTrans" cxnId="{26BE64CD-691C-4E16-8E73-74502DD4AB4E}">
      <dgm:prSet/>
      <dgm:spPr/>
      <dgm:t>
        <a:bodyPr/>
        <a:lstStyle/>
        <a:p>
          <a:endParaRPr lang="en-US"/>
        </a:p>
      </dgm:t>
    </dgm:pt>
    <dgm:pt modelId="{93AD4E19-59D2-4177-A16D-44037B8DCA9F}">
      <dgm:prSet phldrT="[Text]"/>
      <dgm:spPr/>
      <dgm:t>
        <a:bodyPr/>
        <a:lstStyle/>
        <a:p>
          <a:r>
            <a:rPr lang="en-US" dirty="0"/>
            <a:t>Health care services &amp; health status</a:t>
          </a:r>
        </a:p>
      </dgm:t>
    </dgm:pt>
    <dgm:pt modelId="{6001D882-A996-40AA-92F5-B8C063FF1267}" type="parTrans" cxnId="{FB70D956-48E2-46B9-94C3-0691EA579C60}">
      <dgm:prSet/>
      <dgm:spPr/>
      <dgm:t>
        <a:bodyPr/>
        <a:lstStyle/>
        <a:p>
          <a:endParaRPr lang="en-US"/>
        </a:p>
      </dgm:t>
    </dgm:pt>
    <dgm:pt modelId="{939245C0-177C-473D-A9DF-123C0D0DBC0C}" type="sibTrans" cxnId="{FB70D956-48E2-46B9-94C3-0691EA579C60}">
      <dgm:prSet/>
      <dgm:spPr/>
      <dgm:t>
        <a:bodyPr/>
        <a:lstStyle/>
        <a:p>
          <a:endParaRPr lang="en-US"/>
        </a:p>
      </dgm:t>
    </dgm:pt>
    <dgm:pt modelId="{25B445EB-05FF-4DDB-A111-CF4D50B1A5F3}" type="pres">
      <dgm:prSet presAssocID="{A5F25047-32AB-4296-BFD5-3E10BB481C62}" presName="Name0" presStyleCnt="0">
        <dgm:presLayoutVars>
          <dgm:dir/>
          <dgm:animLvl val="lvl"/>
          <dgm:resizeHandles val="exact"/>
        </dgm:presLayoutVars>
      </dgm:prSet>
      <dgm:spPr/>
    </dgm:pt>
    <dgm:pt modelId="{26E71517-96E3-41DC-B926-8D77BDC06FF1}" type="pres">
      <dgm:prSet presAssocID="{A5F25047-32AB-4296-BFD5-3E10BB481C62}" presName="dummy" presStyleCnt="0"/>
      <dgm:spPr/>
    </dgm:pt>
    <dgm:pt modelId="{26E936E1-C2F4-4822-A31A-D6DBF902294E}" type="pres">
      <dgm:prSet presAssocID="{A5F25047-32AB-4296-BFD5-3E10BB481C62}" presName="linH" presStyleCnt="0"/>
      <dgm:spPr/>
    </dgm:pt>
    <dgm:pt modelId="{ABBD07A8-7923-4774-A907-248E4DE08450}" type="pres">
      <dgm:prSet presAssocID="{A5F25047-32AB-4296-BFD5-3E10BB481C62}" presName="padding1" presStyleCnt="0"/>
      <dgm:spPr/>
    </dgm:pt>
    <dgm:pt modelId="{98801965-1B69-4A6F-BE99-C9D04471DB4F}" type="pres">
      <dgm:prSet presAssocID="{46F31C2C-809C-4FB8-98B8-C1C523343E8F}" presName="linV" presStyleCnt="0"/>
      <dgm:spPr/>
    </dgm:pt>
    <dgm:pt modelId="{1DDAB25C-172F-4966-BC75-B6677B45DB27}" type="pres">
      <dgm:prSet presAssocID="{46F31C2C-809C-4FB8-98B8-C1C523343E8F}" presName="spVertical1" presStyleCnt="0"/>
      <dgm:spPr/>
    </dgm:pt>
    <dgm:pt modelId="{D9631396-ED71-440D-867C-FBA9F181A650}" type="pres">
      <dgm:prSet presAssocID="{46F31C2C-809C-4FB8-98B8-C1C523343E8F}" presName="parTx" presStyleLbl="revTx" presStyleIdx="0" presStyleCnt="3">
        <dgm:presLayoutVars>
          <dgm:chMax val="0"/>
          <dgm:chPref val="0"/>
          <dgm:bulletEnabled val="1"/>
        </dgm:presLayoutVars>
      </dgm:prSet>
      <dgm:spPr/>
    </dgm:pt>
    <dgm:pt modelId="{0806416D-C322-4C12-83EC-9C4C05316F15}" type="pres">
      <dgm:prSet presAssocID="{46F31C2C-809C-4FB8-98B8-C1C523343E8F}" presName="spVertical2" presStyleCnt="0"/>
      <dgm:spPr/>
    </dgm:pt>
    <dgm:pt modelId="{45D56E87-EBBC-4206-A287-85CBA86477F7}" type="pres">
      <dgm:prSet presAssocID="{46F31C2C-809C-4FB8-98B8-C1C523343E8F}" presName="spVertical3" presStyleCnt="0"/>
      <dgm:spPr/>
    </dgm:pt>
    <dgm:pt modelId="{1D4C4D69-5136-428F-A2CD-97FDD4B5EDE1}" type="pres">
      <dgm:prSet presAssocID="{D9653184-C045-42F5-8BA2-8DC311B701D4}" presName="space" presStyleCnt="0"/>
      <dgm:spPr/>
    </dgm:pt>
    <dgm:pt modelId="{2C2100CD-835F-433F-BE50-EDF2529FD039}" type="pres">
      <dgm:prSet presAssocID="{9CC222CE-6C96-46CB-9683-8A378B1EE53C}" presName="linV" presStyleCnt="0"/>
      <dgm:spPr/>
    </dgm:pt>
    <dgm:pt modelId="{6C7B9630-D2AC-4314-89F7-7E829E2EC674}" type="pres">
      <dgm:prSet presAssocID="{9CC222CE-6C96-46CB-9683-8A378B1EE53C}" presName="spVertical1" presStyleCnt="0"/>
      <dgm:spPr/>
    </dgm:pt>
    <dgm:pt modelId="{5F112518-CBA3-496A-94BC-750F35400E43}" type="pres">
      <dgm:prSet presAssocID="{9CC222CE-6C96-46CB-9683-8A378B1EE53C}" presName="parTx" presStyleLbl="revTx" presStyleIdx="1" presStyleCnt="3">
        <dgm:presLayoutVars>
          <dgm:chMax val="0"/>
          <dgm:chPref val="0"/>
          <dgm:bulletEnabled val="1"/>
        </dgm:presLayoutVars>
      </dgm:prSet>
      <dgm:spPr/>
    </dgm:pt>
    <dgm:pt modelId="{30FC2C27-73BC-4A8E-97C1-6D1F1FD5337D}" type="pres">
      <dgm:prSet presAssocID="{9CC222CE-6C96-46CB-9683-8A378B1EE53C}" presName="spVertical2" presStyleCnt="0"/>
      <dgm:spPr/>
    </dgm:pt>
    <dgm:pt modelId="{A54DC0E4-B4F2-46E1-A7A1-F8A3D27981F4}" type="pres">
      <dgm:prSet presAssocID="{9CC222CE-6C96-46CB-9683-8A378B1EE53C}" presName="spVertical3" presStyleCnt="0"/>
      <dgm:spPr/>
    </dgm:pt>
    <dgm:pt modelId="{A9FC61CE-BBD0-407E-8C21-F42C8F4396FD}" type="pres">
      <dgm:prSet presAssocID="{21FA5819-6AEA-4F06-B88A-2DA16D7FA06F}" presName="space" presStyleCnt="0"/>
      <dgm:spPr/>
    </dgm:pt>
    <dgm:pt modelId="{DD88CAEE-2226-4811-A63F-83B21EE150D3}" type="pres">
      <dgm:prSet presAssocID="{93AD4E19-59D2-4177-A16D-44037B8DCA9F}" presName="linV" presStyleCnt="0"/>
      <dgm:spPr/>
    </dgm:pt>
    <dgm:pt modelId="{F7F039C8-B1BB-4FD1-A6C0-95CF511253F3}" type="pres">
      <dgm:prSet presAssocID="{93AD4E19-59D2-4177-A16D-44037B8DCA9F}" presName="spVertical1" presStyleCnt="0"/>
      <dgm:spPr/>
    </dgm:pt>
    <dgm:pt modelId="{89A12E39-5A7B-41B7-9D11-82C37CE95C83}" type="pres">
      <dgm:prSet presAssocID="{93AD4E19-59D2-4177-A16D-44037B8DCA9F}" presName="parTx" presStyleLbl="revTx" presStyleIdx="2" presStyleCnt="3">
        <dgm:presLayoutVars>
          <dgm:chMax val="0"/>
          <dgm:chPref val="0"/>
          <dgm:bulletEnabled val="1"/>
        </dgm:presLayoutVars>
      </dgm:prSet>
      <dgm:spPr/>
    </dgm:pt>
    <dgm:pt modelId="{FAD1296C-D2BA-4E95-AFED-EDD646B895E6}" type="pres">
      <dgm:prSet presAssocID="{93AD4E19-59D2-4177-A16D-44037B8DCA9F}" presName="spVertical2" presStyleCnt="0"/>
      <dgm:spPr/>
    </dgm:pt>
    <dgm:pt modelId="{537A788A-023E-4907-86AC-0F053F0FE353}" type="pres">
      <dgm:prSet presAssocID="{93AD4E19-59D2-4177-A16D-44037B8DCA9F}" presName="spVertical3" presStyleCnt="0"/>
      <dgm:spPr/>
    </dgm:pt>
    <dgm:pt modelId="{37B97317-A223-40A9-8BE6-3270084ACA11}" type="pres">
      <dgm:prSet presAssocID="{A5F25047-32AB-4296-BFD5-3E10BB481C62}" presName="padding2" presStyleCnt="0"/>
      <dgm:spPr/>
    </dgm:pt>
    <dgm:pt modelId="{3391A152-B08D-4671-89FF-24FBFF0635C1}" type="pres">
      <dgm:prSet presAssocID="{A5F25047-32AB-4296-BFD5-3E10BB481C62}" presName="negArrow" presStyleCnt="0"/>
      <dgm:spPr/>
    </dgm:pt>
    <dgm:pt modelId="{4A8B33E6-2F04-483C-A101-218C542202E5}" type="pres">
      <dgm:prSet presAssocID="{A5F25047-32AB-4296-BFD5-3E10BB481C62}" presName="backgroundArrow" presStyleLbl="node1" presStyleIdx="0" presStyleCnt="1"/>
      <dgm:spPr>
        <a:solidFill>
          <a:schemeClr val="accent2">
            <a:lumMod val="20000"/>
            <a:lumOff val="80000"/>
          </a:schemeClr>
        </a:solidFill>
        <a:ln>
          <a:solidFill>
            <a:schemeClr val="accent2">
              <a:lumMod val="75000"/>
            </a:schemeClr>
          </a:solidFill>
        </a:ln>
      </dgm:spPr>
    </dgm:pt>
  </dgm:ptLst>
  <dgm:cxnLst>
    <dgm:cxn modelId="{1747B709-37BC-4FFD-BC22-1DE47424BDE1}" type="presOf" srcId="{93AD4E19-59D2-4177-A16D-44037B8DCA9F}" destId="{89A12E39-5A7B-41B7-9D11-82C37CE95C83}" srcOrd="0" destOrd="0" presId="urn:microsoft.com/office/officeart/2005/8/layout/hProcess3"/>
    <dgm:cxn modelId="{8FB21B26-E341-48B9-9B1B-9F19AD0647D8}" type="presOf" srcId="{46F31C2C-809C-4FB8-98B8-C1C523343E8F}" destId="{D9631396-ED71-440D-867C-FBA9F181A650}" srcOrd="0" destOrd="0" presId="urn:microsoft.com/office/officeart/2005/8/layout/hProcess3"/>
    <dgm:cxn modelId="{76BEA74B-EC3B-403F-97DC-00D2C5DD1DAF}" srcId="{A5F25047-32AB-4296-BFD5-3E10BB481C62}" destId="{46F31C2C-809C-4FB8-98B8-C1C523343E8F}" srcOrd="0" destOrd="0" parTransId="{356753F4-E266-4BAF-9286-6694646581DE}" sibTransId="{D9653184-C045-42F5-8BA2-8DC311B701D4}"/>
    <dgm:cxn modelId="{FB70D956-48E2-46B9-94C3-0691EA579C60}" srcId="{A5F25047-32AB-4296-BFD5-3E10BB481C62}" destId="{93AD4E19-59D2-4177-A16D-44037B8DCA9F}" srcOrd="2" destOrd="0" parTransId="{6001D882-A996-40AA-92F5-B8C063FF1267}" sibTransId="{939245C0-177C-473D-A9DF-123C0D0DBC0C}"/>
    <dgm:cxn modelId="{26BE64CD-691C-4E16-8E73-74502DD4AB4E}" srcId="{A5F25047-32AB-4296-BFD5-3E10BB481C62}" destId="{9CC222CE-6C96-46CB-9683-8A378B1EE53C}" srcOrd="1" destOrd="0" parTransId="{72FDED0D-68FC-4A26-92CF-BFEC40A9E308}" sibTransId="{21FA5819-6AEA-4F06-B88A-2DA16D7FA06F}"/>
    <dgm:cxn modelId="{0FC861D0-F8DB-4C70-8FDD-5ACD1EF14AFF}" type="presOf" srcId="{A5F25047-32AB-4296-BFD5-3E10BB481C62}" destId="{25B445EB-05FF-4DDB-A111-CF4D50B1A5F3}" srcOrd="0" destOrd="0" presId="urn:microsoft.com/office/officeart/2005/8/layout/hProcess3"/>
    <dgm:cxn modelId="{F4EF6DF4-04C6-4B96-A59B-6B79C1D2DB24}" type="presOf" srcId="{9CC222CE-6C96-46CB-9683-8A378B1EE53C}" destId="{5F112518-CBA3-496A-94BC-750F35400E43}" srcOrd="0" destOrd="0" presId="urn:microsoft.com/office/officeart/2005/8/layout/hProcess3"/>
    <dgm:cxn modelId="{9A9AC9B6-F741-4130-B419-4A4B3C85C7FB}" type="presParOf" srcId="{25B445EB-05FF-4DDB-A111-CF4D50B1A5F3}" destId="{26E71517-96E3-41DC-B926-8D77BDC06FF1}" srcOrd="0" destOrd="0" presId="urn:microsoft.com/office/officeart/2005/8/layout/hProcess3"/>
    <dgm:cxn modelId="{DB109583-8F88-4794-B490-A59DFEAF9614}" type="presParOf" srcId="{25B445EB-05FF-4DDB-A111-CF4D50B1A5F3}" destId="{26E936E1-C2F4-4822-A31A-D6DBF902294E}" srcOrd="1" destOrd="0" presId="urn:microsoft.com/office/officeart/2005/8/layout/hProcess3"/>
    <dgm:cxn modelId="{0DB8FAC2-D43E-46C6-96F1-D01467E48129}" type="presParOf" srcId="{26E936E1-C2F4-4822-A31A-D6DBF902294E}" destId="{ABBD07A8-7923-4774-A907-248E4DE08450}" srcOrd="0" destOrd="0" presId="urn:microsoft.com/office/officeart/2005/8/layout/hProcess3"/>
    <dgm:cxn modelId="{AE5E5849-5E33-4EF9-8747-BE3C7D2DEF85}" type="presParOf" srcId="{26E936E1-C2F4-4822-A31A-D6DBF902294E}" destId="{98801965-1B69-4A6F-BE99-C9D04471DB4F}" srcOrd="1" destOrd="0" presId="urn:microsoft.com/office/officeart/2005/8/layout/hProcess3"/>
    <dgm:cxn modelId="{40CB82B4-6C11-4BA2-8498-3A03C9353905}" type="presParOf" srcId="{98801965-1B69-4A6F-BE99-C9D04471DB4F}" destId="{1DDAB25C-172F-4966-BC75-B6677B45DB27}" srcOrd="0" destOrd="0" presId="urn:microsoft.com/office/officeart/2005/8/layout/hProcess3"/>
    <dgm:cxn modelId="{A8589BBF-19AB-4A64-A8ED-656C0F13C864}" type="presParOf" srcId="{98801965-1B69-4A6F-BE99-C9D04471DB4F}" destId="{D9631396-ED71-440D-867C-FBA9F181A650}" srcOrd="1" destOrd="0" presId="urn:microsoft.com/office/officeart/2005/8/layout/hProcess3"/>
    <dgm:cxn modelId="{BCC80262-7A0A-454E-B67E-885BCD82E4E5}" type="presParOf" srcId="{98801965-1B69-4A6F-BE99-C9D04471DB4F}" destId="{0806416D-C322-4C12-83EC-9C4C05316F15}" srcOrd="2" destOrd="0" presId="urn:microsoft.com/office/officeart/2005/8/layout/hProcess3"/>
    <dgm:cxn modelId="{4B1C962D-9B86-4078-8743-999FEF1AE2DA}" type="presParOf" srcId="{98801965-1B69-4A6F-BE99-C9D04471DB4F}" destId="{45D56E87-EBBC-4206-A287-85CBA86477F7}" srcOrd="3" destOrd="0" presId="urn:microsoft.com/office/officeart/2005/8/layout/hProcess3"/>
    <dgm:cxn modelId="{D55B3644-953C-4FEC-B613-E329E75E8563}" type="presParOf" srcId="{26E936E1-C2F4-4822-A31A-D6DBF902294E}" destId="{1D4C4D69-5136-428F-A2CD-97FDD4B5EDE1}" srcOrd="2" destOrd="0" presId="urn:microsoft.com/office/officeart/2005/8/layout/hProcess3"/>
    <dgm:cxn modelId="{A667F391-ABAE-4578-AF86-C2AC65DAB5AB}" type="presParOf" srcId="{26E936E1-C2F4-4822-A31A-D6DBF902294E}" destId="{2C2100CD-835F-433F-BE50-EDF2529FD039}" srcOrd="3" destOrd="0" presId="urn:microsoft.com/office/officeart/2005/8/layout/hProcess3"/>
    <dgm:cxn modelId="{B92369EA-AA7E-4831-94E1-A020FBDEADEC}" type="presParOf" srcId="{2C2100CD-835F-433F-BE50-EDF2529FD039}" destId="{6C7B9630-D2AC-4314-89F7-7E829E2EC674}" srcOrd="0" destOrd="0" presId="urn:microsoft.com/office/officeart/2005/8/layout/hProcess3"/>
    <dgm:cxn modelId="{98FB7802-650A-4C69-9E01-283869698E30}" type="presParOf" srcId="{2C2100CD-835F-433F-BE50-EDF2529FD039}" destId="{5F112518-CBA3-496A-94BC-750F35400E43}" srcOrd="1" destOrd="0" presId="urn:microsoft.com/office/officeart/2005/8/layout/hProcess3"/>
    <dgm:cxn modelId="{8D05B236-EDAD-4C20-8072-896AE8497F5F}" type="presParOf" srcId="{2C2100CD-835F-433F-BE50-EDF2529FD039}" destId="{30FC2C27-73BC-4A8E-97C1-6D1F1FD5337D}" srcOrd="2" destOrd="0" presId="urn:microsoft.com/office/officeart/2005/8/layout/hProcess3"/>
    <dgm:cxn modelId="{21D91AFB-7BB5-4DEA-A768-5D4E55245935}" type="presParOf" srcId="{2C2100CD-835F-433F-BE50-EDF2529FD039}" destId="{A54DC0E4-B4F2-46E1-A7A1-F8A3D27981F4}" srcOrd="3" destOrd="0" presId="urn:microsoft.com/office/officeart/2005/8/layout/hProcess3"/>
    <dgm:cxn modelId="{4CED1A1E-3DBA-48D6-98FE-802C02238673}" type="presParOf" srcId="{26E936E1-C2F4-4822-A31A-D6DBF902294E}" destId="{A9FC61CE-BBD0-407E-8C21-F42C8F4396FD}" srcOrd="4" destOrd="0" presId="urn:microsoft.com/office/officeart/2005/8/layout/hProcess3"/>
    <dgm:cxn modelId="{2BA924ED-3428-465B-975D-C2855CDD6227}" type="presParOf" srcId="{26E936E1-C2F4-4822-A31A-D6DBF902294E}" destId="{DD88CAEE-2226-4811-A63F-83B21EE150D3}" srcOrd="5" destOrd="0" presId="urn:microsoft.com/office/officeart/2005/8/layout/hProcess3"/>
    <dgm:cxn modelId="{E15F3E12-72AC-4AAA-885A-3162973BD1DE}" type="presParOf" srcId="{DD88CAEE-2226-4811-A63F-83B21EE150D3}" destId="{F7F039C8-B1BB-4FD1-A6C0-95CF511253F3}" srcOrd="0" destOrd="0" presId="urn:microsoft.com/office/officeart/2005/8/layout/hProcess3"/>
    <dgm:cxn modelId="{8788A386-00F1-479A-9943-E23F35FE7EAB}" type="presParOf" srcId="{DD88CAEE-2226-4811-A63F-83B21EE150D3}" destId="{89A12E39-5A7B-41B7-9D11-82C37CE95C83}" srcOrd="1" destOrd="0" presId="urn:microsoft.com/office/officeart/2005/8/layout/hProcess3"/>
    <dgm:cxn modelId="{06438D58-5D24-42B0-9E38-D06E8236E3B4}" type="presParOf" srcId="{DD88CAEE-2226-4811-A63F-83B21EE150D3}" destId="{FAD1296C-D2BA-4E95-AFED-EDD646B895E6}" srcOrd="2" destOrd="0" presId="urn:microsoft.com/office/officeart/2005/8/layout/hProcess3"/>
    <dgm:cxn modelId="{2D29AE95-D836-4B5B-B0D8-A478680A503D}" type="presParOf" srcId="{DD88CAEE-2226-4811-A63F-83B21EE150D3}" destId="{537A788A-023E-4907-86AC-0F053F0FE353}" srcOrd="3" destOrd="0" presId="urn:microsoft.com/office/officeart/2005/8/layout/hProcess3"/>
    <dgm:cxn modelId="{36340A55-F7B7-4CA7-BDF2-966320884F3C}" type="presParOf" srcId="{26E936E1-C2F4-4822-A31A-D6DBF902294E}" destId="{37B97317-A223-40A9-8BE6-3270084ACA11}" srcOrd="6" destOrd="0" presId="urn:microsoft.com/office/officeart/2005/8/layout/hProcess3"/>
    <dgm:cxn modelId="{6F5A3A56-6D7F-4926-9696-8A31DB2CB39D}" type="presParOf" srcId="{26E936E1-C2F4-4822-A31A-D6DBF902294E}" destId="{3391A152-B08D-4671-89FF-24FBFF0635C1}" srcOrd="7" destOrd="0" presId="urn:microsoft.com/office/officeart/2005/8/layout/hProcess3"/>
    <dgm:cxn modelId="{B5EA94EA-615F-498F-855C-40A68300D428}" type="presParOf" srcId="{26E936E1-C2F4-4822-A31A-D6DBF902294E}" destId="{4A8B33E6-2F04-483C-A101-218C542202E5}"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47C4F7-33A5-4A7A-96C2-156F80D09155}" type="doc">
      <dgm:prSet loTypeId="urn:microsoft.com/office/officeart/2005/8/layout/radial3" loCatId="relationship" qsTypeId="urn:microsoft.com/office/officeart/2005/8/quickstyle/3d3" qsCatId="3D" csTypeId="urn:microsoft.com/office/officeart/2005/8/colors/accent1_2" csCatId="accent1" phldr="1"/>
      <dgm:spPr/>
      <dgm:t>
        <a:bodyPr/>
        <a:lstStyle/>
        <a:p>
          <a:endParaRPr lang="en-US"/>
        </a:p>
      </dgm:t>
    </dgm:pt>
    <dgm:pt modelId="{936EDB4D-3D79-444D-8264-C8510A431570}">
      <dgm:prSet phldrT="[Text]"/>
      <dgm:spPr/>
      <dgm:t>
        <a:bodyPr/>
        <a:lstStyle/>
        <a:p>
          <a:r>
            <a:rPr lang="en-US" dirty="0"/>
            <a:t>QI</a:t>
          </a:r>
        </a:p>
      </dgm:t>
    </dgm:pt>
    <dgm:pt modelId="{ECF11D4D-63F9-4D2B-A0A7-E3891E5D9239}" type="parTrans" cxnId="{57D78EEB-3E99-4FD3-9078-41661052A465}">
      <dgm:prSet/>
      <dgm:spPr/>
      <dgm:t>
        <a:bodyPr/>
        <a:lstStyle/>
        <a:p>
          <a:endParaRPr lang="en-US"/>
        </a:p>
      </dgm:t>
    </dgm:pt>
    <dgm:pt modelId="{6EE1DFB4-12D9-49E0-92CE-71020EA113C1}" type="sibTrans" cxnId="{57D78EEB-3E99-4FD3-9078-41661052A465}">
      <dgm:prSet/>
      <dgm:spPr/>
      <dgm:t>
        <a:bodyPr/>
        <a:lstStyle/>
        <a:p>
          <a:endParaRPr lang="en-US"/>
        </a:p>
      </dgm:t>
    </dgm:pt>
    <dgm:pt modelId="{72DB7573-00DA-431B-9A90-DF311995A765}">
      <dgm:prSet phldrT="[Text]"/>
      <dgm:spPr/>
      <dgm:t>
        <a:bodyPr/>
        <a:lstStyle/>
        <a:p>
          <a:r>
            <a:rPr lang="en-US" dirty="0"/>
            <a:t>Problem</a:t>
          </a:r>
        </a:p>
      </dgm:t>
    </dgm:pt>
    <dgm:pt modelId="{77697EC0-4A84-4F6E-B65C-AE83BCE6BCA2}" type="parTrans" cxnId="{CD7A738E-3B85-42D0-888E-85A7EDCD6D83}">
      <dgm:prSet/>
      <dgm:spPr/>
      <dgm:t>
        <a:bodyPr/>
        <a:lstStyle/>
        <a:p>
          <a:endParaRPr lang="en-US"/>
        </a:p>
      </dgm:t>
    </dgm:pt>
    <dgm:pt modelId="{E2021E4E-A9A5-47C4-99E8-72E233637062}" type="sibTrans" cxnId="{CD7A738E-3B85-42D0-888E-85A7EDCD6D83}">
      <dgm:prSet/>
      <dgm:spPr/>
      <dgm:t>
        <a:bodyPr/>
        <a:lstStyle/>
        <a:p>
          <a:endParaRPr lang="en-US"/>
        </a:p>
      </dgm:t>
    </dgm:pt>
    <dgm:pt modelId="{07F404BE-488A-4966-980E-AA12B971A432}">
      <dgm:prSet phldrT="[Text]"/>
      <dgm:spPr/>
      <dgm:t>
        <a:bodyPr/>
        <a:lstStyle/>
        <a:p>
          <a:r>
            <a:rPr lang="en-US" dirty="0"/>
            <a:t>Goal</a:t>
          </a:r>
        </a:p>
      </dgm:t>
    </dgm:pt>
    <dgm:pt modelId="{27303867-E474-4092-A587-0062575630AB}" type="parTrans" cxnId="{EEF87DB8-8433-4ABA-AB22-CF5908F2DC45}">
      <dgm:prSet/>
      <dgm:spPr/>
      <dgm:t>
        <a:bodyPr/>
        <a:lstStyle/>
        <a:p>
          <a:endParaRPr lang="en-US"/>
        </a:p>
      </dgm:t>
    </dgm:pt>
    <dgm:pt modelId="{BCC416C6-3C7F-470A-91BF-9725198AA517}" type="sibTrans" cxnId="{EEF87DB8-8433-4ABA-AB22-CF5908F2DC45}">
      <dgm:prSet/>
      <dgm:spPr/>
      <dgm:t>
        <a:bodyPr/>
        <a:lstStyle/>
        <a:p>
          <a:endParaRPr lang="en-US"/>
        </a:p>
      </dgm:t>
    </dgm:pt>
    <dgm:pt modelId="{DCF5C7FD-DE3D-45DD-A4A5-786F083731CA}">
      <dgm:prSet phldrT="[Text]"/>
      <dgm:spPr/>
      <dgm:t>
        <a:bodyPr/>
        <a:lstStyle/>
        <a:p>
          <a:r>
            <a:rPr lang="en-US" dirty="0"/>
            <a:t>Aim</a:t>
          </a:r>
        </a:p>
      </dgm:t>
    </dgm:pt>
    <dgm:pt modelId="{DBA0D111-E255-48EB-8C7E-D86A12B7BA82}" type="parTrans" cxnId="{D60E105D-107B-47CA-BFEB-E490B3F24A7D}">
      <dgm:prSet/>
      <dgm:spPr/>
      <dgm:t>
        <a:bodyPr/>
        <a:lstStyle/>
        <a:p>
          <a:endParaRPr lang="en-US"/>
        </a:p>
      </dgm:t>
    </dgm:pt>
    <dgm:pt modelId="{6B7BECC7-585A-44F6-AFCD-578116936D81}" type="sibTrans" cxnId="{D60E105D-107B-47CA-BFEB-E490B3F24A7D}">
      <dgm:prSet/>
      <dgm:spPr/>
      <dgm:t>
        <a:bodyPr/>
        <a:lstStyle/>
        <a:p>
          <a:endParaRPr lang="en-US"/>
        </a:p>
      </dgm:t>
    </dgm:pt>
    <dgm:pt modelId="{FA46DCBC-3633-47C2-87F4-1475BC887A52}">
      <dgm:prSet phldrT="[Text]"/>
      <dgm:spPr/>
      <dgm:t>
        <a:bodyPr/>
        <a:lstStyle/>
        <a:p>
          <a:r>
            <a:rPr lang="en-US" dirty="0"/>
            <a:t>Measure</a:t>
          </a:r>
        </a:p>
      </dgm:t>
    </dgm:pt>
    <dgm:pt modelId="{B420C468-9BD6-41F2-926C-50F2982CC4B0}" type="parTrans" cxnId="{079C31AB-C448-4A14-AA7E-2F644AA93248}">
      <dgm:prSet/>
      <dgm:spPr/>
      <dgm:t>
        <a:bodyPr/>
        <a:lstStyle/>
        <a:p>
          <a:endParaRPr lang="en-US"/>
        </a:p>
      </dgm:t>
    </dgm:pt>
    <dgm:pt modelId="{DA0E25B7-A267-486B-9B29-196B4702E2FB}" type="sibTrans" cxnId="{079C31AB-C448-4A14-AA7E-2F644AA93248}">
      <dgm:prSet/>
      <dgm:spPr/>
      <dgm:t>
        <a:bodyPr/>
        <a:lstStyle/>
        <a:p>
          <a:endParaRPr lang="en-US"/>
        </a:p>
      </dgm:t>
    </dgm:pt>
    <dgm:pt modelId="{67DF1312-0643-462B-A95E-151DF77B0D38}">
      <dgm:prSet phldrT="[Text]"/>
      <dgm:spPr/>
      <dgm:t>
        <a:bodyPr/>
        <a:lstStyle/>
        <a:p>
          <a:r>
            <a:rPr lang="en-US" dirty="0"/>
            <a:t>Analyze</a:t>
          </a:r>
        </a:p>
      </dgm:t>
    </dgm:pt>
    <dgm:pt modelId="{867BE71D-CA94-45E1-80A5-AA3A865BE4B2}" type="parTrans" cxnId="{217A12D9-E7B1-46F9-8C93-83E7A6FC3AC4}">
      <dgm:prSet/>
      <dgm:spPr/>
      <dgm:t>
        <a:bodyPr/>
        <a:lstStyle/>
        <a:p>
          <a:endParaRPr lang="en-US"/>
        </a:p>
      </dgm:t>
    </dgm:pt>
    <dgm:pt modelId="{8AE57469-D95A-4D61-92B1-F483EBFAE55C}" type="sibTrans" cxnId="{217A12D9-E7B1-46F9-8C93-83E7A6FC3AC4}">
      <dgm:prSet/>
      <dgm:spPr/>
      <dgm:t>
        <a:bodyPr/>
        <a:lstStyle/>
        <a:p>
          <a:endParaRPr lang="en-US"/>
        </a:p>
      </dgm:t>
    </dgm:pt>
    <dgm:pt modelId="{556485D0-C083-405A-A6CB-1943F010FC2F}">
      <dgm:prSet phldrT="[Text]"/>
      <dgm:spPr/>
      <dgm:t>
        <a:bodyPr/>
        <a:lstStyle/>
        <a:p>
          <a:r>
            <a:rPr lang="en-US" dirty="0"/>
            <a:t>Strategies</a:t>
          </a:r>
        </a:p>
      </dgm:t>
    </dgm:pt>
    <dgm:pt modelId="{B860C841-EB77-4873-A356-17BE0B7393B6}" type="parTrans" cxnId="{235B0DE6-2472-41AC-93B5-E8D20261EDD0}">
      <dgm:prSet/>
      <dgm:spPr/>
      <dgm:t>
        <a:bodyPr/>
        <a:lstStyle/>
        <a:p>
          <a:endParaRPr lang="en-US"/>
        </a:p>
      </dgm:t>
    </dgm:pt>
    <dgm:pt modelId="{D7EB9ADD-5F91-4721-8CB2-D62DBE7E35DB}" type="sibTrans" cxnId="{235B0DE6-2472-41AC-93B5-E8D20261EDD0}">
      <dgm:prSet/>
      <dgm:spPr/>
      <dgm:t>
        <a:bodyPr/>
        <a:lstStyle/>
        <a:p>
          <a:endParaRPr lang="en-US"/>
        </a:p>
      </dgm:t>
    </dgm:pt>
    <dgm:pt modelId="{C5DAE0F4-1C26-43CE-A299-F06BCCAEA747}" type="pres">
      <dgm:prSet presAssocID="{E347C4F7-33A5-4A7A-96C2-156F80D09155}" presName="composite" presStyleCnt="0">
        <dgm:presLayoutVars>
          <dgm:chMax val="1"/>
          <dgm:dir/>
          <dgm:resizeHandles val="exact"/>
        </dgm:presLayoutVars>
      </dgm:prSet>
      <dgm:spPr/>
    </dgm:pt>
    <dgm:pt modelId="{9ACD1285-957D-4C5E-9616-D3BCE548EEB6}" type="pres">
      <dgm:prSet presAssocID="{E347C4F7-33A5-4A7A-96C2-156F80D09155}" presName="radial" presStyleCnt="0">
        <dgm:presLayoutVars>
          <dgm:animLvl val="ctr"/>
        </dgm:presLayoutVars>
      </dgm:prSet>
      <dgm:spPr/>
    </dgm:pt>
    <dgm:pt modelId="{C7DB51CF-C212-445D-903E-3DCF9C5FC745}" type="pres">
      <dgm:prSet presAssocID="{936EDB4D-3D79-444D-8264-C8510A431570}" presName="centerShape" presStyleLbl="vennNode1" presStyleIdx="0" presStyleCnt="7"/>
      <dgm:spPr/>
    </dgm:pt>
    <dgm:pt modelId="{672B97F7-3EC6-4F4A-9C72-0824A9517138}" type="pres">
      <dgm:prSet presAssocID="{72DB7573-00DA-431B-9A90-DF311995A765}" presName="node" presStyleLbl="vennNode1" presStyleIdx="1" presStyleCnt="7">
        <dgm:presLayoutVars>
          <dgm:bulletEnabled val="1"/>
        </dgm:presLayoutVars>
      </dgm:prSet>
      <dgm:spPr/>
    </dgm:pt>
    <dgm:pt modelId="{4F2C0C97-8EC8-4289-8546-8B9F0EFE5899}" type="pres">
      <dgm:prSet presAssocID="{07F404BE-488A-4966-980E-AA12B971A432}" presName="node" presStyleLbl="vennNode1" presStyleIdx="2" presStyleCnt="7">
        <dgm:presLayoutVars>
          <dgm:bulletEnabled val="1"/>
        </dgm:presLayoutVars>
      </dgm:prSet>
      <dgm:spPr/>
    </dgm:pt>
    <dgm:pt modelId="{6FD7A6C2-0B64-4BB0-B23A-E17EAB20A4D1}" type="pres">
      <dgm:prSet presAssocID="{DCF5C7FD-DE3D-45DD-A4A5-786F083731CA}" presName="node" presStyleLbl="vennNode1" presStyleIdx="3" presStyleCnt="7">
        <dgm:presLayoutVars>
          <dgm:bulletEnabled val="1"/>
        </dgm:presLayoutVars>
      </dgm:prSet>
      <dgm:spPr/>
    </dgm:pt>
    <dgm:pt modelId="{C65CDE84-121D-4C0E-BA44-7B61D3163391}" type="pres">
      <dgm:prSet presAssocID="{556485D0-C083-405A-A6CB-1943F010FC2F}" presName="node" presStyleLbl="vennNode1" presStyleIdx="4" presStyleCnt="7">
        <dgm:presLayoutVars>
          <dgm:bulletEnabled val="1"/>
        </dgm:presLayoutVars>
      </dgm:prSet>
      <dgm:spPr/>
    </dgm:pt>
    <dgm:pt modelId="{B90CB944-776E-4548-86E2-6C02E2A8BF7D}" type="pres">
      <dgm:prSet presAssocID="{FA46DCBC-3633-47C2-87F4-1475BC887A52}" presName="node" presStyleLbl="vennNode1" presStyleIdx="5" presStyleCnt="7">
        <dgm:presLayoutVars>
          <dgm:bulletEnabled val="1"/>
        </dgm:presLayoutVars>
      </dgm:prSet>
      <dgm:spPr/>
    </dgm:pt>
    <dgm:pt modelId="{8E3F57EF-A2CD-41EE-88C3-1C6D4E6EE618}" type="pres">
      <dgm:prSet presAssocID="{67DF1312-0643-462B-A95E-151DF77B0D38}" presName="node" presStyleLbl="vennNode1" presStyleIdx="6" presStyleCnt="7" custRadScaleRad="99680" custRadScaleInc="-799">
        <dgm:presLayoutVars>
          <dgm:bulletEnabled val="1"/>
        </dgm:presLayoutVars>
      </dgm:prSet>
      <dgm:spPr/>
    </dgm:pt>
  </dgm:ptLst>
  <dgm:cxnLst>
    <dgm:cxn modelId="{085CFA47-D931-4D18-A59A-7E29307D73B1}" type="presOf" srcId="{07F404BE-488A-4966-980E-AA12B971A432}" destId="{4F2C0C97-8EC8-4289-8546-8B9F0EFE5899}" srcOrd="0" destOrd="0" presId="urn:microsoft.com/office/officeart/2005/8/layout/radial3"/>
    <dgm:cxn modelId="{D60E105D-107B-47CA-BFEB-E490B3F24A7D}" srcId="{936EDB4D-3D79-444D-8264-C8510A431570}" destId="{DCF5C7FD-DE3D-45DD-A4A5-786F083731CA}" srcOrd="2" destOrd="0" parTransId="{DBA0D111-E255-48EB-8C7E-D86A12B7BA82}" sibTransId="{6B7BECC7-585A-44F6-AFCD-578116936D81}"/>
    <dgm:cxn modelId="{192D227B-3C32-428E-A36D-33DBB7A4E554}" type="presOf" srcId="{DCF5C7FD-DE3D-45DD-A4A5-786F083731CA}" destId="{6FD7A6C2-0B64-4BB0-B23A-E17EAB20A4D1}" srcOrd="0" destOrd="0" presId="urn:microsoft.com/office/officeart/2005/8/layout/radial3"/>
    <dgm:cxn modelId="{CD7A738E-3B85-42D0-888E-85A7EDCD6D83}" srcId="{936EDB4D-3D79-444D-8264-C8510A431570}" destId="{72DB7573-00DA-431B-9A90-DF311995A765}" srcOrd="0" destOrd="0" parTransId="{77697EC0-4A84-4F6E-B65C-AE83BCE6BCA2}" sibTransId="{E2021E4E-A9A5-47C4-99E8-72E233637062}"/>
    <dgm:cxn modelId="{61253297-C7CA-462E-BE68-47F697E00FA8}" type="presOf" srcId="{E347C4F7-33A5-4A7A-96C2-156F80D09155}" destId="{C5DAE0F4-1C26-43CE-A299-F06BCCAEA747}" srcOrd="0" destOrd="0" presId="urn:microsoft.com/office/officeart/2005/8/layout/radial3"/>
    <dgm:cxn modelId="{F110039D-7652-4EE7-9ABD-AB2F08C4A993}" type="presOf" srcId="{FA46DCBC-3633-47C2-87F4-1475BC887A52}" destId="{B90CB944-776E-4548-86E2-6C02E2A8BF7D}" srcOrd="0" destOrd="0" presId="urn:microsoft.com/office/officeart/2005/8/layout/radial3"/>
    <dgm:cxn modelId="{079C31AB-C448-4A14-AA7E-2F644AA93248}" srcId="{936EDB4D-3D79-444D-8264-C8510A431570}" destId="{FA46DCBC-3633-47C2-87F4-1475BC887A52}" srcOrd="4" destOrd="0" parTransId="{B420C468-9BD6-41F2-926C-50F2982CC4B0}" sibTransId="{DA0E25B7-A267-486B-9B29-196B4702E2FB}"/>
    <dgm:cxn modelId="{BB54B4B0-94EA-4A1B-9621-605C9223B458}" type="presOf" srcId="{936EDB4D-3D79-444D-8264-C8510A431570}" destId="{C7DB51CF-C212-445D-903E-3DCF9C5FC745}" srcOrd="0" destOrd="0" presId="urn:microsoft.com/office/officeart/2005/8/layout/radial3"/>
    <dgm:cxn modelId="{CC96B7B4-9A76-40D9-BBEA-31FD081FEA75}" type="presOf" srcId="{72DB7573-00DA-431B-9A90-DF311995A765}" destId="{672B97F7-3EC6-4F4A-9C72-0824A9517138}" srcOrd="0" destOrd="0" presId="urn:microsoft.com/office/officeart/2005/8/layout/radial3"/>
    <dgm:cxn modelId="{EEF87DB8-8433-4ABA-AB22-CF5908F2DC45}" srcId="{936EDB4D-3D79-444D-8264-C8510A431570}" destId="{07F404BE-488A-4966-980E-AA12B971A432}" srcOrd="1" destOrd="0" parTransId="{27303867-E474-4092-A587-0062575630AB}" sibTransId="{BCC416C6-3C7F-470A-91BF-9725198AA517}"/>
    <dgm:cxn modelId="{217A12D9-E7B1-46F9-8C93-83E7A6FC3AC4}" srcId="{936EDB4D-3D79-444D-8264-C8510A431570}" destId="{67DF1312-0643-462B-A95E-151DF77B0D38}" srcOrd="5" destOrd="0" parTransId="{867BE71D-CA94-45E1-80A5-AA3A865BE4B2}" sibTransId="{8AE57469-D95A-4D61-92B1-F483EBFAE55C}"/>
    <dgm:cxn modelId="{7AC00CE3-F60B-4A71-8109-C91068DC128C}" type="presOf" srcId="{556485D0-C083-405A-A6CB-1943F010FC2F}" destId="{C65CDE84-121D-4C0E-BA44-7B61D3163391}" srcOrd="0" destOrd="0" presId="urn:microsoft.com/office/officeart/2005/8/layout/radial3"/>
    <dgm:cxn modelId="{235B0DE6-2472-41AC-93B5-E8D20261EDD0}" srcId="{936EDB4D-3D79-444D-8264-C8510A431570}" destId="{556485D0-C083-405A-A6CB-1943F010FC2F}" srcOrd="3" destOrd="0" parTransId="{B860C841-EB77-4873-A356-17BE0B7393B6}" sibTransId="{D7EB9ADD-5F91-4721-8CB2-D62DBE7E35DB}"/>
    <dgm:cxn modelId="{95BD12E7-3847-466C-A565-B718AE3EE01B}" type="presOf" srcId="{67DF1312-0643-462B-A95E-151DF77B0D38}" destId="{8E3F57EF-A2CD-41EE-88C3-1C6D4E6EE618}" srcOrd="0" destOrd="0" presId="urn:microsoft.com/office/officeart/2005/8/layout/radial3"/>
    <dgm:cxn modelId="{57D78EEB-3E99-4FD3-9078-41661052A465}" srcId="{E347C4F7-33A5-4A7A-96C2-156F80D09155}" destId="{936EDB4D-3D79-444D-8264-C8510A431570}" srcOrd="0" destOrd="0" parTransId="{ECF11D4D-63F9-4D2B-A0A7-E3891E5D9239}" sibTransId="{6EE1DFB4-12D9-49E0-92CE-71020EA113C1}"/>
    <dgm:cxn modelId="{E74943F5-8C9E-44ED-BA8B-8934BE1EDEBF}" type="presParOf" srcId="{C5DAE0F4-1C26-43CE-A299-F06BCCAEA747}" destId="{9ACD1285-957D-4C5E-9616-D3BCE548EEB6}" srcOrd="0" destOrd="0" presId="urn:microsoft.com/office/officeart/2005/8/layout/radial3"/>
    <dgm:cxn modelId="{F1D9AF37-C76F-4922-B34B-724AC85F4F50}" type="presParOf" srcId="{9ACD1285-957D-4C5E-9616-D3BCE548EEB6}" destId="{C7DB51CF-C212-445D-903E-3DCF9C5FC745}" srcOrd="0" destOrd="0" presId="urn:microsoft.com/office/officeart/2005/8/layout/radial3"/>
    <dgm:cxn modelId="{CFB72BCC-4C2E-492C-9442-834E3ABC0191}" type="presParOf" srcId="{9ACD1285-957D-4C5E-9616-D3BCE548EEB6}" destId="{672B97F7-3EC6-4F4A-9C72-0824A9517138}" srcOrd="1" destOrd="0" presId="urn:microsoft.com/office/officeart/2005/8/layout/radial3"/>
    <dgm:cxn modelId="{2AB09F65-1BA5-46F4-9776-C12473BC4807}" type="presParOf" srcId="{9ACD1285-957D-4C5E-9616-D3BCE548EEB6}" destId="{4F2C0C97-8EC8-4289-8546-8B9F0EFE5899}" srcOrd="2" destOrd="0" presId="urn:microsoft.com/office/officeart/2005/8/layout/radial3"/>
    <dgm:cxn modelId="{B9AE79CA-0F53-4C2D-AB2A-7410A660658B}" type="presParOf" srcId="{9ACD1285-957D-4C5E-9616-D3BCE548EEB6}" destId="{6FD7A6C2-0B64-4BB0-B23A-E17EAB20A4D1}" srcOrd="3" destOrd="0" presId="urn:microsoft.com/office/officeart/2005/8/layout/radial3"/>
    <dgm:cxn modelId="{74B87E42-1E14-4CCF-99C6-6E08D58D86DB}" type="presParOf" srcId="{9ACD1285-957D-4C5E-9616-D3BCE548EEB6}" destId="{C65CDE84-121D-4C0E-BA44-7B61D3163391}" srcOrd="4" destOrd="0" presId="urn:microsoft.com/office/officeart/2005/8/layout/radial3"/>
    <dgm:cxn modelId="{AA90F662-EE55-461F-87E0-BB540A5DDCF5}" type="presParOf" srcId="{9ACD1285-957D-4C5E-9616-D3BCE548EEB6}" destId="{B90CB944-776E-4548-86E2-6C02E2A8BF7D}" srcOrd="5" destOrd="0" presId="urn:microsoft.com/office/officeart/2005/8/layout/radial3"/>
    <dgm:cxn modelId="{9E5877FA-9DCC-479B-BCE4-5E7A3876CDB0}" type="presParOf" srcId="{9ACD1285-957D-4C5E-9616-D3BCE548EEB6}" destId="{8E3F57EF-A2CD-41EE-88C3-1C6D4E6EE618}"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77FD04-B5B8-4481-892C-040015C2CD2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B60876D-8736-4316-AD4A-34DF8B8D8802}">
      <dgm:prSet phldrT="[Text]"/>
      <dgm:spPr>
        <a:solidFill>
          <a:schemeClr val="tx1"/>
        </a:solidFill>
        <a:ln>
          <a:solidFill>
            <a:schemeClr val="tx1"/>
          </a:solidFill>
        </a:ln>
      </dgm:spPr>
      <dgm:t>
        <a:bodyPr/>
        <a:lstStyle/>
        <a:p>
          <a:r>
            <a:rPr lang="en-US" b="1" dirty="0"/>
            <a:t>Theories &amp; Ideas</a:t>
          </a:r>
        </a:p>
      </dgm:t>
    </dgm:pt>
    <dgm:pt modelId="{45A5CA68-7EC1-45BC-A955-B1D360BBC10B}" type="parTrans" cxnId="{8BFFF8E4-9CD6-4238-AE57-727295FB0393}">
      <dgm:prSet/>
      <dgm:spPr/>
      <dgm:t>
        <a:bodyPr/>
        <a:lstStyle/>
        <a:p>
          <a:endParaRPr lang="en-US"/>
        </a:p>
      </dgm:t>
    </dgm:pt>
    <dgm:pt modelId="{1A2C9AA0-676A-4827-B69D-79C135423BF5}" type="sibTrans" cxnId="{8BFFF8E4-9CD6-4238-AE57-727295FB0393}">
      <dgm:prSet/>
      <dgm:spPr>
        <a:ln w="38100">
          <a:headEnd w="lg" len="lg"/>
          <a:tailEnd type="triangle" w="lg" len="lg"/>
        </a:ln>
      </dgm:spPr>
      <dgm:t>
        <a:bodyPr/>
        <a:lstStyle/>
        <a:p>
          <a:endParaRPr lang="en-US"/>
        </a:p>
      </dgm:t>
    </dgm:pt>
    <dgm:pt modelId="{6E8DA6F7-4544-4885-9F52-C579124678BE}">
      <dgm:prSet phldrT="[Text]" custT="1"/>
      <dgm:spPr>
        <a:solidFill>
          <a:schemeClr val="accent6">
            <a:lumMod val="75000"/>
          </a:schemeClr>
        </a:solidFill>
        <a:ln>
          <a:solidFill>
            <a:schemeClr val="tx1"/>
          </a:solidFill>
        </a:ln>
      </dgm:spPr>
      <dgm:t>
        <a:bodyPr/>
        <a:lstStyle/>
        <a:p>
          <a:r>
            <a:rPr lang="en-US" sz="1600" b="1" dirty="0"/>
            <a:t>Plan</a:t>
          </a:r>
          <a:endParaRPr lang="en-US" sz="1400" b="1" dirty="0"/>
        </a:p>
      </dgm:t>
    </dgm:pt>
    <dgm:pt modelId="{A03366C7-3678-4223-B512-EB9659F5F553}" type="parTrans" cxnId="{6B2B4F8F-0289-4934-9730-114BD87DBBBB}">
      <dgm:prSet/>
      <dgm:spPr/>
      <dgm:t>
        <a:bodyPr/>
        <a:lstStyle/>
        <a:p>
          <a:endParaRPr lang="en-US"/>
        </a:p>
      </dgm:t>
    </dgm:pt>
    <dgm:pt modelId="{5AA8BE1A-253B-45B6-920B-88E75F7EC5E1}" type="sibTrans" cxnId="{6B2B4F8F-0289-4934-9730-114BD87DBBBB}">
      <dgm:prSet/>
      <dgm:spPr>
        <a:ln w="38100">
          <a:headEnd w="lg" len="lg"/>
          <a:tailEnd type="triangle" w="lg" len="lg"/>
        </a:ln>
      </dgm:spPr>
      <dgm:t>
        <a:bodyPr/>
        <a:lstStyle/>
        <a:p>
          <a:endParaRPr lang="en-US"/>
        </a:p>
      </dgm:t>
    </dgm:pt>
    <dgm:pt modelId="{A6810243-2ED9-4EA2-8F05-75BA0843BF38}">
      <dgm:prSet phldrT="[Text]" custT="1"/>
      <dgm:spPr>
        <a:solidFill>
          <a:schemeClr val="accent5">
            <a:lumMod val="75000"/>
          </a:schemeClr>
        </a:solidFill>
        <a:ln>
          <a:solidFill>
            <a:schemeClr val="tx1"/>
          </a:solidFill>
        </a:ln>
      </dgm:spPr>
      <dgm:t>
        <a:bodyPr/>
        <a:lstStyle/>
        <a:p>
          <a:r>
            <a:rPr lang="en-US" sz="1600" b="1" dirty="0"/>
            <a:t>Do</a:t>
          </a:r>
          <a:endParaRPr lang="en-US" sz="1400" b="1" dirty="0"/>
        </a:p>
      </dgm:t>
    </dgm:pt>
    <dgm:pt modelId="{83203DC0-B165-4399-88DB-F6820AD6E196}" type="parTrans" cxnId="{1480165A-4D47-4EC9-A8D9-879192A5A8C0}">
      <dgm:prSet/>
      <dgm:spPr/>
      <dgm:t>
        <a:bodyPr/>
        <a:lstStyle/>
        <a:p>
          <a:endParaRPr lang="en-US"/>
        </a:p>
      </dgm:t>
    </dgm:pt>
    <dgm:pt modelId="{39FCBBEF-DB5E-4880-95F2-8DA7CF7159B3}" type="sibTrans" cxnId="{1480165A-4D47-4EC9-A8D9-879192A5A8C0}">
      <dgm:prSet/>
      <dgm:spPr>
        <a:ln w="38100">
          <a:headEnd w="lg" len="lg"/>
          <a:tailEnd type="triangle" w="lg" len="lg"/>
        </a:ln>
      </dgm:spPr>
      <dgm:t>
        <a:bodyPr/>
        <a:lstStyle/>
        <a:p>
          <a:endParaRPr lang="en-US"/>
        </a:p>
      </dgm:t>
    </dgm:pt>
    <dgm:pt modelId="{7732096F-0A75-4FC6-B4C7-CD7BD8715357}">
      <dgm:prSet phldrT="[Text]" custT="1"/>
      <dgm:spPr>
        <a:solidFill>
          <a:schemeClr val="accent3">
            <a:lumMod val="75000"/>
          </a:schemeClr>
        </a:solidFill>
        <a:ln>
          <a:solidFill>
            <a:schemeClr val="tx1"/>
          </a:solidFill>
        </a:ln>
      </dgm:spPr>
      <dgm:t>
        <a:bodyPr/>
        <a:lstStyle/>
        <a:p>
          <a:r>
            <a:rPr lang="en-US" sz="1600" b="1" dirty="0"/>
            <a:t>Study</a:t>
          </a:r>
          <a:endParaRPr lang="en-US" sz="1400" b="1" dirty="0"/>
        </a:p>
      </dgm:t>
    </dgm:pt>
    <dgm:pt modelId="{FCF5A435-A932-4076-B096-5E10524586B7}" type="parTrans" cxnId="{7EEA2A03-DB36-4958-8215-261FFCA94B71}">
      <dgm:prSet/>
      <dgm:spPr/>
      <dgm:t>
        <a:bodyPr/>
        <a:lstStyle/>
        <a:p>
          <a:endParaRPr lang="en-US"/>
        </a:p>
      </dgm:t>
    </dgm:pt>
    <dgm:pt modelId="{CA064E4A-A160-4E88-A93E-035D989353B1}" type="sibTrans" cxnId="{7EEA2A03-DB36-4958-8215-261FFCA94B71}">
      <dgm:prSet/>
      <dgm:spPr>
        <a:ln w="38100">
          <a:headEnd w="lg" len="lg"/>
          <a:tailEnd type="triangle" w="lg" len="lg"/>
        </a:ln>
      </dgm:spPr>
      <dgm:t>
        <a:bodyPr/>
        <a:lstStyle/>
        <a:p>
          <a:endParaRPr lang="en-US"/>
        </a:p>
      </dgm:t>
    </dgm:pt>
    <dgm:pt modelId="{FB798B9B-EE26-48BA-8837-0F629BCC7650}">
      <dgm:prSet phldrT="[Text]"/>
      <dgm:spPr>
        <a:solidFill>
          <a:schemeClr val="accent2">
            <a:lumMod val="75000"/>
          </a:schemeClr>
        </a:solidFill>
      </dgm:spPr>
      <dgm:t>
        <a:bodyPr/>
        <a:lstStyle/>
        <a:p>
          <a:r>
            <a:rPr lang="en-US" b="1" dirty="0"/>
            <a:t>Changes </a:t>
          </a:r>
          <a:r>
            <a:rPr lang="en-US" b="1" dirty="0">
              <a:sym typeface="Wingdings" panose="05000000000000000000" pitchFamily="2" charset="2"/>
            </a:rPr>
            <a:t></a:t>
          </a:r>
          <a:r>
            <a:rPr lang="en-US" b="1" dirty="0"/>
            <a:t> Improvement</a:t>
          </a:r>
        </a:p>
      </dgm:t>
    </dgm:pt>
    <dgm:pt modelId="{ABE3D1A4-955B-4291-B6AB-118F87B1BF31}" type="parTrans" cxnId="{376C8642-9D2F-46ED-B9A6-65D05606D286}">
      <dgm:prSet/>
      <dgm:spPr/>
      <dgm:t>
        <a:bodyPr/>
        <a:lstStyle/>
        <a:p>
          <a:endParaRPr lang="en-US"/>
        </a:p>
      </dgm:t>
    </dgm:pt>
    <dgm:pt modelId="{10907AF3-30D5-4AF0-A8C1-D56A57F5F7FC}" type="sibTrans" cxnId="{376C8642-9D2F-46ED-B9A6-65D05606D286}">
      <dgm:prSet/>
      <dgm:spPr>
        <a:ln w="38100">
          <a:tailEnd type="triangle" w="lg" len="lg"/>
        </a:ln>
      </dgm:spPr>
      <dgm:t>
        <a:bodyPr/>
        <a:lstStyle/>
        <a:p>
          <a:endParaRPr lang="en-US"/>
        </a:p>
      </dgm:t>
    </dgm:pt>
    <dgm:pt modelId="{E40F9177-FCCE-4E23-8BF7-1C5EC78A23F3}">
      <dgm:prSet phldrT="[Text]"/>
      <dgm:spPr>
        <a:solidFill>
          <a:schemeClr val="accent4">
            <a:lumMod val="50000"/>
          </a:schemeClr>
        </a:solidFill>
        <a:ln>
          <a:solidFill>
            <a:schemeClr val="tx1"/>
          </a:solidFill>
        </a:ln>
      </dgm:spPr>
      <dgm:t>
        <a:bodyPr/>
        <a:lstStyle/>
        <a:p>
          <a:r>
            <a:rPr lang="en-US" b="1" dirty="0"/>
            <a:t>Act</a:t>
          </a:r>
        </a:p>
      </dgm:t>
    </dgm:pt>
    <dgm:pt modelId="{C3AF0C12-A3F3-42BB-BC96-CD905A389215}" type="parTrans" cxnId="{3C45E227-2DB0-4D8C-8D79-228ED3F990BD}">
      <dgm:prSet/>
      <dgm:spPr/>
      <dgm:t>
        <a:bodyPr/>
        <a:lstStyle/>
        <a:p>
          <a:endParaRPr lang="en-US"/>
        </a:p>
      </dgm:t>
    </dgm:pt>
    <dgm:pt modelId="{33A6F5C9-57A8-49BB-A44C-1782DEF69298}" type="sibTrans" cxnId="{3C45E227-2DB0-4D8C-8D79-228ED3F990BD}">
      <dgm:prSet/>
      <dgm:spPr>
        <a:ln w="38100">
          <a:headEnd w="lg" len="lg"/>
          <a:tailEnd type="triangle" w="lg" len="lg"/>
        </a:ln>
      </dgm:spPr>
      <dgm:t>
        <a:bodyPr/>
        <a:lstStyle/>
        <a:p>
          <a:endParaRPr lang="en-US"/>
        </a:p>
      </dgm:t>
    </dgm:pt>
    <dgm:pt modelId="{21317A0C-6C7B-44D9-8B9D-824C23263D58}" type="pres">
      <dgm:prSet presAssocID="{B477FD04-B5B8-4481-892C-040015C2CD27}" presName="cycle" presStyleCnt="0">
        <dgm:presLayoutVars>
          <dgm:dir/>
          <dgm:resizeHandles val="exact"/>
        </dgm:presLayoutVars>
      </dgm:prSet>
      <dgm:spPr/>
    </dgm:pt>
    <dgm:pt modelId="{B7BFF172-962B-48DA-848F-577384FA5BA1}" type="pres">
      <dgm:prSet presAssocID="{2B60876D-8736-4316-AD4A-34DF8B8D8802}" presName="node" presStyleLbl="node1" presStyleIdx="0" presStyleCnt="6" custScaleX="120390" custScaleY="135630">
        <dgm:presLayoutVars>
          <dgm:bulletEnabled val="1"/>
        </dgm:presLayoutVars>
      </dgm:prSet>
      <dgm:spPr/>
    </dgm:pt>
    <dgm:pt modelId="{56962E1D-D95F-429E-860B-C68EACBA8CFA}" type="pres">
      <dgm:prSet presAssocID="{2B60876D-8736-4316-AD4A-34DF8B8D8802}" presName="spNode" presStyleCnt="0"/>
      <dgm:spPr/>
    </dgm:pt>
    <dgm:pt modelId="{89292319-0CC0-4F56-B6E4-03F5285EDACF}" type="pres">
      <dgm:prSet presAssocID="{1A2C9AA0-676A-4827-B69D-79C135423BF5}" presName="sibTrans" presStyleLbl="sibTrans1D1" presStyleIdx="0" presStyleCnt="6"/>
      <dgm:spPr/>
    </dgm:pt>
    <dgm:pt modelId="{771CD6D4-C3AC-4463-8FF2-FD9E6960C87D}" type="pres">
      <dgm:prSet presAssocID="{6E8DA6F7-4544-4885-9F52-C579124678BE}" presName="node" presStyleLbl="node1" presStyleIdx="1" presStyleCnt="6" custScaleX="120390" custScaleY="135630" custRadScaleRad="97252" custRadScaleInc="14676">
        <dgm:presLayoutVars>
          <dgm:bulletEnabled val="1"/>
        </dgm:presLayoutVars>
      </dgm:prSet>
      <dgm:spPr/>
    </dgm:pt>
    <dgm:pt modelId="{6E664496-0C2A-444D-BDA6-9CF2ECE58F48}" type="pres">
      <dgm:prSet presAssocID="{6E8DA6F7-4544-4885-9F52-C579124678BE}" presName="spNode" presStyleCnt="0"/>
      <dgm:spPr/>
    </dgm:pt>
    <dgm:pt modelId="{DF84E6C0-6B4D-4442-9C65-69BFE00163D7}" type="pres">
      <dgm:prSet presAssocID="{5AA8BE1A-253B-45B6-920B-88E75F7EC5E1}" presName="sibTrans" presStyleLbl="sibTrans1D1" presStyleIdx="1" presStyleCnt="6"/>
      <dgm:spPr/>
    </dgm:pt>
    <dgm:pt modelId="{664CB134-ABBC-483D-87D1-FC8BF559FD90}" type="pres">
      <dgm:prSet presAssocID="{A6810243-2ED9-4EA2-8F05-75BA0843BF38}" presName="node" presStyleLbl="node1" presStyleIdx="2" presStyleCnt="6" custScaleX="120390" custScaleY="135630" custRadScaleRad="96156" custRadScaleInc="-21216">
        <dgm:presLayoutVars>
          <dgm:bulletEnabled val="1"/>
        </dgm:presLayoutVars>
      </dgm:prSet>
      <dgm:spPr/>
    </dgm:pt>
    <dgm:pt modelId="{41A2809C-6945-48B8-8F9D-7479BECD9BCD}" type="pres">
      <dgm:prSet presAssocID="{A6810243-2ED9-4EA2-8F05-75BA0843BF38}" presName="spNode" presStyleCnt="0"/>
      <dgm:spPr/>
    </dgm:pt>
    <dgm:pt modelId="{B62122CF-FF97-4793-98BB-7FBB3FBBF647}" type="pres">
      <dgm:prSet presAssocID="{39FCBBEF-DB5E-4880-95F2-8DA7CF7159B3}" presName="sibTrans" presStyleLbl="sibTrans1D1" presStyleIdx="2" presStyleCnt="6"/>
      <dgm:spPr/>
    </dgm:pt>
    <dgm:pt modelId="{46385992-5479-474B-B116-AD1CEAB99EC9}" type="pres">
      <dgm:prSet presAssocID="{7732096F-0A75-4FC6-B4C7-CD7BD8715357}" presName="node" presStyleLbl="node1" presStyleIdx="3" presStyleCnt="6" custScaleX="120390" custScaleY="135630">
        <dgm:presLayoutVars>
          <dgm:bulletEnabled val="1"/>
        </dgm:presLayoutVars>
      </dgm:prSet>
      <dgm:spPr/>
    </dgm:pt>
    <dgm:pt modelId="{6C69AB5D-3518-40E4-AD65-2C02CE038144}" type="pres">
      <dgm:prSet presAssocID="{7732096F-0A75-4FC6-B4C7-CD7BD8715357}" presName="spNode" presStyleCnt="0"/>
      <dgm:spPr/>
    </dgm:pt>
    <dgm:pt modelId="{9AC24667-0AE3-488E-9146-0EBB2D80455D}" type="pres">
      <dgm:prSet presAssocID="{CA064E4A-A160-4E88-A93E-035D989353B1}" presName="sibTrans" presStyleLbl="sibTrans1D1" presStyleIdx="3" presStyleCnt="6"/>
      <dgm:spPr/>
    </dgm:pt>
    <dgm:pt modelId="{BB0365CE-B765-4C16-B0C2-A5494D2CE7F7}" type="pres">
      <dgm:prSet presAssocID="{E40F9177-FCCE-4E23-8BF7-1C5EC78A23F3}" presName="node" presStyleLbl="node1" presStyleIdx="4" presStyleCnt="6" custScaleX="120390" custScaleY="135630" custRadScaleRad="96156" custRadScaleInc="21216">
        <dgm:presLayoutVars>
          <dgm:bulletEnabled val="1"/>
        </dgm:presLayoutVars>
      </dgm:prSet>
      <dgm:spPr/>
    </dgm:pt>
    <dgm:pt modelId="{5E58FD9B-9DF3-4BD4-88F6-A1ACB186A583}" type="pres">
      <dgm:prSet presAssocID="{E40F9177-FCCE-4E23-8BF7-1C5EC78A23F3}" presName="spNode" presStyleCnt="0"/>
      <dgm:spPr/>
    </dgm:pt>
    <dgm:pt modelId="{32B17A57-5697-447E-9F90-8788671DA272}" type="pres">
      <dgm:prSet presAssocID="{33A6F5C9-57A8-49BB-A44C-1782DEF69298}" presName="sibTrans" presStyleLbl="sibTrans1D1" presStyleIdx="4" presStyleCnt="6"/>
      <dgm:spPr/>
    </dgm:pt>
    <dgm:pt modelId="{127DA4F1-B479-495A-BC0D-4DCAB72CB702}" type="pres">
      <dgm:prSet presAssocID="{FB798B9B-EE26-48BA-8837-0F629BCC7650}" presName="node" presStyleLbl="node1" presStyleIdx="5" presStyleCnt="6" custScaleX="120390" custScaleY="135630" custRadScaleRad="97252" custRadScaleInc="-14676">
        <dgm:presLayoutVars>
          <dgm:bulletEnabled val="1"/>
        </dgm:presLayoutVars>
      </dgm:prSet>
      <dgm:spPr/>
    </dgm:pt>
    <dgm:pt modelId="{1066CB17-A1F8-4499-B77D-28609628ABA2}" type="pres">
      <dgm:prSet presAssocID="{FB798B9B-EE26-48BA-8837-0F629BCC7650}" presName="spNode" presStyleCnt="0"/>
      <dgm:spPr/>
    </dgm:pt>
    <dgm:pt modelId="{A9458199-88AF-487E-8478-0231AD18C8ED}" type="pres">
      <dgm:prSet presAssocID="{10907AF3-30D5-4AF0-A8C1-D56A57F5F7FC}" presName="sibTrans" presStyleLbl="sibTrans1D1" presStyleIdx="5" presStyleCnt="6"/>
      <dgm:spPr/>
    </dgm:pt>
  </dgm:ptLst>
  <dgm:cxnLst>
    <dgm:cxn modelId="{59501802-814F-48DC-A4DC-561D98D3E131}" type="presOf" srcId="{A6810243-2ED9-4EA2-8F05-75BA0843BF38}" destId="{664CB134-ABBC-483D-87D1-FC8BF559FD90}" srcOrd="0" destOrd="0" presId="urn:microsoft.com/office/officeart/2005/8/layout/cycle5"/>
    <dgm:cxn modelId="{7EEA2A03-DB36-4958-8215-261FFCA94B71}" srcId="{B477FD04-B5B8-4481-892C-040015C2CD27}" destId="{7732096F-0A75-4FC6-B4C7-CD7BD8715357}" srcOrd="3" destOrd="0" parTransId="{FCF5A435-A932-4076-B096-5E10524586B7}" sibTransId="{CA064E4A-A160-4E88-A93E-035D989353B1}"/>
    <dgm:cxn modelId="{3C4BD223-5AD4-481C-B10B-1B47F1FB128B}" type="presOf" srcId="{CA064E4A-A160-4E88-A93E-035D989353B1}" destId="{9AC24667-0AE3-488E-9146-0EBB2D80455D}" srcOrd="0" destOrd="0" presId="urn:microsoft.com/office/officeart/2005/8/layout/cycle5"/>
    <dgm:cxn modelId="{AC427726-8C1B-4035-A320-909CB5BA5A04}" type="presOf" srcId="{B477FD04-B5B8-4481-892C-040015C2CD27}" destId="{21317A0C-6C7B-44D9-8B9D-824C23263D58}" srcOrd="0" destOrd="0" presId="urn:microsoft.com/office/officeart/2005/8/layout/cycle5"/>
    <dgm:cxn modelId="{3C45E227-2DB0-4D8C-8D79-228ED3F990BD}" srcId="{B477FD04-B5B8-4481-892C-040015C2CD27}" destId="{E40F9177-FCCE-4E23-8BF7-1C5EC78A23F3}" srcOrd="4" destOrd="0" parTransId="{C3AF0C12-A3F3-42BB-BC96-CD905A389215}" sibTransId="{33A6F5C9-57A8-49BB-A44C-1782DEF69298}"/>
    <dgm:cxn modelId="{376C8642-9D2F-46ED-B9A6-65D05606D286}" srcId="{B477FD04-B5B8-4481-892C-040015C2CD27}" destId="{FB798B9B-EE26-48BA-8837-0F629BCC7650}" srcOrd="5" destOrd="0" parTransId="{ABE3D1A4-955B-4291-B6AB-118F87B1BF31}" sibTransId="{10907AF3-30D5-4AF0-A8C1-D56A57F5F7FC}"/>
    <dgm:cxn modelId="{1480165A-4D47-4EC9-A8D9-879192A5A8C0}" srcId="{B477FD04-B5B8-4481-892C-040015C2CD27}" destId="{A6810243-2ED9-4EA2-8F05-75BA0843BF38}" srcOrd="2" destOrd="0" parTransId="{83203DC0-B165-4399-88DB-F6820AD6E196}" sibTransId="{39FCBBEF-DB5E-4880-95F2-8DA7CF7159B3}"/>
    <dgm:cxn modelId="{E2859E79-570A-4593-8950-FF90385EE5D5}" type="presOf" srcId="{39FCBBEF-DB5E-4880-95F2-8DA7CF7159B3}" destId="{B62122CF-FF97-4793-98BB-7FBB3FBBF647}" srcOrd="0" destOrd="0" presId="urn:microsoft.com/office/officeart/2005/8/layout/cycle5"/>
    <dgm:cxn modelId="{C4ED9F7F-7211-4048-B375-9BB8F62AB7D0}" type="presOf" srcId="{7732096F-0A75-4FC6-B4C7-CD7BD8715357}" destId="{46385992-5479-474B-B116-AD1CEAB99EC9}" srcOrd="0" destOrd="0" presId="urn:microsoft.com/office/officeart/2005/8/layout/cycle5"/>
    <dgm:cxn modelId="{6B2B4F8F-0289-4934-9730-114BD87DBBBB}" srcId="{B477FD04-B5B8-4481-892C-040015C2CD27}" destId="{6E8DA6F7-4544-4885-9F52-C579124678BE}" srcOrd="1" destOrd="0" parTransId="{A03366C7-3678-4223-B512-EB9659F5F553}" sibTransId="{5AA8BE1A-253B-45B6-920B-88E75F7EC5E1}"/>
    <dgm:cxn modelId="{14CA9BA5-4F52-412D-A92C-6D95AEEB5286}" type="presOf" srcId="{10907AF3-30D5-4AF0-A8C1-D56A57F5F7FC}" destId="{A9458199-88AF-487E-8478-0231AD18C8ED}" srcOrd="0" destOrd="0" presId="urn:microsoft.com/office/officeart/2005/8/layout/cycle5"/>
    <dgm:cxn modelId="{3ABEA4AF-8B9C-49B5-93BC-793E8BFD4184}" type="presOf" srcId="{5AA8BE1A-253B-45B6-920B-88E75F7EC5E1}" destId="{DF84E6C0-6B4D-4442-9C65-69BFE00163D7}" srcOrd="0" destOrd="0" presId="urn:microsoft.com/office/officeart/2005/8/layout/cycle5"/>
    <dgm:cxn modelId="{CE0799BA-07DF-43EE-B418-17F2BBC7B9B8}" type="presOf" srcId="{6E8DA6F7-4544-4885-9F52-C579124678BE}" destId="{771CD6D4-C3AC-4463-8FF2-FD9E6960C87D}" srcOrd="0" destOrd="0" presId="urn:microsoft.com/office/officeart/2005/8/layout/cycle5"/>
    <dgm:cxn modelId="{44801FBF-C9B8-46E4-993C-E57B1D0ABEE5}" type="presOf" srcId="{1A2C9AA0-676A-4827-B69D-79C135423BF5}" destId="{89292319-0CC0-4F56-B6E4-03F5285EDACF}" srcOrd="0" destOrd="0" presId="urn:microsoft.com/office/officeart/2005/8/layout/cycle5"/>
    <dgm:cxn modelId="{36DED3D6-1F36-477B-9231-B51A8791F05C}" type="presOf" srcId="{FB798B9B-EE26-48BA-8837-0F629BCC7650}" destId="{127DA4F1-B479-495A-BC0D-4DCAB72CB702}" srcOrd="0" destOrd="0" presId="urn:microsoft.com/office/officeart/2005/8/layout/cycle5"/>
    <dgm:cxn modelId="{8BFFF8E4-9CD6-4238-AE57-727295FB0393}" srcId="{B477FD04-B5B8-4481-892C-040015C2CD27}" destId="{2B60876D-8736-4316-AD4A-34DF8B8D8802}" srcOrd="0" destOrd="0" parTransId="{45A5CA68-7EC1-45BC-A955-B1D360BBC10B}" sibTransId="{1A2C9AA0-676A-4827-B69D-79C135423BF5}"/>
    <dgm:cxn modelId="{8A3DECEB-2CF8-4543-B450-00C1BF6CF4D9}" type="presOf" srcId="{E40F9177-FCCE-4E23-8BF7-1C5EC78A23F3}" destId="{BB0365CE-B765-4C16-B0C2-A5494D2CE7F7}" srcOrd="0" destOrd="0" presId="urn:microsoft.com/office/officeart/2005/8/layout/cycle5"/>
    <dgm:cxn modelId="{0587A3EE-CF55-40DC-880E-CA2D32B7B9FD}" type="presOf" srcId="{2B60876D-8736-4316-AD4A-34DF8B8D8802}" destId="{B7BFF172-962B-48DA-848F-577384FA5BA1}" srcOrd="0" destOrd="0" presId="urn:microsoft.com/office/officeart/2005/8/layout/cycle5"/>
    <dgm:cxn modelId="{B9164EF2-CE55-4495-8F1A-23A777E7D7D9}" type="presOf" srcId="{33A6F5C9-57A8-49BB-A44C-1782DEF69298}" destId="{32B17A57-5697-447E-9F90-8788671DA272}" srcOrd="0" destOrd="0" presId="urn:microsoft.com/office/officeart/2005/8/layout/cycle5"/>
    <dgm:cxn modelId="{3271D617-A126-4071-A3B8-B14F7CA8A71C}" type="presParOf" srcId="{21317A0C-6C7B-44D9-8B9D-824C23263D58}" destId="{B7BFF172-962B-48DA-848F-577384FA5BA1}" srcOrd="0" destOrd="0" presId="urn:microsoft.com/office/officeart/2005/8/layout/cycle5"/>
    <dgm:cxn modelId="{BAFD353D-CFD3-45AC-ABF1-D8395FCB2C82}" type="presParOf" srcId="{21317A0C-6C7B-44D9-8B9D-824C23263D58}" destId="{56962E1D-D95F-429E-860B-C68EACBA8CFA}" srcOrd="1" destOrd="0" presId="urn:microsoft.com/office/officeart/2005/8/layout/cycle5"/>
    <dgm:cxn modelId="{F8E4F413-3567-4C69-9723-6B11CC9B2D98}" type="presParOf" srcId="{21317A0C-6C7B-44D9-8B9D-824C23263D58}" destId="{89292319-0CC0-4F56-B6E4-03F5285EDACF}" srcOrd="2" destOrd="0" presId="urn:microsoft.com/office/officeart/2005/8/layout/cycle5"/>
    <dgm:cxn modelId="{F2977632-8C26-48CD-A65C-4700CF5D7357}" type="presParOf" srcId="{21317A0C-6C7B-44D9-8B9D-824C23263D58}" destId="{771CD6D4-C3AC-4463-8FF2-FD9E6960C87D}" srcOrd="3" destOrd="0" presId="urn:microsoft.com/office/officeart/2005/8/layout/cycle5"/>
    <dgm:cxn modelId="{6B11154B-CD0A-4C4C-BA48-9EF3EB172559}" type="presParOf" srcId="{21317A0C-6C7B-44D9-8B9D-824C23263D58}" destId="{6E664496-0C2A-444D-BDA6-9CF2ECE58F48}" srcOrd="4" destOrd="0" presId="urn:microsoft.com/office/officeart/2005/8/layout/cycle5"/>
    <dgm:cxn modelId="{6CEEC7F8-1494-4D4F-9FFA-4EE916ECA1D7}" type="presParOf" srcId="{21317A0C-6C7B-44D9-8B9D-824C23263D58}" destId="{DF84E6C0-6B4D-4442-9C65-69BFE00163D7}" srcOrd="5" destOrd="0" presId="urn:microsoft.com/office/officeart/2005/8/layout/cycle5"/>
    <dgm:cxn modelId="{3F953C16-8F43-4F0C-B7FD-900374C74990}" type="presParOf" srcId="{21317A0C-6C7B-44D9-8B9D-824C23263D58}" destId="{664CB134-ABBC-483D-87D1-FC8BF559FD90}" srcOrd="6" destOrd="0" presId="urn:microsoft.com/office/officeart/2005/8/layout/cycle5"/>
    <dgm:cxn modelId="{555BD233-107F-4737-9E6E-E6199C9938D0}" type="presParOf" srcId="{21317A0C-6C7B-44D9-8B9D-824C23263D58}" destId="{41A2809C-6945-48B8-8F9D-7479BECD9BCD}" srcOrd="7" destOrd="0" presId="urn:microsoft.com/office/officeart/2005/8/layout/cycle5"/>
    <dgm:cxn modelId="{36C134A2-7985-4E68-AD48-0EA2DBE5F4FC}" type="presParOf" srcId="{21317A0C-6C7B-44D9-8B9D-824C23263D58}" destId="{B62122CF-FF97-4793-98BB-7FBB3FBBF647}" srcOrd="8" destOrd="0" presId="urn:microsoft.com/office/officeart/2005/8/layout/cycle5"/>
    <dgm:cxn modelId="{95D67776-137F-4818-95A5-9EBE02C3D75B}" type="presParOf" srcId="{21317A0C-6C7B-44D9-8B9D-824C23263D58}" destId="{46385992-5479-474B-B116-AD1CEAB99EC9}" srcOrd="9" destOrd="0" presId="urn:microsoft.com/office/officeart/2005/8/layout/cycle5"/>
    <dgm:cxn modelId="{1BE649E4-E9C7-4C64-8389-ABEE722F72E2}" type="presParOf" srcId="{21317A0C-6C7B-44D9-8B9D-824C23263D58}" destId="{6C69AB5D-3518-40E4-AD65-2C02CE038144}" srcOrd="10" destOrd="0" presId="urn:microsoft.com/office/officeart/2005/8/layout/cycle5"/>
    <dgm:cxn modelId="{A88B4519-E8FE-463F-8763-62F77D69D931}" type="presParOf" srcId="{21317A0C-6C7B-44D9-8B9D-824C23263D58}" destId="{9AC24667-0AE3-488E-9146-0EBB2D80455D}" srcOrd="11" destOrd="0" presId="urn:microsoft.com/office/officeart/2005/8/layout/cycle5"/>
    <dgm:cxn modelId="{B2131B66-87DE-4F28-8E9E-01BC76D7A15E}" type="presParOf" srcId="{21317A0C-6C7B-44D9-8B9D-824C23263D58}" destId="{BB0365CE-B765-4C16-B0C2-A5494D2CE7F7}" srcOrd="12" destOrd="0" presId="urn:microsoft.com/office/officeart/2005/8/layout/cycle5"/>
    <dgm:cxn modelId="{BA285EB5-B7F1-43CA-9702-E3B41A1C3DA5}" type="presParOf" srcId="{21317A0C-6C7B-44D9-8B9D-824C23263D58}" destId="{5E58FD9B-9DF3-4BD4-88F6-A1ACB186A583}" srcOrd="13" destOrd="0" presId="urn:microsoft.com/office/officeart/2005/8/layout/cycle5"/>
    <dgm:cxn modelId="{8FD5214E-2C6C-4755-9AE9-835AC49B256E}" type="presParOf" srcId="{21317A0C-6C7B-44D9-8B9D-824C23263D58}" destId="{32B17A57-5697-447E-9F90-8788671DA272}" srcOrd="14" destOrd="0" presId="urn:microsoft.com/office/officeart/2005/8/layout/cycle5"/>
    <dgm:cxn modelId="{ED214B3F-5666-4D60-BFA6-69B5ABA1B70C}" type="presParOf" srcId="{21317A0C-6C7B-44D9-8B9D-824C23263D58}" destId="{127DA4F1-B479-495A-BC0D-4DCAB72CB702}" srcOrd="15" destOrd="0" presId="urn:microsoft.com/office/officeart/2005/8/layout/cycle5"/>
    <dgm:cxn modelId="{BD4F3CA6-7757-41F7-883D-2F91814381E3}" type="presParOf" srcId="{21317A0C-6C7B-44D9-8B9D-824C23263D58}" destId="{1066CB17-A1F8-4499-B77D-28609628ABA2}" srcOrd="16" destOrd="0" presId="urn:microsoft.com/office/officeart/2005/8/layout/cycle5"/>
    <dgm:cxn modelId="{34F73F56-CD8F-4FAB-9D2C-5DDFEDFB621C}" type="presParOf" srcId="{21317A0C-6C7B-44D9-8B9D-824C23263D58}" destId="{A9458199-88AF-487E-8478-0231AD18C8ED}"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AF1325-5903-401E-9802-70A11B52C461}" type="doc">
      <dgm:prSet loTypeId="urn:microsoft.com/office/officeart/2005/8/layout/hList3" loCatId="list" qsTypeId="urn:microsoft.com/office/officeart/2005/8/quickstyle/3d2" qsCatId="3D" csTypeId="urn:microsoft.com/office/officeart/2005/8/colors/accent1_2" csCatId="accent1" phldr="1"/>
      <dgm:spPr/>
      <dgm:t>
        <a:bodyPr/>
        <a:lstStyle/>
        <a:p>
          <a:endParaRPr lang="en-US"/>
        </a:p>
      </dgm:t>
    </dgm:pt>
    <dgm:pt modelId="{1F08E0D5-D11D-429D-A277-51BBCFEB761A}">
      <dgm:prSet phldrT="[Text]" custT="1"/>
      <dgm:spPr/>
      <dgm:t>
        <a:bodyPr/>
        <a:lstStyle/>
        <a:p>
          <a:r>
            <a:rPr lang="en-US" sz="5400" dirty="0"/>
            <a:t>Risk &amp; Human Behavior</a:t>
          </a:r>
        </a:p>
      </dgm:t>
    </dgm:pt>
    <dgm:pt modelId="{CA10B265-446E-4EDD-867D-DDB2F5A6812E}" type="parTrans" cxnId="{AABA9F7B-AA56-4148-9148-AFC83594277C}">
      <dgm:prSet/>
      <dgm:spPr/>
      <dgm:t>
        <a:bodyPr/>
        <a:lstStyle/>
        <a:p>
          <a:endParaRPr lang="en-US"/>
        </a:p>
      </dgm:t>
    </dgm:pt>
    <dgm:pt modelId="{558CC104-89B7-4544-B5ED-D3BFF416ACA1}" type="sibTrans" cxnId="{AABA9F7B-AA56-4148-9148-AFC83594277C}">
      <dgm:prSet/>
      <dgm:spPr/>
      <dgm:t>
        <a:bodyPr/>
        <a:lstStyle/>
        <a:p>
          <a:endParaRPr lang="en-US"/>
        </a:p>
      </dgm:t>
    </dgm:pt>
    <dgm:pt modelId="{9C38048D-F3A7-4524-A7FB-6412A5B1A740}">
      <dgm:prSet phldrT="[Text]"/>
      <dgm:spPr>
        <a:solidFill>
          <a:schemeClr val="accent6">
            <a:lumMod val="75000"/>
          </a:schemeClr>
        </a:solidFill>
      </dgm:spPr>
      <dgm:t>
        <a:bodyPr/>
        <a:lstStyle/>
        <a:p>
          <a:r>
            <a:rPr lang="en-US" dirty="0"/>
            <a:t>Human Error</a:t>
          </a:r>
        </a:p>
      </dgm:t>
    </dgm:pt>
    <dgm:pt modelId="{054E926C-5B17-46EE-A0BC-F2296B396FE8}" type="parTrans" cxnId="{51DAAE79-41DC-4039-87DB-26933B259540}">
      <dgm:prSet/>
      <dgm:spPr/>
      <dgm:t>
        <a:bodyPr/>
        <a:lstStyle/>
        <a:p>
          <a:endParaRPr lang="en-US"/>
        </a:p>
      </dgm:t>
    </dgm:pt>
    <dgm:pt modelId="{B766457A-F26B-4998-8357-9005295E1B83}" type="sibTrans" cxnId="{51DAAE79-41DC-4039-87DB-26933B259540}">
      <dgm:prSet/>
      <dgm:spPr/>
      <dgm:t>
        <a:bodyPr/>
        <a:lstStyle/>
        <a:p>
          <a:endParaRPr lang="en-US"/>
        </a:p>
      </dgm:t>
    </dgm:pt>
    <dgm:pt modelId="{C64F8AD6-D3CF-4437-A117-CED0546ACEA1}">
      <dgm:prSet phldrT="[Text]"/>
      <dgm:spPr>
        <a:solidFill>
          <a:schemeClr val="accent6">
            <a:lumMod val="75000"/>
          </a:schemeClr>
        </a:solidFill>
      </dgm:spPr>
      <dgm:t>
        <a:bodyPr/>
        <a:lstStyle/>
        <a:p>
          <a:r>
            <a:rPr lang="en-US" dirty="0"/>
            <a:t>Slip, lapse, mistake</a:t>
          </a:r>
        </a:p>
      </dgm:t>
    </dgm:pt>
    <dgm:pt modelId="{32835DC4-D050-4623-8041-48314CDFD01D}" type="parTrans" cxnId="{5C4DF7E0-5255-4616-A7F1-9B9B2257D46B}">
      <dgm:prSet/>
      <dgm:spPr/>
      <dgm:t>
        <a:bodyPr/>
        <a:lstStyle/>
        <a:p>
          <a:endParaRPr lang="en-US"/>
        </a:p>
      </dgm:t>
    </dgm:pt>
    <dgm:pt modelId="{356058A6-1C6B-49C3-88F5-AA657474B63D}" type="sibTrans" cxnId="{5C4DF7E0-5255-4616-A7F1-9B9B2257D46B}">
      <dgm:prSet/>
      <dgm:spPr/>
      <dgm:t>
        <a:bodyPr/>
        <a:lstStyle/>
        <a:p>
          <a:endParaRPr lang="en-US"/>
        </a:p>
      </dgm:t>
    </dgm:pt>
    <dgm:pt modelId="{92D46803-279E-4BBB-B31E-C290902122CE}">
      <dgm:prSet phldrT="[Text]"/>
      <dgm:spPr>
        <a:solidFill>
          <a:schemeClr val="accent2">
            <a:lumMod val="75000"/>
          </a:schemeClr>
        </a:solidFill>
      </dgm:spPr>
      <dgm:t>
        <a:bodyPr/>
        <a:lstStyle/>
        <a:p>
          <a:r>
            <a:rPr lang="en-US" dirty="0"/>
            <a:t>At-Risk Behavior</a:t>
          </a:r>
        </a:p>
      </dgm:t>
    </dgm:pt>
    <dgm:pt modelId="{2C4A57DE-4163-48FF-9956-B8613EF64B51}" type="parTrans" cxnId="{4B520241-AB46-4968-8221-FB009440F069}">
      <dgm:prSet/>
      <dgm:spPr/>
      <dgm:t>
        <a:bodyPr/>
        <a:lstStyle/>
        <a:p>
          <a:endParaRPr lang="en-US"/>
        </a:p>
      </dgm:t>
    </dgm:pt>
    <dgm:pt modelId="{3D2115DB-03CB-4EC2-A380-827F4F5FD3B0}" type="sibTrans" cxnId="{4B520241-AB46-4968-8221-FB009440F069}">
      <dgm:prSet/>
      <dgm:spPr/>
      <dgm:t>
        <a:bodyPr/>
        <a:lstStyle/>
        <a:p>
          <a:endParaRPr lang="en-US"/>
        </a:p>
      </dgm:t>
    </dgm:pt>
    <dgm:pt modelId="{185B822B-057E-4976-8774-FF2D7DA8CD59}">
      <dgm:prSet phldrT="[Text]"/>
      <dgm:spPr>
        <a:solidFill>
          <a:schemeClr val="accent6">
            <a:lumMod val="75000"/>
          </a:schemeClr>
        </a:solidFill>
      </dgm:spPr>
      <dgm:t>
        <a:bodyPr/>
        <a:lstStyle/>
        <a:p>
          <a:r>
            <a:rPr lang="en-US" dirty="0"/>
            <a:t>Inadvertent action</a:t>
          </a:r>
        </a:p>
      </dgm:t>
    </dgm:pt>
    <dgm:pt modelId="{09AB74CA-ED2D-42E3-B65A-E0009501F68C}" type="parTrans" cxnId="{B6A77591-1C08-425E-8254-69268F840F58}">
      <dgm:prSet/>
      <dgm:spPr/>
      <dgm:t>
        <a:bodyPr/>
        <a:lstStyle/>
        <a:p>
          <a:endParaRPr lang="en-US"/>
        </a:p>
      </dgm:t>
    </dgm:pt>
    <dgm:pt modelId="{9035BF38-63BF-441C-B399-B16AEA9962D6}" type="sibTrans" cxnId="{B6A77591-1C08-425E-8254-69268F840F58}">
      <dgm:prSet/>
      <dgm:spPr/>
      <dgm:t>
        <a:bodyPr/>
        <a:lstStyle/>
        <a:p>
          <a:endParaRPr lang="en-US"/>
        </a:p>
      </dgm:t>
    </dgm:pt>
    <dgm:pt modelId="{3C5AF334-6E88-47BC-904B-6F56D9AAD8EB}">
      <dgm:prSet phldrT="[Text]"/>
      <dgm:spPr>
        <a:solidFill>
          <a:srgbClr val="FF0000"/>
        </a:solidFill>
      </dgm:spPr>
      <dgm:t>
        <a:bodyPr/>
        <a:lstStyle/>
        <a:p>
          <a:r>
            <a:rPr lang="en-US" dirty="0"/>
            <a:t>Reckless Behavior</a:t>
          </a:r>
        </a:p>
      </dgm:t>
    </dgm:pt>
    <dgm:pt modelId="{1A3FF4C8-C504-4A10-9448-8FD776A860E6}" type="parTrans" cxnId="{FE7FD344-8585-4BCF-BA97-3932F405AFA6}">
      <dgm:prSet/>
      <dgm:spPr/>
      <dgm:t>
        <a:bodyPr/>
        <a:lstStyle/>
        <a:p>
          <a:endParaRPr lang="en-US"/>
        </a:p>
      </dgm:t>
    </dgm:pt>
    <dgm:pt modelId="{FBB39E04-E5DA-43C7-9B34-A8B76BA2EC26}" type="sibTrans" cxnId="{FE7FD344-8585-4BCF-BA97-3932F405AFA6}">
      <dgm:prSet/>
      <dgm:spPr/>
      <dgm:t>
        <a:bodyPr/>
        <a:lstStyle/>
        <a:p>
          <a:endParaRPr lang="en-US"/>
        </a:p>
      </dgm:t>
    </dgm:pt>
    <dgm:pt modelId="{A3D8FC0A-D8DA-421D-9E43-2E3631654016}">
      <dgm:prSet phldrT="[Text]"/>
      <dgm:spPr>
        <a:solidFill>
          <a:schemeClr val="accent2">
            <a:lumMod val="75000"/>
          </a:schemeClr>
        </a:solidFill>
      </dgm:spPr>
      <dgm:t>
        <a:bodyPr/>
        <a:lstStyle/>
        <a:p>
          <a:r>
            <a:rPr lang="en-US" dirty="0"/>
            <a:t>Choice</a:t>
          </a:r>
        </a:p>
      </dgm:t>
    </dgm:pt>
    <dgm:pt modelId="{F85B8455-8E83-44AE-9533-347AF6E11806}" type="parTrans" cxnId="{63C7AD60-372A-4538-955F-69185F025B7D}">
      <dgm:prSet/>
      <dgm:spPr/>
      <dgm:t>
        <a:bodyPr/>
        <a:lstStyle/>
        <a:p>
          <a:endParaRPr lang="en-US"/>
        </a:p>
      </dgm:t>
    </dgm:pt>
    <dgm:pt modelId="{D17C49C9-4F9B-4DD4-8177-6A3A4546E443}" type="sibTrans" cxnId="{63C7AD60-372A-4538-955F-69185F025B7D}">
      <dgm:prSet/>
      <dgm:spPr/>
      <dgm:t>
        <a:bodyPr/>
        <a:lstStyle/>
        <a:p>
          <a:endParaRPr lang="en-US"/>
        </a:p>
      </dgm:t>
    </dgm:pt>
    <dgm:pt modelId="{4646EF08-DEFB-4B2D-882A-614997618C49}">
      <dgm:prSet phldrT="[Text]"/>
      <dgm:spPr>
        <a:solidFill>
          <a:schemeClr val="accent2">
            <a:lumMod val="75000"/>
          </a:schemeClr>
        </a:solidFill>
      </dgm:spPr>
      <dgm:t>
        <a:bodyPr/>
        <a:lstStyle/>
        <a:p>
          <a:r>
            <a:rPr lang="en-US" dirty="0"/>
            <a:t>Increases risk</a:t>
          </a:r>
        </a:p>
      </dgm:t>
    </dgm:pt>
    <dgm:pt modelId="{C410F46A-F279-4A15-8CCC-D9A941D570E2}" type="parTrans" cxnId="{C45D89B1-45F4-4C94-9235-6441B163AB62}">
      <dgm:prSet/>
      <dgm:spPr/>
      <dgm:t>
        <a:bodyPr/>
        <a:lstStyle/>
        <a:p>
          <a:endParaRPr lang="en-US"/>
        </a:p>
      </dgm:t>
    </dgm:pt>
    <dgm:pt modelId="{880EB9ED-6A03-4E52-BE81-89BC19E95EAC}" type="sibTrans" cxnId="{C45D89B1-45F4-4C94-9235-6441B163AB62}">
      <dgm:prSet/>
      <dgm:spPr/>
      <dgm:t>
        <a:bodyPr/>
        <a:lstStyle/>
        <a:p>
          <a:endParaRPr lang="en-US"/>
        </a:p>
      </dgm:t>
    </dgm:pt>
    <dgm:pt modelId="{7FC47E8B-7DDA-4F02-807C-69B826637604}">
      <dgm:prSet phldrT="[Text]"/>
      <dgm:spPr>
        <a:solidFill>
          <a:schemeClr val="accent2">
            <a:lumMod val="75000"/>
          </a:schemeClr>
        </a:solidFill>
      </dgm:spPr>
      <dgm:t>
        <a:bodyPr/>
        <a:lstStyle/>
        <a:p>
          <a:r>
            <a:rPr lang="en-US" dirty="0"/>
            <a:t>Risk is not fully recognized</a:t>
          </a:r>
        </a:p>
      </dgm:t>
    </dgm:pt>
    <dgm:pt modelId="{A590E3DD-996E-425E-95F0-C672A566B01F}" type="parTrans" cxnId="{39271C0B-A38E-45FA-9355-B9759922D29D}">
      <dgm:prSet/>
      <dgm:spPr/>
      <dgm:t>
        <a:bodyPr/>
        <a:lstStyle/>
        <a:p>
          <a:endParaRPr lang="en-US"/>
        </a:p>
      </dgm:t>
    </dgm:pt>
    <dgm:pt modelId="{78B9D4B6-3EB4-4F5C-B764-14F24FEB2CFA}" type="sibTrans" cxnId="{39271C0B-A38E-45FA-9355-B9759922D29D}">
      <dgm:prSet/>
      <dgm:spPr/>
      <dgm:t>
        <a:bodyPr/>
        <a:lstStyle/>
        <a:p>
          <a:endParaRPr lang="en-US"/>
        </a:p>
      </dgm:t>
    </dgm:pt>
    <dgm:pt modelId="{AA6659FA-23C7-41ED-B141-1A47217623D7}">
      <dgm:prSet phldrT="[Text]"/>
      <dgm:spPr>
        <a:solidFill>
          <a:schemeClr val="accent2">
            <a:lumMod val="75000"/>
          </a:schemeClr>
        </a:solidFill>
      </dgm:spPr>
      <dgm:t>
        <a:bodyPr/>
        <a:lstStyle/>
        <a:p>
          <a:r>
            <a:rPr lang="en-US" dirty="0"/>
            <a:t>Risk mistakenly believed justified</a:t>
          </a:r>
        </a:p>
      </dgm:t>
    </dgm:pt>
    <dgm:pt modelId="{FC839A68-26AE-4E28-8163-B8C8DDCBBCDF}" type="parTrans" cxnId="{EF32FACD-048D-4870-97F5-25526288B417}">
      <dgm:prSet/>
      <dgm:spPr/>
      <dgm:t>
        <a:bodyPr/>
        <a:lstStyle/>
        <a:p>
          <a:endParaRPr lang="en-US"/>
        </a:p>
      </dgm:t>
    </dgm:pt>
    <dgm:pt modelId="{9039562A-E405-4A42-AEF3-EE4F451FAB78}" type="sibTrans" cxnId="{EF32FACD-048D-4870-97F5-25526288B417}">
      <dgm:prSet/>
      <dgm:spPr/>
      <dgm:t>
        <a:bodyPr/>
        <a:lstStyle/>
        <a:p>
          <a:endParaRPr lang="en-US"/>
        </a:p>
      </dgm:t>
    </dgm:pt>
    <dgm:pt modelId="{CF7DCDC7-80B0-4889-9EDC-23D2137CDF38}">
      <dgm:prSet phldrT="[Text]"/>
      <dgm:spPr>
        <a:solidFill>
          <a:srgbClr val="FF0000"/>
        </a:solidFill>
      </dgm:spPr>
      <dgm:t>
        <a:bodyPr/>
        <a:lstStyle/>
        <a:p>
          <a:r>
            <a:rPr lang="en-US" dirty="0"/>
            <a:t>Choice</a:t>
          </a:r>
        </a:p>
      </dgm:t>
    </dgm:pt>
    <dgm:pt modelId="{19022538-6CDA-49E7-987F-C35140408C37}" type="parTrans" cxnId="{D6CD230E-45A3-4BD5-BD57-C3A57BB4C9F4}">
      <dgm:prSet/>
      <dgm:spPr/>
      <dgm:t>
        <a:bodyPr/>
        <a:lstStyle/>
        <a:p>
          <a:endParaRPr lang="en-US"/>
        </a:p>
      </dgm:t>
    </dgm:pt>
    <dgm:pt modelId="{48D7DF30-7D69-4C80-BCC5-78791C0E952B}" type="sibTrans" cxnId="{D6CD230E-45A3-4BD5-BD57-C3A57BB4C9F4}">
      <dgm:prSet/>
      <dgm:spPr/>
      <dgm:t>
        <a:bodyPr/>
        <a:lstStyle/>
        <a:p>
          <a:endParaRPr lang="en-US"/>
        </a:p>
      </dgm:t>
    </dgm:pt>
    <dgm:pt modelId="{D6A3F329-C062-4679-BC41-DD5B71BC5AD7}">
      <dgm:prSet phldrT="[Text]"/>
      <dgm:spPr>
        <a:solidFill>
          <a:srgbClr val="FF0000"/>
        </a:solidFill>
      </dgm:spPr>
      <dgm:t>
        <a:bodyPr/>
        <a:lstStyle/>
        <a:p>
          <a:r>
            <a:rPr lang="en-US" dirty="0"/>
            <a:t>Conscious disregard</a:t>
          </a:r>
        </a:p>
      </dgm:t>
    </dgm:pt>
    <dgm:pt modelId="{FB31BE98-2856-4778-BDA5-7EA637F8F85B}" type="parTrans" cxnId="{32C62457-B14D-4EAE-B825-036EE62E76F1}">
      <dgm:prSet/>
      <dgm:spPr/>
      <dgm:t>
        <a:bodyPr/>
        <a:lstStyle/>
        <a:p>
          <a:endParaRPr lang="en-US"/>
        </a:p>
      </dgm:t>
    </dgm:pt>
    <dgm:pt modelId="{48169228-90D0-4BC8-B9C7-FBDB73A453C6}" type="sibTrans" cxnId="{32C62457-B14D-4EAE-B825-036EE62E76F1}">
      <dgm:prSet/>
      <dgm:spPr/>
      <dgm:t>
        <a:bodyPr/>
        <a:lstStyle/>
        <a:p>
          <a:endParaRPr lang="en-US"/>
        </a:p>
      </dgm:t>
    </dgm:pt>
    <dgm:pt modelId="{AC3F8684-CBAE-4C69-847F-12D005D30DA3}">
      <dgm:prSet phldrT="[Text]"/>
      <dgm:spPr>
        <a:solidFill>
          <a:srgbClr val="FF0000"/>
        </a:solidFill>
      </dgm:spPr>
      <dgm:t>
        <a:bodyPr/>
        <a:lstStyle/>
        <a:p>
          <a:r>
            <a:rPr lang="en-US" dirty="0"/>
            <a:t>Substantial &amp; unjustifiable risk</a:t>
          </a:r>
        </a:p>
      </dgm:t>
    </dgm:pt>
    <dgm:pt modelId="{857DD8D0-2A23-49E7-82DA-82318E933584}" type="parTrans" cxnId="{A102849E-1A1C-431D-9690-82A5046B36F4}">
      <dgm:prSet/>
      <dgm:spPr/>
      <dgm:t>
        <a:bodyPr/>
        <a:lstStyle/>
        <a:p>
          <a:endParaRPr lang="en-US"/>
        </a:p>
      </dgm:t>
    </dgm:pt>
    <dgm:pt modelId="{CEACE526-8C2A-4A7F-A1F9-747C3054F949}" type="sibTrans" cxnId="{A102849E-1A1C-431D-9690-82A5046B36F4}">
      <dgm:prSet/>
      <dgm:spPr/>
      <dgm:t>
        <a:bodyPr/>
        <a:lstStyle/>
        <a:p>
          <a:endParaRPr lang="en-US"/>
        </a:p>
      </dgm:t>
    </dgm:pt>
    <dgm:pt modelId="{8EECC3CB-1368-4AA7-A6AD-0DEA8F728D32}" type="pres">
      <dgm:prSet presAssocID="{06AF1325-5903-401E-9802-70A11B52C461}" presName="composite" presStyleCnt="0">
        <dgm:presLayoutVars>
          <dgm:chMax val="1"/>
          <dgm:dir/>
          <dgm:resizeHandles val="exact"/>
        </dgm:presLayoutVars>
      </dgm:prSet>
      <dgm:spPr/>
    </dgm:pt>
    <dgm:pt modelId="{6A8CFDEC-8B38-4A37-92B3-7638C60F67D2}" type="pres">
      <dgm:prSet presAssocID="{1F08E0D5-D11D-429D-A277-51BBCFEB761A}" presName="roof" presStyleLbl="dkBgShp" presStyleIdx="0" presStyleCnt="2" custLinFactNeighborX="4317" custLinFactNeighborY="-11361"/>
      <dgm:spPr/>
    </dgm:pt>
    <dgm:pt modelId="{D0DBD9EF-48E5-4A92-9FFC-A6F2479EA059}" type="pres">
      <dgm:prSet presAssocID="{1F08E0D5-D11D-429D-A277-51BBCFEB761A}" presName="pillars" presStyleCnt="0"/>
      <dgm:spPr/>
    </dgm:pt>
    <dgm:pt modelId="{213874A8-56C5-4DC3-B182-5DA58205E514}" type="pres">
      <dgm:prSet presAssocID="{1F08E0D5-D11D-429D-A277-51BBCFEB761A}" presName="pillar1" presStyleLbl="node1" presStyleIdx="0" presStyleCnt="3">
        <dgm:presLayoutVars>
          <dgm:bulletEnabled val="1"/>
        </dgm:presLayoutVars>
      </dgm:prSet>
      <dgm:spPr/>
    </dgm:pt>
    <dgm:pt modelId="{A9C4C78F-C813-4227-9BCE-9B5EFAB0FEA6}" type="pres">
      <dgm:prSet presAssocID="{92D46803-279E-4BBB-B31E-C290902122CE}" presName="pillarX" presStyleLbl="node1" presStyleIdx="1" presStyleCnt="3">
        <dgm:presLayoutVars>
          <dgm:bulletEnabled val="1"/>
        </dgm:presLayoutVars>
      </dgm:prSet>
      <dgm:spPr/>
    </dgm:pt>
    <dgm:pt modelId="{55DC5390-8E99-446E-8CEC-48EF51C2F64A}" type="pres">
      <dgm:prSet presAssocID="{3C5AF334-6E88-47BC-904B-6F56D9AAD8EB}" presName="pillarX" presStyleLbl="node1" presStyleIdx="2" presStyleCnt="3">
        <dgm:presLayoutVars>
          <dgm:bulletEnabled val="1"/>
        </dgm:presLayoutVars>
      </dgm:prSet>
      <dgm:spPr/>
    </dgm:pt>
    <dgm:pt modelId="{71BCE69C-4BA7-42D9-891F-612384C40807}" type="pres">
      <dgm:prSet presAssocID="{1F08E0D5-D11D-429D-A277-51BBCFEB761A}" presName="base" presStyleLbl="dkBgShp" presStyleIdx="1" presStyleCnt="2" custLinFactNeighborY="2724"/>
      <dgm:spPr/>
    </dgm:pt>
  </dgm:ptLst>
  <dgm:cxnLst>
    <dgm:cxn modelId="{6C036701-55B4-4C48-9F8B-D63C457D1628}" type="presOf" srcId="{185B822B-057E-4976-8774-FF2D7DA8CD59}" destId="{213874A8-56C5-4DC3-B182-5DA58205E514}" srcOrd="0" destOrd="2" presId="urn:microsoft.com/office/officeart/2005/8/layout/hList3"/>
    <dgm:cxn modelId="{623D6707-CA4F-48DF-B8A7-EFDADF71CC55}" type="presOf" srcId="{3C5AF334-6E88-47BC-904B-6F56D9AAD8EB}" destId="{55DC5390-8E99-446E-8CEC-48EF51C2F64A}" srcOrd="0" destOrd="0" presId="urn:microsoft.com/office/officeart/2005/8/layout/hList3"/>
    <dgm:cxn modelId="{39271C0B-A38E-45FA-9355-B9759922D29D}" srcId="{92D46803-279E-4BBB-B31E-C290902122CE}" destId="{7FC47E8B-7DDA-4F02-807C-69B826637604}" srcOrd="2" destOrd="0" parTransId="{A590E3DD-996E-425E-95F0-C672A566B01F}" sibTransId="{78B9D4B6-3EB4-4F5C-B764-14F24FEB2CFA}"/>
    <dgm:cxn modelId="{D6CD230E-45A3-4BD5-BD57-C3A57BB4C9F4}" srcId="{3C5AF334-6E88-47BC-904B-6F56D9AAD8EB}" destId="{CF7DCDC7-80B0-4889-9EDC-23D2137CDF38}" srcOrd="0" destOrd="0" parTransId="{19022538-6CDA-49E7-987F-C35140408C37}" sibTransId="{48D7DF30-7D69-4C80-BCC5-78791C0E952B}"/>
    <dgm:cxn modelId="{041B7F21-EFBE-4575-938D-D5CB20FBA5F4}" type="presOf" srcId="{CF7DCDC7-80B0-4889-9EDC-23D2137CDF38}" destId="{55DC5390-8E99-446E-8CEC-48EF51C2F64A}" srcOrd="0" destOrd="1" presId="urn:microsoft.com/office/officeart/2005/8/layout/hList3"/>
    <dgm:cxn modelId="{5B32C836-8E0E-483F-99C1-089937416B3B}" type="presOf" srcId="{4646EF08-DEFB-4B2D-882A-614997618C49}" destId="{A9C4C78F-C813-4227-9BCE-9B5EFAB0FEA6}" srcOrd="0" destOrd="2" presId="urn:microsoft.com/office/officeart/2005/8/layout/hList3"/>
    <dgm:cxn modelId="{4B520241-AB46-4968-8221-FB009440F069}" srcId="{1F08E0D5-D11D-429D-A277-51BBCFEB761A}" destId="{92D46803-279E-4BBB-B31E-C290902122CE}" srcOrd="1" destOrd="0" parTransId="{2C4A57DE-4163-48FF-9956-B8613EF64B51}" sibTransId="{3D2115DB-03CB-4EC2-A380-827F4F5FD3B0}"/>
    <dgm:cxn modelId="{FE7FD344-8585-4BCF-BA97-3932F405AFA6}" srcId="{1F08E0D5-D11D-429D-A277-51BBCFEB761A}" destId="{3C5AF334-6E88-47BC-904B-6F56D9AAD8EB}" srcOrd="2" destOrd="0" parTransId="{1A3FF4C8-C504-4A10-9448-8FD776A860E6}" sibTransId="{FBB39E04-E5DA-43C7-9B34-A8B76BA2EC26}"/>
    <dgm:cxn modelId="{32C62457-B14D-4EAE-B825-036EE62E76F1}" srcId="{3C5AF334-6E88-47BC-904B-6F56D9AAD8EB}" destId="{D6A3F329-C062-4679-BC41-DD5B71BC5AD7}" srcOrd="1" destOrd="0" parTransId="{FB31BE98-2856-4778-BDA5-7EA637F8F85B}" sibTransId="{48169228-90D0-4BC8-B9C7-FBDB73A453C6}"/>
    <dgm:cxn modelId="{8C39945D-AAC5-4705-A7FB-DB3D917F705A}" type="presOf" srcId="{AA6659FA-23C7-41ED-B141-1A47217623D7}" destId="{A9C4C78F-C813-4227-9BCE-9B5EFAB0FEA6}" srcOrd="0" destOrd="4" presId="urn:microsoft.com/office/officeart/2005/8/layout/hList3"/>
    <dgm:cxn modelId="{63C7AD60-372A-4538-955F-69185F025B7D}" srcId="{92D46803-279E-4BBB-B31E-C290902122CE}" destId="{A3D8FC0A-D8DA-421D-9E43-2E3631654016}" srcOrd="0" destOrd="0" parTransId="{F85B8455-8E83-44AE-9533-347AF6E11806}" sibTransId="{D17C49C9-4F9B-4DD4-8177-6A3A4546E443}"/>
    <dgm:cxn modelId="{51DAAE79-41DC-4039-87DB-26933B259540}" srcId="{1F08E0D5-D11D-429D-A277-51BBCFEB761A}" destId="{9C38048D-F3A7-4524-A7FB-6412A5B1A740}" srcOrd="0" destOrd="0" parTransId="{054E926C-5B17-46EE-A0BC-F2296B396FE8}" sibTransId="{B766457A-F26B-4998-8357-9005295E1B83}"/>
    <dgm:cxn modelId="{AABA9F7B-AA56-4148-9148-AFC83594277C}" srcId="{06AF1325-5903-401E-9802-70A11B52C461}" destId="{1F08E0D5-D11D-429D-A277-51BBCFEB761A}" srcOrd="0" destOrd="0" parTransId="{CA10B265-446E-4EDD-867D-DDB2F5A6812E}" sibTransId="{558CC104-89B7-4544-B5ED-D3BFF416ACA1}"/>
    <dgm:cxn modelId="{5BDEB380-99A7-4D71-9D3E-7F0CBDA7A9FB}" type="presOf" srcId="{7FC47E8B-7DDA-4F02-807C-69B826637604}" destId="{A9C4C78F-C813-4227-9BCE-9B5EFAB0FEA6}" srcOrd="0" destOrd="3" presId="urn:microsoft.com/office/officeart/2005/8/layout/hList3"/>
    <dgm:cxn modelId="{F5EC0F8A-8C42-465A-B50F-91056805717D}" type="presOf" srcId="{1F08E0D5-D11D-429D-A277-51BBCFEB761A}" destId="{6A8CFDEC-8B38-4A37-92B3-7638C60F67D2}" srcOrd="0" destOrd="0" presId="urn:microsoft.com/office/officeart/2005/8/layout/hList3"/>
    <dgm:cxn modelId="{B6A77591-1C08-425E-8254-69268F840F58}" srcId="{9C38048D-F3A7-4524-A7FB-6412A5B1A740}" destId="{185B822B-057E-4976-8774-FF2D7DA8CD59}" srcOrd="1" destOrd="0" parTransId="{09AB74CA-ED2D-42E3-B65A-E0009501F68C}" sibTransId="{9035BF38-63BF-441C-B399-B16AEA9962D6}"/>
    <dgm:cxn modelId="{A102849E-1A1C-431D-9690-82A5046B36F4}" srcId="{3C5AF334-6E88-47BC-904B-6F56D9AAD8EB}" destId="{AC3F8684-CBAE-4C69-847F-12D005D30DA3}" srcOrd="2" destOrd="0" parTransId="{857DD8D0-2A23-49E7-82DA-82318E933584}" sibTransId="{CEACE526-8C2A-4A7F-A1F9-747C3054F949}"/>
    <dgm:cxn modelId="{1F9BF5A6-2456-447F-B971-8D4BFB6730A5}" type="presOf" srcId="{9C38048D-F3A7-4524-A7FB-6412A5B1A740}" destId="{213874A8-56C5-4DC3-B182-5DA58205E514}" srcOrd="0" destOrd="0" presId="urn:microsoft.com/office/officeart/2005/8/layout/hList3"/>
    <dgm:cxn modelId="{696A0FA7-1B2B-4F48-AF5F-D969773D5852}" type="presOf" srcId="{06AF1325-5903-401E-9802-70A11B52C461}" destId="{8EECC3CB-1368-4AA7-A6AD-0DEA8F728D32}" srcOrd="0" destOrd="0" presId="urn:microsoft.com/office/officeart/2005/8/layout/hList3"/>
    <dgm:cxn modelId="{92803AA8-2CA6-4513-A5E2-DCD2793E8B1E}" type="presOf" srcId="{D6A3F329-C062-4679-BC41-DD5B71BC5AD7}" destId="{55DC5390-8E99-446E-8CEC-48EF51C2F64A}" srcOrd="0" destOrd="2" presId="urn:microsoft.com/office/officeart/2005/8/layout/hList3"/>
    <dgm:cxn modelId="{C45D89B1-45F4-4C94-9235-6441B163AB62}" srcId="{92D46803-279E-4BBB-B31E-C290902122CE}" destId="{4646EF08-DEFB-4B2D-882A-614997618C49}" srcOrd="1" destOrd="0" parTransId="{C410F46A-F279-4A15-8CCC-D9A941D570E2}" sibTransId="{880EB9ED-6A03-4E52-BE81-89BC19E95EAC}"/>
    <dgm:cxn modelId="{81ADA2CD-598C-4BF5-8DE2-1F2339E74382}" type="presOf" srcId="{A3D8FC0A-D8DA-421D-9E43-2E3631654016}" destId="{A9C4C78F-C813-4227-9BCE-9B5EFAB0FEA6}" srcOrd="0" destOrd="1" presId="urn:microsoft.com/office/officeart/2005/8/layout/hList3"/>
    <dgm:cxn modelId="{EF32FACD-048D-4870-97F5-25526288B417}" srcId="{92D46803-279E-4BBB-B31E-C290902122CE}" destId="{AA6659FA-23C7-41ED-B141-1A47217623D7}" srcOrd="3" destOrd="0" parTransId="{FC839A68-26AE-4E28-8163-B8C8DDCBBCDF}" sibTransId="{9039562A-E405-4A42-AEF3-EE4F451FAB78}"/>
    <dgm:cxn modelId="{C92B52D4-B6AA-4FB6-A1B5-D3ED29C763E1}" type="presOf" srcId="{C64F8AD6-D3CF-4437-A117-CED0546ACEA1}" destId="{213874A8-56C5-4DC3-B182-5DA58205E514}" srcOrd="0" destOrd="1" presId="urn:microsoft.com/office/officeart/2005/8/layout/hList3"/>
    <dgm:cxn modelId="{78E773D9-1EB4-422D-8C0A-D5CE462B13FB}" type="presOf" srcId="{AC3F8684-CBAE-4C69-847F-12D005D30DA3}" destId="{55DC5390-8E99-446E-8CEC-48EF51C2F64A}" srcOrd="0" destOrd="3" presId="urn:microsoft.com/office/officeart/2005/8/layout/hList3"/>
    <dgm:cxn modelId="{F5FDD6DE-A974-4035-95BE-ECF10D7DE48C}" type="presOf" srcId="{92D46803-279E-4BBB-B31E-C290902122CE}" destId="{A9C4C78F-C813-4227-9BCE-9B5EFAB0FEA6}" srcOrd="0" destOrd="0" presId="urn:microsoft.com/office/officeart/2005/8/layout/hList3"/>
    <dgm:cxn modelId="{5C4DF7E0-5255-4616-A7F1-9B9B2257D46B}" srcId="{9C38048D-F3A7-4524-A7FB-6412A5B1A740}" destId="{C64F8AD6-D3CF-4437-A117-CED0546ACEA1}" srcOrd="0" destOrd="0" parTransId="{32835DC4-D050-4623-8041-48314CDFD01D}" sibTransId="{356058A6-1C6B-49C3-88F5-AA657474B63D}"/>
    <dgm:cxn modelId="{F46C9D9F-6F15-4ECE-991E-392CBD6B293C}" type="presParOf" srcId="{8EECC3CB-1368-4AA7-A6AD-0DEA8F728D32}" destId="{6A8CFDEC-8B38-4A37-92B3-7638C60F67D2}" srcOrd="0" destOrd="0" presId="urn:microsoft.com/office/officeart/2005/8/layout/hList3"/>
    <dgm:cxn modelId="{DE09FEE4-2F48-45BB-9CE3-80CA770CB876}" type="presParOf" srcId="{8EECC3CB-1368-4AA7-A6AD-0DEA8F728D32}" destId="{D0DBD9EF-48E5-4A92-9FFC-A6F2479EA059}" srcOrd="1" destOrd="0" presId="urn:microsoft.com/office/officeart/2005/8/layout/hList3"/>
    <dgm:cxn modelId="{CB98B085-FF9E-48D9-BAD2-7B48BD77AA43}" type="presParOf" srcId="{D0DBD9EF-48E5-4A92-9FFC-A6F2479EA059}" destId="{213874A8-56C5-4DC3-B182-5DA58205E514}" srcOrd="0" destOrd="0" presId="urn:microsoft.com/office/officeart/2005/8/layout/hList3"/>
    <dgm:cxn modelId="{B084E4D9-F026-48C6-BEEC-072445C4F654}" type="presParOf" srcId="{D0DBD9EF-48E5-4A92-9FFC-A6F2479EA059}" destId="{A9C4C78F-C813-4227-9BCE-9B5EFAB0FEA6}" srcOrd="1" destOrd="0" presId="urn:microsoft.com/office/officeart/2005/8/layout/hList3"/>
    <dgm:cxn modelId="{E2BDEE02-DA4C-4406-B701-65005AC75C08}" type="presParOf" srcId="{D0DBD9EF-48E5-4A92-9FFC-A6F2479EA059}" destId="{55DC5390-8E99-446E-8CEC-48EF51C2F64A}" srcOrd="2" destOrd="0" presId="urn:microsoft.com/office/officeart/2005/8/layout/hList3"/>
    <dgm:cxn modelId="{A6B0D62B-0E61-46C9-AEED-1986FFC40FAD}" type="presParOf" srcId="{8EECC3CB-1368-4AA7-A6AD-0DEA8F728D32}" destId="{71BCE69C-4BA7-42D9-891F-612384C4080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B33E6-2F04-483C-A101-218C542202E5}">
      <dsp:nvSpPr>
        <dsp:cNvPr id="0" name=""/>
        <dsp:cNvSpPr/>
      </dsp:nvSpPr>
      <dsp:spPr>
        <a:xfrm>
          <a:off x="0" y="1083733"/>
          <a:ext cx="8128000" cy="3251200"/>
        </a:xfrm>
        <a:prstGeom prst="rightArrow">
          <a:avLst/>
        </a:prstGeom>
        <a:solidFill>
          <a:schemeClr val="accent2">
            <a:lumMod val="20000"/>
            <a:lumOff val="80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A12E39-5A7B-41B7-9D11-82C37CE95C83}">
      <dsp:nvSpPr>
        <dsp:cNvPr id="0" name=""/>
        <dsp:cNvSpPr/>
      </dsp:nvSpPr>
      <dsp:spPr>
        <a:xfrm>
          <a:off x="5356621" y="1896533"/>
          <a:ext cx="195857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marL="0" lvl="0" indent="0" algn="ctr" defTabSz="1155700">
            <a:lnSpc>
              <a:spcPct val="90000"/>
            </a:lnSpc>
            <a:spcBef>
              <a:spcPct val="0"/>
            </a:spcBef>
            <a:spcAft>
              <a:spcPct val="35000"/>
            </a:spcAft>
            <a:buNone/>
          </a:pPr>
          <a:r>
            <a:rPr lang="en-US" sz="2600" kern="1200" dirty="0"/>
            <a:t>Health care services &amp; health status</a:t>
          </a:r>
        </a:p>
      </dsp:txBody>
      <dsp:txXfrm>
        <a:off x="5356621" y="1896533"/>
        <a:ext cx="1958578" cy="1625600"/>
      </dsp:txXfrm>
    </dsp:sp>
    <dsp:sp modelId="{5F112518-CBA3-496A-94BC-750F35400E43}">
      <dsp:nvSpPr>
        <dsp:cNvPr id="0" name=""/>
        <dsp:cNvSpPr/>
      </dsp:nvSpPr>
      <dsp:spPr>
        <a:xfrm>
          <a:off x="3006328" y="1896533"/>
          <a:ext cx="195857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marL="0" lvl="0" indent="0" algn="ctr" defTabSz="1155700">
            <a:lnSpc>
              <a:spcPct val="90000"/>
            </a:lnSpc>
            <a:spcBef>
              <a:spcPct val="0"/>
            </a:spcBef>
            <a:spcAft>
              <a:spcPct val="35000"/>
            </a:spcAft>
            <a:buNone/>
          </a:pPr>
          <a:r>
            <a:rPr lang="en-US" sz="2600" kern="1200" dirty="0"/>
            <a:t>Measurable improvement</a:t>
          </a:r>
        </a:p>
      </dsp:txBody>
      <dsp:txXfrm>
        <a:off x="3006328" y="1896533"/>
        <a:ext cx="1958578" cy="1625600"/>
      </dsp:txXfrm>
    </dsp:sp>
    <dsp:sp modelId="{D9631396-ED71-440D-867C-FBA9F181A650}">
      <dsp:nvSpPr>
        <dsp:cNvPr id="0" name=""/>
        <dsp:cNvSpPr/>
      </dsp:nvSpPr>
      <dsp:spPr>
        <a:xfrm>
          <a:off x="656034" y="1896533"/>
          <a:ext cx="195857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marL="0" lvl="0" indent="0" algn="ctr" defTabSz="1155700">
            <a:lnSpc>
              <a:spcPct val="90000"/>
            </a:lnSpc>
            <a:spcBef>
              <a:spcPct val="0"/>
            </a:spcBef>
            <a:spcAft>
              <a:spcPct val="35000"/>
            </a:spcAft>
            <a:buNone/>
          </a:pPr>
          <a:r>
            <a:rPr lang="en-US" sz="2600" kern="1200" dirty="0"/>
            <a:t>Systematic &amp; continuous actions</a:t>
          </a:r>
        </a:p>
      </dsp:txBody>
      <dsp:txXfrm>
        <a:off x="656034" y="1896533"/>
        <a:ext cx="1958578" cy="1625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B51CF-C212-445D-903E-3DCF9C5FC745}">
      <dsp:nvSpPr>
        <dsp:cNvPr id="0" name=""/>
        <dsp:cNvSpPr/>
      </dsp:nvSpPr>
      <dsp:spPr>
        <a:xfrm>
          <a:off x="2610431" y="1210924"/>
          <a:ext cx="3016688" cy="301668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QI</a:t>
          </a:r>
        </a:p>
      </dsp:txBody>
      <dsp:txXfrm>
        <a:off x="3052215" y="1652708"/>
        <a:ext cx="2133120" cy="2133120"/>
      </dsp:txXfrm>
    </dsp:sp>
    <dsp:sp modelId="{672B97F7-3EC6-4F4A-9C72-0824A9517138}">
      <dsp:nvSpPr>
        <dsp:cNvPr id="0" name=""/>
        <dsp:cNvSpPr/>
      </dsp:nvSpPr>
      <dsp:spPr>
        <a:xfrm>
          <a:off x="3364603" y="538"/>
          <a:ext cx="1508344" cy="150834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Problem</a:t>
          </a:r>
        </a:p>
      </dsp:txBody>
      <dsp:txXfrm>
        <a:off x="3585495" y="221430"/>
        <a:ext cx="1066560" cy="1066560"/>
      </dsp:txXfrm>
    </dsp:sp>
    <dsp:sp modelId="{4F2C0C97-8EC8-4289-8546-8B9F0EFE5899}">
      <dsp:nvSpPr>
        <dsp:cNvPr id="0" name=""/>
        <dsp:cNvSpPr/>
      </dsp:nvSpPr>
      <dsp:spPr>
        <a:xfrm>
          <a:off x="5065960" y="982817"/>
          <a:ext cx="1508344" cy="150834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Goal</a:t>
          </a:r>
        </a:p>
      </dsp:txBody>
      <dsp:txXfrm>
        <a:off x="5286852" y="1203709"/>
        <a:ext cx="1066560" cy="1066560"/>
      </dsp:txXfrm>
    </dsp:sp>
    <dsp:sp modelId="{6FD7A6C2-0B64-4BB0-B23A-E17EAB20A4D1}">
      <dsp:nvSpPr>
        <dsp:cNvPr id="0" name=""/>
        <dsp:cNvSpPr/>
      </dsp:nvSpPr>
      <dsp:spPr>
        <a:xfrm>
          <a:off x="5065960" y="2947375"/>
          <a:ext cx="1508344" cy="150834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Aim</a:t>
          </a:r>
        </a:p>
      </dsp:txBody>
      <dsp:txXfrm>
        <a:off x="5286852" y="3168267"/>
        <a:ext cx="1066560" cy="1066560"/>
      </dsp:txXfrm>
    </dsp:sp>
    <dsp:sp modelId="{C65CDE84-121D-4C0E-BA44-7B61D3163391}">
      <dsp:nvSpPr>
        <dsp:cNvPr id="0" name=""/>
        <dsp:cNvSpPr/>
      </dsp:nvSpPr>
      <dsp:spPr>
        <a:xfrm>
          <a:off x="3364603" y="3929654"/>
          <a:ext cx="1508344" cy="150834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Strategies</a:t>
          </a:r>
        </a:p>
      </dsp:txBody>
      <dsp:txXfrm>
        <a:off x="3585495" y="4150546"/>
        <a:ext cx="1066560" cy="1066560"/>
      </dsp:txXfrm>
    </dsp:sp>
    <dsp:sp modelId="{B90CB944-776E-4548-86E2-6C02E2A8BF7D}">
      <dsp:nvSpPr>
        <dsp:cNvPr id="0" name=""/>
        <dsp:cNvSpPr/>
      </dsp:nvSpPr>
      <dsp:spPr>
        <a:xfrm>
          <a:off x="1663246" y="2947375"/>
          <a:ext cx="1508344" cy="150834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Measure</a:t>
          </a:r>
        </a:p>
      </dsp:txBody>
      <dsp:txXfrm>
        <a:off x="1884138" y="3168267"/>
        <a:ext cx="1066560" cy="1066560"/>
      </dsp:txXfrm>
    </dsp:sp>
    <dsp:sp modelId="{8E3F57EF-A2CD-41EE-88C3-1C6D4E6EE618}">
      <dsp:nvSpPr>
        <dsp:cNvPr id="0" name=""/>
        <dsp:cNvSpPr/>
      </dsp:nvSpPr>
      <dsp:spPr>
        <a:xfrm>
          <a:off x="1660558" y="1000184"/>
          <a:ext cx="1508344" cy="150834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Analyze</a:t>
          </a:r>
        </a:p>
      </dsp:txBody>
      <dsp:txXfrm>
        <a:off x="1881450" y="1221076"/>
        <a:ext cx="1066560" cy="1066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FF172-962B-48DA-848F-577384FA5BA1}">
      <dsp:nvSpPr>
        <dsp:cNvPr id="0" name=""/>
        <dsp:cNvSpPr/>
      </dsp:nvSpPr>
      <dsp:spPr>
        <a:xfrm>
          <a:off x="2772204" y="-145268"/>
          <a:ext cx="1519883" cy="1112983"/>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Theories &amp; Ideas</a:t>
          </a:r>
        </a:p>
      </dsp:txBody>
      <dsp:txXfrm>
        <a:off x="2826535" y="-90937"/>
        <a:ext cx="1411221" cy="1004321"/>
      </dsp:txXfrm>
    </dsp:sp>
    <dsp:sp modelId="{89292319-0CC0-4F56-B6E4-03F5285EDACF}">
      <dsp:nvSpPr>
        <dsp:cNvPr id="0" name=""/>
        <dsp:cNvSpPr/>
      </dsp:nvSpPr>
      <dsp:spPr>
        <a:xfrm>
          <a:off x="1442597" y="337392"/>
          <a:ext cx="3871471" cy="3871471"/>
        </a:xfrm>
        <a:custGeom>
          <a:avLst/>
          <a:gdLst/>
          <a:ahLst/>
          <a:cxnLst/>
          <a:rect l="0" t="0" r="0" b="0"/>
          <a:pathLst>
            <a:path>
              <a:moveTo>
                <a:pt x="2954738" y="289921"/>
              </a:moveTo>
              <a:arcTo wR="1935735" hR="1935735" stAng="18105818" swAng="651850"/>
            </a:path>
          </a:pathLst>
        </a:custGeom>
        <a:noFill/>
        <a:ln w="38100" cap="flat" cmpd="sng" algn="ctr">
          <a:solidFill>
            <a:scrgbClr r="0" g="0" b="0"/>
          </a:solidFill>
          <a:prstDash val="solid"/>
          <a:miter lim="800000"/>
          <a:headEnd w="lg" len="lg"/>
          <a:tailEnd type="triangle" w="lg" len="lg"/>
        </a:ln>
        <a:effectLst/>
      </dsp:spPr>
      <dsp:style>
        <a:lnRef idx="1">
          <a:scrgbClr r="0" g="0" b="0"/>
        </a:lnRef>
        <a:fillRef idx="0">
          <a:scrgbClr r="0" g="0" b="0"/>
        </a:fillRef>
        <a:effectRef idx="0">
          <a:scrgbClr r="0" g="0" b="0"/>
        </a:effectRef>
        <a:fontRef idx="minor"/>
      </dsp:style>
    </dsp:sp>
    <dsp:sp modelId="{771CD6D4-C3AC-4463-8FF2-FD9E6960C87D}">
      <dsp:nvSpPr>
        <dsp:cNvPr id="0" name=""/>
        <dsp:cNvSpPr/>
      </dsp:nvSpPr>
      <dsp:spPr>
        <a:xfrm>
          <a:off x="4448593" y="933914"/>
          <a:ext cx="1519883" cy="1112983"/>
        </a:xfrm>
        <a:prstGeom prst="roundRect">
          <a:avLst/>
        </a:prstGeom>
        <a:solidFill>
          <a:schemeClr val="accent6">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Plan</a:t>
          </a:r>
          <a:endParaRPr lang="en-US" sz="1400" b="1" kern="1200" dirty="0"/>
        </a:p>
      </dsp:txBody>
      <dsp:txXfrm>
        <a:off x="4502924" y="988245"/>
        <a:ext cx="1411221" cy="1004321"/>
      </dsp:txXfrm>
    </dsp:sp>
    <dsp:sp modelId="{DF84E6C0-6B4D-4442-9C65-69BFE00163D7}">
      <dsp:nvSpPr>
        <dsp:cNvPr id="0" name=""/>
        <dsp:cNvSpPr/>
      </dsp:nvSpPr>
      <dsp:spPr>
        <a:xfrm>
          <a:off x="1532446" y="337671"/>
          <a:ext cx="3871471" cy="3871471"/>
        </a:xfrm>
        <a:custGeom>
          <a:avLst/>
          <a:gdLst/>
          <a:ahLst/>
          <a:cxnLst/>
          <a:rect l="0" t="0" r="0" b="0"/>
          <a:pathLst>
            <a:path>
              <a:moveTo>
                <a:pt x="3867966" y="1819297"/>
              </a:moveTo>
              <a:arcTo wR="1935735" hR="1935735" stAng="21393087" swAng="592191"/>
            </a:path>
          </a:pathLst>
        </a:custGeom>
        <a:noFill/>
        <a:ln w="38100" cap="flat" cmpd="sng" algn="ctr">
          <a:solidFill>
            <a:scrgbClr r="0" g="0" b="0"/>
          </a:solidFill>
          <a:prstDash val="solid"/>
          <a:miter lim="800000"/>
          <a:headEnd w="lg" len="lg"/>
          <a:tailEnd type="triangle" w="lg" len="lg"/>
        </a:ln>
        <a:effectLst/>
      </dsp:spPr>
      <dsp:style>
        <a:lnRef idx="1">
          <a:scrgbClr r="0" g="0" b="0"/>
        </a:lnRef>
        <a:fillRef idx="0">
          <a:scrgbClr r="0" g="0" b="0"/>
        </a:fillRef>
        <a:effectRef idx="0">
          <a:scrgbClr r="0" g="0" b="0"/>
        </a:effectRef>
        <a:fontRef idx="minor"/>
      </dsp:style>
    </dsp:sp>
    <dsp:sp modelId="{664CB134-ABBC-483D-87D1-FC8BF559FD90}">
      <dsp:nvSpPr>
        <dsp:cNvPr id="0" name=""/>
        <dsp:cNvSpPr/>
      </dsp:nvSpPr>
      <dsp:spPr>
        <a:xfrm>
          <a:off x="4448601" y="2599310"/>
          <a:ext cx="1519883" cy="1112983"/>
        </a:xfrm>
        <a:prstGeom prst="roundRect">
          <a:avLst/>
        </a:prstGeom>
        <a:solidFill>
          <a:schemeClr val="accent5">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Do</a:t>
          </a:r>
          <a:endParaRPr lang="en-US" sz="1400" b="1" kern="1200" dirty="0"/>
        </a:p>
      </dsp:txBody>
      <dsp:txXfrm>
        <a:off x="4502932" y="2653641"/>
        <a:ext cx="1411221" cy="1004321"/>
      </dsp:txXfrm>
    </dsp:sp>
    <dsp:sp modelId="{B62122CF-FF97-4793-98BB-7FBB3FBBF647}">
      <dsp:nvSpPr>
        <dsp:cNvPr id="0" name=""/>
        <dsp:cNvSpPr/>
      </dsp:nvSpPr>
      <dsp:spPr>
        <a:xfrm>
          <a:off x="1397754" y="509835"/>
          <a:ext cx="3871471" cy="3871471"/>
        </a:xfrm>
        <a:custGeom>
          <a:avLst/>
          <a:gdLst/>
          <a:ahLst/>
          <a:cxnLst/>
          <a:rect l="0" t="0" r="0" b="0"/>
          <a:pathLst>
            <a:path>
              <a:moveTo>
                <a:pt x="3310626" y="3298361"/>
              </a:moveTo>
              <a:arcTo wR="1935735" hR="1935735" stAng="2684597" swAng="702185"/>
            </a:path>
          </a:pathLst>
        </a:custGeom>
        <a:noFill/>
        <a:ln w="38100" cap="flat" cmpd="sng" algn="ctr">
          <a:solidFill>
            <a:scrgbClr r="0" g="0" b="0"/>
          </a:solidFill>
          <a:prstDash val="solid"/>
          <a:miter lim="800000"/>
          <a:headEnd w="lg" len="lg"/>
          <a:tailEnd type="triangle" w="lg" len="lg"/>
        </a:ln>
        <a:effectLst/>
      </dsp:spPr>
      <dsp:style>
        <a:lnRef idx="1">
          <a:scrgbClr r="0" g="0" b="0"/>
        </a:lnRef>
        <a:fillRef idx="0">
          <a:scrgbClr r="0" g="0" b="0"/>
        </a:fillRef>
        <a:effectRef idx="0">
          <a:scrgbClr r="0" g="0" b="0"/>
        </a:effectRef>
        <a:fontRef idx="minor"/>
      </dsp:style>
    </dsp:sp>
    <dsp:sp modelId="{46385992-5479-474B-B116-AD1CEAB99EC9}">
      <dsp:nvSpPr>
        <dsp:cNvPr id="0" name=""/>
        <dsp:cNvSpPr/>
      </dsp:nvSpPr>
      <dsp:spPr>
        <a:xfrm>
          <a:off x="2772204" y="3726203"/>
          <a:ext cx="1519883" cy="1112983"/>
        </a:xfrm>
        <a:prstGeom prst="roundRect">
          <a:avLst/>
        </a:prstGeom>
        <a:solidFill>
          <a:schemeClr val="accent3">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Study</a:t>
          </a:r>
          <a:endParaRPr lang="en-US" sz="1400" b="1" kern="1200" dirty="0"/>
        </a:p>
      </dsp:txBody>
      <dsp:txXfrm>
        <a:off x="2826535" y="3780534"/>
        <a:ext cx="1411221" cy="1004321"/>
      </dsp:txXfrm>
    </dsp:sp>
    <dsp:sp modelId="{9AC24667-0AE3-488E-9146-0EBB2D80455D}">
      <dsp:nvSpPr>
        <dsp:cNvPr id="0" name=""/>
        <dsp:cNvSpPr/>
      </dsp:nvSpPr>
      <dsp:spPr>
        <a:xfrm>
          <a:off x="1795065" y="509835"/>
          <a:ext cx="3871471" cy="3871471"/>
        </a:xfrm>
        <a:custGeom>
          <a:avLst/>
          <a:gdLst/>
          <a:ahLst/>
          <a:cxnLst/>
          <a:rect l="0" t="0" r="0" b="0"/>
          <a:pathLst>
            <a:path>
              <a:moveTo>
                <a:pt x="865821" y="3548917"/>
              </a:moveTo>
              <a:arcTo wR="1935735" hR="1935735" stAng="7413218" swAng="702185"/>
            </a:path>
          </a:pathLst>
        </a:custGeom>
        <a:noFill/>
        <a:ln w="38100" cap="flat" cmpd="sng" algn="ctr">
          <a:solidFill>
            <a:scrgbClr r="0" g="0" b="0"/>
          </a:solidFill>
          <a:prstDash val="solid"/>
          <a:miter lim="800000"/>
          <a:headEnd w="lg" len="lg"/>
          <a:tailEnd type="triangle" w="lg" len="lg"/>
        </a:ln>
        <a:effectLst/>
      </dsp:spPr>
      <dsp:style>
        <a:lnRef idx="1">
          <a:scrgbClr r="0" g="0" b="0"/>
        </a:lnRef>
        <a:fillRef idx="0">
          <a:scrgbClr r="0" g="0" b="0"/>
        </a:fillRef>
        <a:effectRef idx="0">
          <a:scrgbClr r="0" g="0" b="0"/>
        </a:effectRef>
        <a:fontRef idx="minor"/>
      </dsp:style>
    </dsp:sp>
    <dsp:sp modelId="{BB0365CE-B765-4C16-B0C2-A5494D2CE7F7}">
      <dsp:nvSpPr>
        <dsp:cNvPr id="0" name=""/>
        <dsp:cNvSpPr/>
      </dsp:nvSpPr>
      <dsp:spPr>
        <a:xfrm>
          <a:off x="1095807" y="2599310"/>
          <a:ext cx="1519883" cy="1112983"/>
        </a:xfrm>
        <a:prstGeom prst="roundRect">
          <a:avLst/>
        </a:prstGeom>
        <a:solidFill>
          <a:schemeClr val="accent4">
            <a:lumMod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Act</a:t>
          </a:r>
        </a:p>
      </dsp:txBody>
      <dsp:txXfrm>
        <a:off x="1150138" y="2653641"/>
        <a:ext cx="1411221" cy="1004321"/>
      </dsp:txXfrm>
    </dsp:sp>
    <dsp:sp modelId="{32B17A57-5697-447E-9F90-8788671DA272}">
      <dsp:nvSpPr>
        <dsp:cNvPr id="0" name=""/>
        <dsp:cNvSpPr/>
      </dsp:nvSpPr>
      <dsp:spPr>
        <a:xfrm>
          <a:off x="1660373" y="337671"/>
          <a:ext cx="3871471" cy="3871471"/>
        </a:xfrm>
        <a:custGeom>
          <a:avLst/>
          <a:gdLst/>
          <a:ahLst/>
          <a:cxnLst/>
          <a:rect l="0" t="0" r="0" b="0"/>
          <a:pathLst>
            <a:path>
              <a:moveTo>
                <a:pt x="12144" y="2152225"/>
              </a:moveTo>
              <a:arcTo wR="1935735" hR="1935735" stAng="10414721" swAng="592191"/>
            </a:path>
          </a:pathLst>
        </a:custGeom>
        <a:noFill/>
        <a:ln w="38100" cap="flat" cmpd="sng" algn="ctr">
          <a:solidFill>
            <a:scrgbClr r="0" g="0" b="0"/>
          </a:solidFill>
          <a:prstDash val="solid"/>
          <a:miter lim="800000"/>
          <a:headEnd w="lg" len="lg"/>
          <a:tailEnd type="triangle" w="lg" len="lg"/>
        </a:ln>
        <a:effectLst/>
      </dsp:spPr>
      <dsp:style>
        <a:lnRef idx="1">
          <a:scrgbClr r="0" g="0" b="0"/>
        </a:lnRef>
        <a:fillRef idx="0">
          <a:scrgbClr r="0" g="0" b="0"/>
        </a:fillRef>
        <a:effectRef idx="0">
          <a:scrgbClr r="0" g="0" b="0"/>
        </a:effectRef>
        <a:fontRef idx="minor"/>
      </dsp:style>
    </dsp:sp>
    <dsp:sp modelId="{127DA4F1-B479-495A-BC0D-4DCAB72CB702}">
      <dsp:nvSpPr>
        <dsp:cNvPr id="0" name=""/>
        <dsp:cNvSpPr/>
      </dsp:nvSpPr>
      <dsp:spPr>
        <a:xfrm>
          <a:off x="1095815" y="933914"/>
          <a:ext cx="1519883" cy="1112983"/>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Changes </a:t>
          </a:r>
          <a:r>
            <a:rPr lang="en-US" sz="1700" b="1" kern="1200" dirty="0">
              <a:sym typeface="Wingdings" panose="05000000000000000000" pitchFamily="2" charset="2"/>
            </a:rPr>
            <a:t></a:t>
          </a:r>
          <a:r>
            <a:rPr lang="en-US" sz="1700" b="1" kern="1200" dirty="0"/>
            <a:t> Improvement</a:t>
          </a:r>
        </a:p>
      </dsp:txBody>
      <dsp:txXfrm>
        <a:off x="1150146" y="988245"/>
        <a:ext cx="1411221" cy="1004321"/>
      </dsp:txXfrm>
    </dsp:sp>
    <dsp:sp modelId="{A9458199-88AF-487E-8478-0231AD18C8ED}">
      <dsp:nvSpPr>
        <dsp:cNvPr id="0" name=""/>
        <dsp:cNvSpPr/>
      </dsp:nvSpPr>
      <dsp:spPr>
        <a:xfrm>
          <a:off x="1750223" y="337392"/>
          <a:ext cx="3871471" cy="3871471"/>
        </a:xfrm>
        <a:custGeom>
          <a:avLst/>
          <a:gdLst/>
          <a:ahLst/>
          <a:cxnLst/>
          <a:rect l="0" t="0" r="0" b="0"/>
          <a:pathLst>
            <a:path>
              <a:moveTo>
                <a:pt x="624791" y="511482"/>
              </a:moveTo>
              <a:arcTo wR="1935735" hR="1935735" stAng="13642332" swAng="651850"/>
            </a:path>
          </a:pathLst>
        </a:custGeom>
        <a:noFill/>
        <a:ln w="38100" cap="flat" cmpd="sng" algn="ctr">
          <a:solidFill>
            <a:scrgbClr r="0" g="0" b="0"/>
          </a:solidFill>
          <a:prstDash val="solid"/>
          <a:miter lim="800000"/>
          <a:tailEnd type="triangle" w="lg" len="lg"/>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CFDEC-8B38-4A37-92B3-7638C60F67D2}">
      <dsp:nvSpPr>
        <dsp:cNvPr id="0" name=""/>
        <dsp:cNvSpPr/>
      </dsp:nvSpPr>
      <dsp:spPr>
        <a:xfrm>
          <a:off x="0" y="0"/>
          <a:ext cx="10057059" cy="1809870"/>
        </a:xfrm>
        <a:prstGeom prst="rect">
          <a:avLst/>
        </a:prstGeom>
        <a:solidFill>
          <a:schemeClr val="accent1">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Risk &amp; Human Behavior</a:t>
          </a:r>
        </a:p>
      </dsp:txBody>
      <dsp:txXfrm>
        <a:off x="0" y="0"/>
        <a:ext cx="10057059" cy="1809870"/>
      </dsp:txXfrm>
    </dsp:sp>
    <dsp:sp modelId="{213874A8-56C5-4DC3-B182-5DA58205E514}">
      <dsp:nvSpPr>
        <dsp:cNvPr id="0" name=""/>
        <dsp:cNvSpPr/>
      </dsp:nvSpPr>
      <dsp:spPr>
        <a:xfrm>
          <a:off x="4910" y="1809870"/>
          <a:ext cx="3349079" cy="3800728"/>
        </a:xfrm>
        <a:prstGeom prst="rec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Human Error</a:t>
          </a:r>
        </a:p>
        <a:p>
          <a:pPr marL="285750" lvl="1" indent="-285750" algn="l" defTabSz="1244600">
            <a:lnSpc>
              <a:spcPct val="90000"/>
            </a:lnSpc>
            <a:spcBef>
              <a:spcPct val="0"/>
            </a:spcBef>
            <a:spcAft>
              <a:spcPct val="15000"/>
            </a:spcAft>
            <a:buChar char="•"/>
          </a:pPr>
          <a:r>
            <a:rPr lang="en-US" sz="2800" kern="1200" dirty="0"/>
            <a:t>Slip, lapse, mistake</a:t>
          </a:r>
        </a:p>
        <a:p>
          <a:pPr marL="285750" lvl="1" indent="-285750" algn="l" defTabSz="1244600">
            <a:lnSpc>
              <a:spcPct val="90000"/>
            </a:lnSpc>
            <a:spcBef>
              <a:spcPct val="0"/>
            </a:spcBef>
            <a:spcAft>
              <a:spcPct val="15000"/>
            </a:spcAft>
            <a:buChar char="•"/>
          </a:pPr>
          <a:r>
            <a:rPr lang="en-US" sz="2800" kern="1200" dirty="0"/>
            <a:t>Inadvertent action</a:t>
          </a:r>
        </a:p>
      </dsp:txBody>
      <dsp:txXfrm>
        <a:off x="4910" y="1809870"/>
        <a:ext cx="3349079" cy="3800728"/>
      </dsp:txXfrm>
    </dsp:sp>
    <dsp:sp modelId="{A9C4C78F-C813-4227-9BCE-9B5EFAB0FEA6}">
      <dsp:nvSpPr>
        <dsp:cNvPr id="0" name=""/>
        <dsp:cNvSpPr/>
      </dsp:nvSpPr>
      <dsp:spPr>
        <a:xfrm>
          <a:off x="3353990" y="1809870"/>
          <a:ext cx="3349079" cy="3800728"/>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At-Risk Behavior</a:t>
          </a:r>
        </a:p>
        <a:p>
          <a:pPr marL="285750" lvl="1" indent="-285750" algn="l" defTabSz="1244600">
            <a:lnSpc>
              <a:spcPct val="90000"/>
            </a:lnSpc>
            <a:spcBef>
              <a:spcPct val="0"/>
            </a:spcBef>
            <a:spcAft>
              <a:spcPct val="15000"/>
            </a:spcAft>
            <a:buChar char="•"/>
          </a:pPr>
          <a:r>
            <a:rPr lang="en-US" sz="2800" kern="1200" dirty="0"/>
            <a:t>Choice</a:t>
          </a:r>
        </a:p>
        <a:p>
          <a:pPr marL="285750" lvl="1" indent="-285750" algn="l" defTabSz="1244600">
            <a:lnSpc>
              <a:spcPct val="90000"/>
            </a:lnSpc>
            <a:spcBef>
              <a:spcPct val="0"/>
            </a:spcBef>
            <a:spcAft>
              <a:spcPct val="15000"/>
            </a:spcAft>
            <a:buChar char="•"/>
          </a:pPr>
          <a:r>
            <a:rPr lang="en-US" sz="2800" kern="1200" dirty="0"/>
            <a:t>Increases risk</a:t>
          </a:r>
        </a:p>
        <a:p>
          <a:pPr marL="285750" lvl="1" indent="-285750" algn="l" defTabSz="1244600">
            <a:lnSpc>
              <a:spcPct val="90000"/>
            </a:lnSpc>
            <a:spcBef>
              <a:spcPct val="0"/>
            </a:spcBef>
            <a:spcAft>
              <a:spcPct val="15000"/>
            </a:spcAft>
            <a:buChar char="•"/>
          </a:pPr>
          <a:r>
            <a:rPr lang="en-US" sz="2800" kern="1200" dirty="0"/>
            <a:t>Risk is not fully recognized</a:t>
          </a:r>
        </a:p>
        <a:p>
          <a:pPr marL="285750" lvl="1" indent="-285750" algn="l" defTabSz="1244600">
            <a:lnSpc>
              <a:spcPct val="90000"/>
            </a:lnSpc>
            <a:spcBef>
              <a:spcPct val="0"/>
            </a:spcBef>
            <a:spcAft>
              <a:spcPct val="15000"/>
            </a:spcAft>
            <a:buChar char="•"/>
          </a:pPr>
          <a:r>
            <a:rPr lang="en-US" sz="2800" kern="1200" dirty="0"/>
            <a:t>Risk mistakenly believed justified</a:t>
          </a:r>
        </a:p>
      </dsp:txBody>
      <dsp:txXfrm>
        <a:off x="3353990" y="1809870"/>
        <a:ext cx="3349079" cy="3800728"/>
      </dsp:txXfrm>
    </dsp:sp>
    <dsp:sp modelId="{55DC5390-8E99-446E-8CEC-48EF51C2F64A}">
      <dsp:nvSpPr>
        <dsp:cNvPr id="0" name=""/>
        <dsp:cNvSpPr/>
      </dsp:nvSpPr>
      <dsp:spPr>
        <a:xfrm>
          <a:off x="6703069" y="1809870"/>
          <a:ext cx="3349079" cy="3800728"/>
        </a:xfrm>
        <a:prstGeom prst="rect">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Reckless Behavior</a:t>
          </a:r>
        </a:p>
        <a:p>
          <a:pPr marL="285750" lvl="1" indent="-285750" algn="l" defTabSz="1244600">
            <a:lnSpc>
              <a:spcPct val="90000"/>
            </a:lnSpc>
            <a:spcBef>
              <a:spcPct val="0"/>
            </a:spcBef>
            <a:spcAft>
              <a:spcPct val="15000"/>
            </a:spcAft>
            <a:buChar char="•"/>
          </a:pPr>
          <a:r>
            <a:rPr lang="en-US" sz="2800" kern="1200" dirty="0"/>
            <a:t>Choice</a:t>
          </a:r>
        </a:p>
        <a:p>
          <a:pPr marL="285750" lvl="1" indent="-285750" algn="l" defTabSz="1244600">
            <a:lnSpc>
              <a:spcPct val="90000"/>
            </a:lnSpc>
            <a:spcBef>
              <a:spcPct val="0"/>
            </a:spcBef>
            <a:spcAft>
              <a:spcPct val="15000"/>
            </a:spcAft>
            <a:buChar char="•"/>
          </a:pPr>
          <a:r>
            <a:rPr lang="en-US" sz="2800" kern="1200" dirty="0"/>
            <a:t>Conscious disregard</a:t>
          </a:r>
        </a:p>
        <a:p>
          <a:pPr marL="285750" lvl="1" indent="-285750" algn="l" defTabSz="1244600">
            <a:lnSpc>
              <a:spcPct val="90000"/>
            </a:lnSpc>
            <a:spcBef>
              <a:spcPct val="0"/>
            </a:spcBef>
            <a:spcAft>
              <a:spcPct val="15000"/>
            </a:spcAft>
            <a:buChar char="•"/>
          </a:pPr>
          <a:r>
            <a:rPr lang="en-US" sz="2800" kern="1200" dirty="0"/>
            <a:t>Substantial &amp; unjustifiable risk</a:t>
          </a:r>
        </a:p>
      </dsp:txBody>
      <dsp:txXfrm>
        <a:off x="6703069" y="1809870"/>
        <a:ext cx="3349079" cy="3800728"/>
      </dsp:txXfrm>
    </dsp:sp>
    <dsp:sp modelId="{71BCE69C-4BA7-42D9-891F-612384C40807}">
      <dsp:nvSpPr>
        <dsp:cNvPr id="0" name=""/>
        <dsp:cNvSpPr/>
      </dsp:nvSpPr>
      <dsp:spPr>
        <a:xfrm>
          <a:off x="0" y="5610598"/>
          <a:ext cx="10057059" cy="422303"/>
        </a:xfrm>
        <a:prstGeom prst="rect">
          <a:avLst/>
        </a:prstGeom>
        <a:solidFill>
          <a:schemeClr val="accent1">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1BA73-CBB1-FB4D-A703-87D22CDABC00}" type="datetimeFigureOut">
              <a:rPr lang="en-US" smtClean="0"/>
              <a:t>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006B1-3C80-5949-8D2B-62FF82DE847C}" type="slidenum">
              <a:rPr lang="en-US" smtClean="0"/>
              <a:t>‹#›</a:t>
            </a:fld>
            <a:endParaRPr lang="en-US"/>
          </a:p>
        </p:txBody>
      </p:sp>
    </p:spTree>
    <p:extLst>
      <p:ext uri="{BB962C8B-B14F-4D97-AF65-F5344CB8AC3E}">
        <p14:creationId xmlns:p14="http://schemas.microsoft.com/office/powerpoint/2010/main" val="3744306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8C5C-6BF3-D743-94B5-8D93D2393E7A}" type="slidenum">
              <a:rPr lang="en-US" smtClean="0"/>
              <a:t>1</a:t>
            </a:fld>
            <a:endParaRPr lang="en-US"/>
          </a:p>
        </p:txBody>
      </p:sp>
    </p:spTree>
    <p:extLst>
      <p:ext uri="{BB962C8B-B14F-4D97-AF65-F5344CB8AC3E}">
        <p14:creationId xmlns:p14="http://schemas.microsoft.com/office/powerpoint/2010/main" val="3795889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IHI</a:t>
            </a:r>
            <a:r>
              <a:rPr lang="en-US" dirty="0"/>
              <a:t> model for improvement is an effective approach to addressing a specific quality issue.  As the name implies, this approach is a good example or model to follow and is one of the most commonly used QI approaches in healthcare today.</a:t>
            </a:r>
          </a:p>
          <a:p>
            <a:endParaRPr lang="en-US" dirty="0"/>
          </a:p>
          <a:p>
            <a:r>
              <a:rPr lang="en-US" dirty="0"/>
              <a:t>The </a:t>
            </a:r>
            <a:r>
              <a:rPr lang="en-US" dirty="0" err="1"/>
              <a:t>IHI</a:t>
            </a:r>
            <a:r>
              <a:rPr lang="en-US" dirty="0"/>
              <a:t> model consists of 3 essential questions.  The sequence of addressing these questions is not absolute.  But, addressing all 3 questions is important.  These questions require us to define our Aim or specific desired point, how will you know the change is an improvement which requires measurement and the changes that can be implemented to lead to improvement.</a:t>
            </a:r>
          </a:p>
          <a:p>
            <a:endParaRPr lang="en-US" dirty="0"/>
          </a:p>
          <a:p>
            <a:r>
              <a:rPr lang="en-US" dirty="0"/>
              <a:t>Using this model, let’s walk through the process and a few tools as we travel this road to QI.</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215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983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focuses on what we want to see meaning what is the performance or outcome or basic structure that we wish to see.  Some might phrase this as defining the problem you are trying to solve.</a:t>
            </a:r>
          </a:p>
          <a:p>
            <a:endParaRPr lang="en-US" dirty="0"/>
          </a:p>
          <a:p>
            <a:r>
              <a:rPr lang="en-US" dirty="0"/>
              <a:t>In defining this, we create a SMART Aim statement.  Some often create a global aim or purpose first before creating the Aim Statement.  It is simpler to create and can help a QI team better understand the issue.</a:t>
            </a:r>
          </a:p>
          <a:p>
            <a:endParaRPr lang="en-US" dirty="0"/>
          </a:p>
          <a:p>
            <a:r>
              <a:rPr lang="en-US" dirty="0"/>
              <a:t>We have discussed Aim statements in a prior sessions.  </a:t>
            </a:r>
          </a:p>
          <a:p>
            <a:endParaRPr lang="en-US" dirty="0"/>
          </a:p>
          <a:p>
            <a:r>
              <a:rPr lang="en-US" dirty="0"/>
              <a:t>Let’s walk through an example QI effort to see these steps in practice.</a:t>
            </a:r>
          </a:p>
          <a:p>
            <a:endParaRPr lang="en-US" dirty="0"/>
          </a:p>
          <a:p>
            <a:r>
              <a:rPr lang="en-US" dirty="0"/>
              <a:t>In this case, we are using a purely fictious and simplified example.  Over the next few slides, the example statements will be included in the green boxes.  </a:t>
            </a:r>
          </a:p>
          <a:p>
            <a:endParaRPr lang="en-US" dirty="0"/>
          </a:p>
          <a:p>
            <a:r>
              <a:rPr lang="en-US" dirty="0"/>
              <a:t>In this example, we used things like our environmental scan, surveys and maybe even a process map to define our Aim statement.  Our Aim statement is By August 1, 2023, we will increase the appropriate utilization of analgesics to pediatric extremity trauma patients by 20%.  </a:t>
            </a:r>
          </a:p>
          <a:p>
            <a:endParaRPr lang="en-US" dirty="0"/>
          </a:p>
          <a:p>
            <a:r>
              <a:rPr lang="en-US" dirty="0"/>
              <a:t>Notice the intention to include a specific, measurable, achievable, realistic and time bound statement.</a:t>
            </a:r>
          </a:p>
          <a:p>
            <a:endParaRPr lang="en-US" dirty="0"/>
          </a:p>
          <a:p>
            <a:r>
              <a:rPr lang="en-US" dirty="0"/>
              <a:t>Again, this is a simplified example for illustration purposes only.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8384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 global aim is a broad goal or purpose.  It should precede an Aim statement but it definitely does not replace a SMART Aim statement.  </a:t>
            </a:r>
          </a:p>
          <a:p>
            <a:endParaRPr lang="en-US" dirty="0"/>
          </a:p>
          <a:p>
            <a:r>
              <a:rPr lang="en-US" dirty="0"/>
              <a:t>Notice how this global aim statement is broad without specific measurable improvement or time bound component.  But, it can be a good starting point if you wish to include a global aim.</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9166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Though not a specific step in the </a:t>
            </a:r>
            <a:r>
              <a:rPr lang="en-US" dirty="0" err="1"/>
              <a:t>IHI</a:t>
            </a:r>
            <a:r>
              <a:rPr lang="en-US" dirty="0"/>
              <a:t> model as shown in this example, the </a:t>
            </a:r>
            <a:r>
              <a:rPr lang="en-US" dirty="0" err="1"/>
              <a:t>IHI</a:t>
            </a:r>
            <a:r>
              <a:rPr lang="en-US" dirty="0"/>
              <a:t> does recognize the value of building your QI team.  With some degree of an aim created, it’s time to build your team.</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Remember to consider the expertise or perspective each team member brings to the QI effort.  These are example functions or expertise to consider.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Once the team is formed, come together to share the global aim, refine the aim statement and develop ideas or hypotheses for your QI effort.</a:t>
            </a:r>
            <a:endParaRPr dirty="0"/>
          </a:p>
        </p:txBody>
      </p:sp>
      <p:sp>
        <p:nvSpPr>
          <p:cNvPr id="920" name="Google Shape;920;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our </a:t>
            </a:r>
            <a:r>
              <a:rPr lang="en-US" dirty="0" err="1"/>
              <a:t>IHI</a:t>
            </a:r>
            <a:r>
              <a:rPr lang="en-US" dirty="0"/>
              <a:t> model, our next two questions can be addressed in either order.  </a:t>
            </a:r>
          </a:p>
          <a:p>
            <a:endParaRPr lang="en-US" dirty="0"/>
          </a:p>
          <a:p>
            <a:r>
              <a:rPr lang="en-US" dirty="0"/>
              <a:t>Let’s start with the second question – how will you know that a change has occurred and it is an improvement?</a:t>
            </a:r>
          </a:p>
          <a:p>
            <a:endParaRPr lang="en-US" dirty="0"/>
          </a:p>
          <a:p>
            <a:r>
              <a:rPr lang="en-US" dirty="0"/>
              <a:t>This is the time to carefully break down your Aim statement to determine what change you will look for.</a:t>
            </a:r>
          </a:p>
          <a:p>
            <a:endParaRPr lang="en-US" dirty="0"/>
          </a:p>
          <a:p>
            <a:r>
              <a:rPr lang="en-US" dirty="0"/>
              <a:t>Then we determine ways to measure now only that change occurred but to what degree was this change meaning how much change occurred.</a:t>
            </a:r>
          </a:p>
          <a:p>
            <a:endParaRPr lang="en-US" dirty="0"/>
          </a:p>
          <a:p>
            <a:r>
              <a:rPr lang="en-US" dirty="0"/>
              <a:t>Take a look at data systems within your organization.  Look for standards as a starting place where change may already be being measured and as a result data systems are already collecting data for this change.</a:t>
            </a:r>
          </a:p>
          <a:p>
            <a:endParaRPr lang="en-US" dirty="0"/>
          </a:p>
          <a:p>
            <a:r>
              <a:rPr lang="en-US" dirty="0"/>
              <a:t>In our example, we have chosen to query our </a:t>
            </a:r>
            <a:r>
              <a:rPr lang="en-US" dirty="0" err="1"/>
              <a:t>EMR</a:t>
            </a:r>
            <a:r>
              <a:rPr lang="en-US" dirty="0"/>
              <a:t> system to gather specific data.  Since we already measure pain and medication use as well as adverse event occurrences, we do not need to create any proxy measures.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8878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not spoken much on the topic of measures because it can be a little more complex.  Analytics professionals are great team members to have for this specific reason.</a:t>
            </a:r>
          </a:p>
          <a:p>
            <a:endParaRPr lang="en-US" dirty="0"/>
          </a:p>
          <a:p>
            <a:r>
              <a:rPr lang="en-US" dirty="0"/>
              <a:t>As we work to define our measures, we can ask ourselves these relatively simple questions to help guide us.  </a:t>
            </a:r>
          </a:p>
          <a:p>
            <a:endParaRPr lang="en-US" dirty="0"/>
          </a:p>
          <a:p>
            <a:r>
              <a:rPr lang="en-US" dirty="0"/>
              <a:t>In the end, we must define those measures that will inform us of change that occurs after implementing our change strategies and the degree plus direction of these changes.  </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5018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come back to measures in a few minutes.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7589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IHI model question asks us to define the change strategy we will implement as we seek to improve.  </a:t>
            </a:r>
            <a:r>
              <a:rPr lang="en-US" b="1" dirty="0">
                <a:highlight>
                  <a:srgbClr val="FFFF00"/>
                </a:highlight>
              </a:rPr>
              <a:t>A change strategy is</a:t>
            </a:r>
            <a:r>
              <a:rPr lang="en-US" b="1" dirty="0"/>
              <a:t>…</a:t>
            </a:r>
          </a:p>
          <a:p>
            <a:endParaRPr lang="en-US" dirty="0"/>
          </a:p>
          <a:p>
            <a:r>
              <a:rPr lang="en-US" dirty="0"/>
              <a:t>Some useful places to start are to create a key driver diagram to include some possible change strategies.  You could also use a fishbone or </a:t>
            </a:r>
            <a:r>
              <a:rPr lang="en-US" dirty="0" err="1"/>
              <a:t>cause&amp;effect</a:t>
            </a:r>
            <a:r>
              <a:rPr lang="en-US" dirty="0"/>
              <a:t> diagram to identify the barriers to reaching the desired performance.  Either way, the objective is to take a look at the possible change strategies.  Then, select one that is likely to result in improvement.  </a:t>
            </a:r>
          </a:p>
          <a:p>
            <a:endParaRPr lang="en-US" dirty="0"/>
          </a:p>
          <a:p>
            <a:r>
              <a:rPr lang="en-US" dirty="0"/>
              <a:t>Often we start with a fairly simple but effective change strategy so that the Team can gain a quick win.  This approach also helps the Team refine its own PDSA processes.</a:t>
            </a:r>
          </a:p>
          <a:p>
            <a:endParaRPr lang="en-US" dirty="0"/>
          </a:p>
          <a:p>
            <a:r>
              <a:rPr lang="en-US" dirty="0"/>
              <a:t>In our example, we have chosen to regularly post a dashboard with our defined metrics.  We will post this dashboard in a location where all staff can easily view it.  As you might imagine, we are simply informing staff of our current performance.  Our staff understand the value of analgesics but there may be other barriers to utilizing it in pediatric extremity trauma including a lack of awareness of under-utilization.  We will ensure all staff are aware of the dashboard and encourage them to view it frequently.</a:t>
            </a:r>
          </a:p>
          <a:p>
            <a:endParaRPr lang="en-US" dirty="0"/>
          </a:p>
          <a:p>
            <a:r>
              <a:rPr lang="en-US" dirty="0"/>
              <a:t>We will frequently measure and post our performance for a defined period of time.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6453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is one driver that you have (or will) focus on to make improvements?</a:t>
            </a:r>
          </a:p>
          <a:p>
            <a:r>
              <a:rPr lang="en-US"/>
              <a:t>https://www.polleverywhere.com/free_text_polls/7R5UvpuGWGWAKNgSIDWgR</a:t>
            </a:r>
          </a:p>
        </p:txBody>
      </p:sp>
      <p:sp>
        <p:nvSpPr>
          <p:cNvPr id="4" name="Slide Number Placeholder 3"/>
          <p:cNvSpPr>
            <a:spLocks noGrp="1"/>
          </p:cNvSpPr>
          <p:nvPr>
            <p:ph type="sldNum" sz="quarter" idx="5"/>
          </p:nvPr>
        </p:nvSpPr>
        <p:spPr/>
        <p:txBody>
          <a:bodyPr/>
          <a:lstStyle/>
          <a:p>
            <a:fld id="{85078C5C-6BF3-D743-94B5-8D93D2393E7A}" type="slidenum">
              <a:rPr lang="en-US" smtClean="0"/>
              <a:t>19</a:t>
            </a:fld>
            <a:endParaRPr lang="en-US"/>
          </a:p>
        </p:txBody>
      </p:sp>
    </p:spTree>
    <p:extLst>
      <p:ext uri="{BB962C8B-B14F-4D97-AF65-F5344CB8AC3E}">
        <p14:creationId xmlns:p14="http://schemas.microsoft.com/office/powerpoint/2010/main" val="24305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000" dirty="0"/>
              <a:t>Common questions about QI include the significance, definition and how it differs from QA.  </a:t>
            </a:r>
          </a:p>
          <a:p>
            <a:pPr marL="0" lvl="0" indent="0" algn="l" rtl="0">
              <a:lnSpc>
                <a:spcPct val="100000"/>
              </a:lnSpc>
              <a:spcBef>
                <a:spcPts val="0"/>
              </a:spcBef>
              <a:spcAft>
                <a:spcPts val="0"/>
              </a:spcAft>
              <a:buSzPts val="1400"/>
              <a:buNone/>
            </a:pPr>
            <a:endParaRPr lang="en-US" sz="2000" dirty="0"/>
          </a:p>
          <a:p>
            <a:pPr marL="0" lvl="0" indent="0" algn="l" rtl="0">
              <a:lnSpc>
                <a:spcPct val="100000"/>
              </a:lnSpc>
              <a:spcBef>
                <a:spcPts val="0"/>
              </a:spcBef>
              <a:spcAft>
                <a:spcPts val="0"/>
              </a:spcAft>
              <a:buSzPts val="1400"/>
              <a:buNone/>
            </a:pPr>
            <a:r>
              <a:rPr lang="en-US" sz="2000" dirty="0"/>
              <a:t>Let’s begin by spending a few minutes gaining a better understanding of this and why it is so important.</a:t>
            </a:r>
            <a:endParaRPr sz="2000" dirty="0"/>
          </a:p>
        </p:txBody>
      </p:sp>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worked through the first three questions of the </a:t>
            </a:r>
            <a:r>
              <a:rPr lang="en-US" dirty="0" err="1"/>
              <a:t>IHI</a:t>
            </a:r>
            <a:r>
              <a:rPr lang="en-US" dirty="0"/>
              <a:t> model.</a:t>
            </a:r>
          </a:p>
          <a:p>
            <a:endParaRPr lang="en-US" dirty="0"/>
          </a:p>
          <a:p>
            <a:r>
              <a:rPr lang="en-US" dirty="0"/>
              <a:t>We began with our Aim statement.  We used the SMART Aim approach with a focus on defining a specific change, creating a desired amount of change and defined a time period for us to achieve this change.</a:t>
            </a:r>
          </a:p>
          <a:p>
            <a:endParaRPr lang="en-US" dirty="0"/>
          </a:p>
          <a:p>
            <a:r>
              <a:rPr lang="en-US" dirty="0"/>
              <a:t>Then, we defined the measures that will inform us of how we are doing.  We will share more about the specific type of measures we chose.</a:t>
            </a:r>
          </a:p>
          <a:p>
            <a:endParaRPr lang="en-US" dirty="0"/>
          </a:p>
          <a:p>
            <a:r>
              <a:rPr lang="en-US" dirty="0"/>
              <a:t>Lastly, we defined a specific change strategy we plan to implement first and ensured this change can be measured for improvement.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3661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have probably heard of a PDSA or PDSA cycle.</a:t>
            </a:r>
          </a:p>
          <a:p>
            <a:endParaRPr lang="en-US" dirty="0"/>
          </a:p>
          <a:p>
            <a:r>
              <a:rPr lang="en-US" dirty="0"/>
              <a:t>Over the next few minutes, we will walk you through this process as it is the most significant portion of the </a:t>
            </a:r>
            <a:r>
              <a:rPr lang="en-US" dirty="0" err="1"/>
              <a:t>IHI</a:t>
            </a:r>
            <a:r>
              <a:rPr lang="en-US" dirty="0"/>
              <a:t> model for improvement.</a:t>
            </a:r>
          </a:p>
          <a:p>
            <a:endParaRPr lang="en-US" dirty="0"/>
          </a:p>
          <a:p>
            <a:r>
              <a:rPr lang="en-US" dirty="0"/>
              <a:t>Let’s get started.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5987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premise of the PDSA cycle is the begin with a single cycle that includes these four components of plan, do, study and act.  The cycle is defined by implementing and measuring one specific change strategy.</a:t>
            </a:r>
          </a:p>
          <a:p>
            <a:endParaRPr lang="en-US" dirty="0"/>
          </a:p>
          <a:p>
            <a:r>
              <a:rPr lang="en-US" dirty="0"/>
              <a:t>The PDSA cycle is our process for testing our change strategy.</a:t>
            </a:r>
          </a:p>
          <a:p>
            <a:endParaRPr lang="en-US" dirty="0"/>
          </a:p>
          <a:p>
            <a:r>
              <a:rPr lang="en-US" dirty="0"/>
              <a:t>Each cycle should be fairly brief but with sufficient time to collect data that informs you about the change and improvement.</a:t>
            </a:r>
          </a:p>
          <a:p>
            <a:endParaRPr lang="en-US" dirty="0"/>
          </a:p>
          <a:p>
            <a:r>
              <a:rPr lang="en-US" dirty="0"/>
              <a:t>Since these are short cycles, the intention is not to simply use a single cycle to determine change.</a:t>
            </a:r>
          </a:p>
          <a:p>
            <a:endParaRPr lang="en-US" dirty="0"/>
          </a:p>
          <a:p>
            <a:r>
              <a:rPr lang="en-US" dirty="0"/>
              <a:t>Instead, QI uses multiple cycles to test successive changes as we seek to reach our Aim or even go beyond our initial Aim.  In this way, we progress from an idea “If we do this, we should be able to see improvement here” to a result “We did this and as a result we improved that.”  </a:t>
            </a:r>
          </a:p>
          <a:p>
            <a:endParaRPr lang="en-US" dirty="0"/>
          </a:p>
          <a:p>
            <a:r>
              <a:rPr lang="en-US" dirty="0"/>
              <a:t>Do not underestimate the power of implementing effective and meaningful changes, meaning several, in order to reach your Aim.</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2079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look a little close at the PDSA cycle, we can get a better idea of what specific actions we are to do.</a:t>
            </a:r>
          </a:p>
          <a:p>
            <a:endParaRPr lang="en-US" dirty="0"/>
          </a:p>
          <a:p>
            <a:r>
              <a:rPr lang="en-US" dirty="0"/>
              <a:t>We start with our theories and ideas of what will happen or where we want to be.  </a:t>
            </a:r>
          </a:p>
          <a:p>
            <a:endParaRPr lang="en-US" dirty="0"/>
          </a:p>
          <a:p>
            <a:r>
              <a:rPr lang="en-US" dirty="0"/>
              <a:t>The planning step includes predicting what might happen as well as defining what specific changes you will make, where will this occur, how will it be done and who will do it.  It may be that your analytics professional will define the specific metrics, maybe your graphics person (or creative staff member) will design the dashboard with the analytics person, the dashboard will be placed on the wall near all staff break areas, these steps will begin on June 1 and end on June 21, your clinical educator will explain the process to your staff and your team will update the dashboard every 3 days.  You might do this with just a portion of your organization as a first step.</a:t>
            </a:r>
          </a:p>
          <a:p>
            <a:endParaRPr lang="en-US" dirty="0"/>
          </a:p>
          <a:p>
            <a:r>
              <a:rPr lang="en-US" dirty="0"/>
              <a:t>Now that you have a plan, make it happen.  During this time document your observations about the change and about performance.  What did you notice?  What did not go so well?  What awesome things did you observe?  And of course, collect data.</a:t>
            </a:r>
          </a:p>
          <a:p>
            <a:endParaRPr lang="en-US" dirty="0"/>
          </a:p>
          <a:p>
            <a:r>
              <a:rPr lang="en-US" dirty="0"/>
              <a:t>After your cycle ends, study the results, your observations and the data.  What does all of this tell you?</a:t>
            </a:r>
          </a:p>
          <a:p>
            <a:endParaRPr lang="en-US" dirty="0"/>
          </a:p>
          <a:p>
            <a:r>
              <a:rPr lang="en-US" dirty="0"/>
              <a:t>Now it is time to make a decision.  Did change occur?  Was it improvement?  Should you adopt this change strategy, adapt it slightly or abandon it all together?  </a:t>
            </a:r>
          </a:p>
          <a:p>
            <a:endParaRPr lang="en-US" dirty="0"/>
          </a:p>
          <a:p>
            <a:r>
              <a:rPr lang="en-US" dirty="0"/>
              <a:t>Then, plan your next effective, impactful change strategy and start your second cycle using the same process.</a:t>
            </a:r>
          </a:p>
          <a:p>
            <a:endParaRPr lang="en-US" dirty="0"/>
          </a:p>
          <a:p>
            <a:r>
              <a:rPr lang="en-US" dirty="0"/>
              <a:t>Don’t forget to celebrate the improvements that occurred and the successes you and the team had.  Plus, celebrate the staff and their performance when improvement occurred.</a:t>
            </a:r>
          </a:p>
          <a:p>
            <a:endParaRPr lang="en-US" dirty="0"/>
          </a:p>
          <a:p>
            <a:r>
              <a:rPr lang="en-US" dirty="0"/>
              <a:t>After you have completed your cycles, consider whether your group can sustain these changes.  Plus, how would you implement this across a larger group such as your entire hospital or entire EMS agency.</a:t>
            </a:r>
          </a:p>
          <a:p>
            <a:endParaRPr lang="en-US" dirty="0"/>
          </a:p>
          <a:p>
            <a:r>
              <a:rPr lang="en-US" dirty="0"/>
              <a:t>Finally, determine ways to completely integrate this change into your organization and your organization’s culture.  That means, make it the way you do things around here.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7702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we talked a little about measures.  Now, let’s review a little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1746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heard us speaking about structural, process or outcome measures.  </a:t>
            </a:r>
          </a:p>
          <a:p>
            <a:endParaRPr lang="en-US" dirty="0"/>
          </a:p>
          <a:p>
            <a:r>
              <a:rPr lang="en-US" dirty="0"/>
              <a:t>This commonly utilized model for evaluating health services is credited to </a:t>
            </a:r>
            <a:r>
              <a:rPr lang="en-US" dirty="0" err="1"/>
              <a:t>Avedis</a:t>
            </a:r>
            <a:r>
              <a:rPr lang="en-US" dirty="0"/>
              <a:t> Donabedian, a physician and researcher in Michigan.</a:t>
            </a:r>
          </a:p>
          <a:p>
            <a:endParaRPr lang="en-US" dirty="0"/>
          </a:p>
          <a:p>
            <a:r>
              <a:rPr lang="en-US" dirty="0"/>
              <a:t>This model uses these three types of measures as a guide for evaluation.  Those who have studied systems evaluations may know this approach as involving inputs, activities and outputs.</a:t>
            </a:r>
          </a:p>
          <a:p>
            <a:endParaRPr lang="en-US" dirty="0"/>
          </a:p>
          <a:p>
            <a:r>
              <a:rPr lang="en-US" dirty="0"/>
              <a:t>This slide provides examples of what you might measure in each of these categories.  It is not necessary to have measures for each category in every QI effort.  That would be nice but not necessary.</a:t>
            </a:r>
          </a:p>
          <a:p>
            <a:endParaRPr lang="en-US" dirty="0"/>
          </a:p>
          <a:p>
            <a:r>
              <a:rPr lang="en-US" dirty="0"/>
              <a:t>Most often, we all wish to focus on Outcomes.  The reality is that we need structural elements in place in order for processes or activities to be able to be carried out.  Without processes or activities, we can have no outcomes.  </a:t>
            </a:r>
          </a:p>
          <a:p>
            <a:endParaRPr lang="en-US" dirty="0"/>
          </a:p>
          <a:p>
            <a:r>
              <a:rPr lang="en-US" dirty="0"/>
              <a:t>So, all are important.  If you have effective structural elements already in place, then there is no need to measure these.  Most of your measures will likely be processes and outcomes unless of course your QI effort is in an area that lacks structural components.  </a:t>
            </a:r>
          </a:p>
          <a:p>
            <a:endParaRPr lang="en-US" dirty="0"/>
          </a:p>
          <a:p>
            <a:r>
              <a:rPr lang="en-US" dirty="0"/>
              <a:t>A fourth category of measures often utilized are referred to as balancing measures.  Some refer to them as side effect measures.  These types of measures seek to determine whether our change strategies created unintended or undesirable effects.  </a:t>
            </a:r>
          </a:p>
          <a:p>
            <a:endParaRPr lang="en-US" dirty="0"/>
          </a:p>
          <a:p>
            <a:r>
              <a:rPr lang="en-US" dirty="0"/>
              <a:t>Ideally, we would like to have the greatest improvement on outcomes with the most minimal, infrequent or low impact side effects.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8489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example.</a:t>
            </a:r>
          </a:p>
          <a:p>
            <a:endParaRPr lang="en-US" dirty="0"/>
          </a:p>
          <a:p>
            <a:r>
              <a:rPr lang="en-US" dirty="0"/>
              <a:t>Here’s our aim statement again.</a:t>
            </a:r>
          </a:p>
          <a:p>
            <a:endParaRPr lang="en-US" dirty="0"/>
          </a:p>
          <a:p>
            <a:r>
              <a:rPr lang="en-US" dirty="0"/>
              <a:t>This is our change strategy.  Adding detail to this would create our plan and specifics surrounding our measures.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5792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capture these measures, we will need some specific data.</a:t>
            </a:r>
          </a:p>
          <a:p>
            <a:endParaRPr lang="en-US" dirty="0"/>
          </a:p>
          <a:p>
            <a:r>
              <a:rPr lang="en-US" dirty="0"/>
              <a:t>Here we have identified some specific data that we will need to obtain as well as measures we will need to calculate and then include in our dashboard.</a:t>
            </a:r>
          </a:p>
          <a:p>
            <a:endParaRPr lang="en-US" dirty="0"/>
          </a:p>
          <a:p>
            <a:r>
              <a:rPr lang="en-US" dirty="0"/>
              <a:t>Notice how this example includes pain scores and satisfaction as measures of change and improvement while measures of adverse events will serve as our balancing measure.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0962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type of measure is this?</a:t>
            </a:r>
          </a:p>
          <a:p>
            <a:r>
              <a:rPr lang="en-US"/>
              <a:t>https://www.polleverywhere.com/multiple_choice_polls/n9dx42GAOHwqxCywtSWlq?state=opened&amp;flow=Default&amp;onscreen=persist</a:t>
            </a:r>
          </a:p>
        </p:txBody>
      </p:sp>
      <p:sp>
        <p:nvSpPr>
          <p:cNvPr id="4" name="Slide Number Placeholder 3"/>
          <p:cNvSpPr>
            <a:spLocks noGrp="1"/>
          </p:cNvSpPr>
          <p:nvPr>
            <p:ph type="sldNum" sz="quarter" idx="5"/>
          </p:nvPr>
        </p:nvSpPr>
        <p:spPr/>
        <p:txBody>
          <a:bodyPr/>
          <a:lstStyle/>
          <a:p>
            <a:fld id="{85078C5C-6BF3-D743-94B5-8D93D2393E7A}" type="slidenum">
              <a:rPr lang="en-US" smtClean="0"/>
              <a:t>28</a:t>
            </a:fld>
            <a:endParaRPr lang="en-US"/>
          </a:p>
        </p:txBody>
      </p:sp>
    </p:spTree>
    <p:extLst>
      <p:ext uri="{BB962C8B-B14F-4D97-AF65-F5344CB8AC3E}">
        <p14:creationId xmlns:p14="http://schemas.microsoft.com/office/powerpoint/2010/main" val="1763151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putting the </a:t>
            </a:r>
            <a:r>
              <a:rPr lang="en-US" dirty="0" err="1"/>
              <a:t>IHI</a:t>
            </a:r>
            <a:r>
              <a:rPr lang="en-US" dirty="0"/>
              <a:t> model all together we have reviewed </a:t>
            </a:r>
          </a:p>
          <a:p>
            <a:endParaRPr lang="en-US" dirty="0"/>
          </a:p>
          <a:p>
            <a:r>
              <a:rPr lang="en-US" dirty="0"/>
              <a:t>The need to begin with creating our Aim statement</a:t>
            </a:r>
          </a:p>
          <a:p>
            <a:endParaRPr lang="en-US" dirty="0"/>
          </a:p>
          <a:p>
            <a:r>
              <a:rPr lang="en-US" dirty="0"/>
              <a:t>Identifying our changes</a:t>
            </a:r>
          </a:p>
          <a:p>
            <a:endParaRPr lang="en-US" dirty="0"/>
          </a:p>
          <a:p>
            <a:r>
              <a:rPr lang="en-US" dirty="0"/>
              <a:t>Identifying how we will measure our changes and improvement</a:t>
            </a:r>
          </a:p>
          <a:p>
            <a:endParaRPr lang="en-US" dirty="0"/>
          </a:p>
          <a:p>
            <a:r>
              <a:rPr lang="en-US" dirty="0"/>
              <a:t>And planned then tested our change strategy using a plan, do, study, act model.</a:t>
            </a:r>
          </a:p>
          <a:p>
            <a:endParaRPr lang="en-US" dirty="0"/>
          </a:p>
          <a:p>
            <a:r>
              <a:rPr lang="en-US" dirty="0"/>
              <a:t>Our expectation is to complete additional cycles to gain even further improvements using multiple change strategies.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140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fan of the author and speaker, Simon Sinek, you may be familiar with the concept of starting with the “WHY”.</a:t>
            </a:r>
          </a:p>
          <a:p>
            <a:endParaRPr lang="en-US" dirty="0"/>
          </a:p>
          <a:p>
            <a:r>
              <a:rPr lang="en-US" dirty="0"/>
              <a:t>Starting with our why means reminding ourselves of our true purpose.  While QI is important, it is not our why.  Our Why is something bigger.  It is our true purpose.  </a:t>
            </a:r>
          </a:p>
          <a:p>
            <a:endParaRPr lang="en-US" dirty="0"/>
          </a:p>
          <a:p>
            <a:r>
              <a:rPr lang="en-US" dirty="0"/>
              <a:t>Our why is more about improving the quality of and access to emergency care for ill and injured children everywhere.</a:t>
            </a:r>
          </a:p>
          <a:p>
            <a:endParaRPr lang="en-US" dirty="0"/>
          </a:p>
          <a:p>
            <a:r>
              <a:rPr lang="en-US" dirty="0"/>
              <a:t>QI is one of our “</a:t>
            </a:r>
            <a:r>
              <a:rPr lang="en-US" dirty="0" err="1"/>
              <a:t>Hows</a:t>
            </a:r>
            <a:r>
              <a:rPr lang="en-US" dirty="0"/>
              <a:t>” or “Models” we use to achieve our “WHY”.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2195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000" dirty="0"/>
              <a:t>That is a lot of information to grasp.  So, let’s look at a map to help guide you.</a:t>
            </a:r>
            <a:endParaRPr sz="2000" dirty="0"/>
          </a:p>
        </p:txBody>
      </p:sp>
      <p:sp>
        <p:nvSpPr>
          <p:cNvPr id="872" name="Google Shape;87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process flow map walks you through the steps we just reviewed.  </a:t>
            </a:r>
          </a:p>
          <a:p>
            <a:endParaRPr lang="en-US" dirty="0"/>
          </a:p>
          <a:p>
            <a:r>
              <a:rPr lang="en-US" dirty="0"/>
              <a:t>We begin with the </a:t>
            </a:r>
            <a:r>
              <a:rPr lang="en-US" dirty="0" err="1"/>
              <a:t>IHI</a:t>
            </a:r>
            <a:r>
              <a:rPr lang="en-US" dirty="0"/>
              <a:t> model’s 3 key questions noted in shades of orange and yellow then progress to our PDSA cycle shown in green, blue, gray and dark orange.</a:t>
            </a:r>
          </a:p>
          <a:p>
            <a:endParaRPr lang="en-US" dirty="0"/>
          </a:p>
          <a:p>
            <a:r>
              <a:rPr lang="en-US" dirty="0"/>
              <a:t>Then, because we made great strides in improvement, we celebrated our success and then began our second cycle.</a:t>
            </a:r>
          </a:p>
          <a:p>
            <a:endParaRPr lang="en-US" dirty="0"/>
          </a:p>
          <a:p>
            <a:r>
              <a:rPr lang="en-US" dirty="0"/>
              <a:t>That’s it.  Hopefully, this map will help guide you through your Project </a:t>
            </a:r>
            <a:r>
              <a:rPr lang="en-US"/>
              <a:t>in Phase 2.</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0228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does QI really mean.</a:t>
            </a:r>
          </a:p>
          <a:p>
            <a:endParaRPr lang="en-US" dirty="0"/>
          </a:p>
          <a:p>
            <a:r>
              <a:rPr lang="en-US" dirty="0"/>
              <a:t>This HRSA definition shows our true “WHY” on the right side of this graphic.  It is what we are aiming for.</a:t>
            </a:r>
          </a:p>
          <a:p>
            <a:endParaRPr lang="en-US" dirty="0"/>
          </a:p>
          <a:p>
            <a:r>
              <a:rPr lang="en-US" dirty="0"/>
              <a:t>How we get there is through some actions that are ongoing and systematic meaning they focus on changing systems.  We know we are changing systems by measuring our changes to seem if they lead to improvement.  And the improvement we are seeking is somehow in the form of improving the health status for an individual or group OR improving the health services themselves.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811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xfrm>
            <a:off x="6494465" y="9081655"/>
            <a:ext cx="103187" cy="229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80" eaLnBrk="0" hangingPunct="0">
              <a:defRPr sz="1600">
                <a:solidFill>
                  <a:schemeClr val="bg1"/>
                </a:solidFill>
                <a:latin typeface="Calibri" pitchFamily="34" charset="0"/>
                <a:ea typeface="MS PGothic" pitchFamily="34" charset="-128"/>
              </a:defRPr>
            </a:lvl1pPr>
            <a:lvl2pPr marL="762029" indent="-293088" defTabSz="937880" eaLnBrk="0" hangingPunct="0">
              <a:defRPr sz="1600">
                <a:solidFill>
                  <a:schemeClr val="bg1"/>
                </a:solidFill>
                <a:latin typeface="Calibri" pitchFamily="34" charset="0"/>
                <a:ea typeface="MS PGothic" pitchFamily="34" charset="-128"/>
              </a:defRPr>
            </a:lvl2pPr>
            <a:lvl3pPr marL="1173935" indent="-234470" defTabSz="937880" eaLnBrk="0" hangingPunct="0">
              <a:defRPr sz="1600">
                <a:solidFill>
                  <a:schemeClr val="bg1"/>
                </a:solidFill>
                <a:latin typeface="Calibri" pitchFamily="34" charset="0"/>
                <a:ea typeface="MS PGothic" pitchFamily="34" charset="-128"/>
              </a:defRPr>
            </a:lvl3pPr>
            <a:lvl4pPr marL="1642876" indent="-234470" defTabSz="937880" eaLnBrk="0" hangingPunct="0">
              <a:defRPr sz="1600">
                <a:solidFill>
                  <a:schemeClr val="bg1"/>
                </a:solidFill>
                <a:latin typeface="Calibri" pitchFamily="34" charset="0"/>
                <a:ea typeface="MS PGothic" pitchFamily="34" charset="-128"/>
              </a:defRPr>
            </a:lvl4pPr>
            <a:lvl5pPr marL="2111815" indent="-234470" defTabSz="937880" eaLnBrk="0" hangingPunct="0">
              <a:defRPr sz="1600">
                <a:solidFill>
                  <a:schemeClr val="bg1"/>
                </a:solidFill>
                <a:latin typeface="Calibri" pitchFamily="34" charset="0"/>
                <a:ea typeface="MS PGothic" pitchFamily="34" charset="-128"/>
              </a:defRPr>
            </a:lvl5pPr>
            <a:lvl6pPr marL="2568082" indent="-234470" defTabSz="937880" eaLnBrk="0" fontAlgn="base" hangingPunct="0">
              <a:spcBef>
                <a:spcPct val="0"/>
              </a:spcBef>
              <a:spcAft>
                <a:spcPct val="0"/>
              </a:spcAft>
              <a:defRPr sz="1600">
                <a:solidFill>
                  <a:schemeClr val="bg1"/>
                </a:solidFill>
                <a:latin typeface="Calibri" pitchFamily="34" charset="0"/>
                <a:ea typeface="MS PGothic" pitchFamily="34" charset="-128"/>
              </a:defRPr>
            </a:lvl6pPr>
            <a:lvl7pPr marL="3024348" indent="-234470" defTabSz="937880" eaLnBrk="0" fontAlgn="base" hangingPunct="0">
              <a:spcBef>
                <a:spcPct val="0"/>
              </a:spcBef>
              <a:spcAft>
                <a:spcPct val="0"/>
              </a:spcAft>
              <a:defRPr sz="1600">
                <a:solidFill>
                  <a:schemeClr val="bg1"/>
                </a:solidFill>
                <a:latin typeface="Calibri" pitchFamily="34" charset="0"/>
                <a:ea typeface="MS PGothic" pitchFamily="34" charset="-128"/>
              </a:defRPr>
            </a:lvl7pPr>
            <a:lvl8pPr marL="3480614" indent="-234470" defTabSz="937880" eaLnBrk="0" fontAlgn="base" hangingPunct="0">
              <a:spcBef>
                <a:spcPct val="0"/>
              </a:spcBef>
              <a:spcAft>
                <a:spcPct val="0"/>
              </a:spcAft>
              <a:defRPr sz="1600">
                <a:solidFill>
                  <a:schemeClr val="bg1"/>
                </a:solidFill>
                <a:latin typeface="Calibri" pitchFamily="34" charset="0"/>
                <a:ea typeface="MS PGothic" pitchFamily="34" charset="-128"/>
              </a:defRPr>
            </a:lvl8pPr>
            <a:lvl9pPr marL="3936880" indent="-234470" defTabSz="937880" eaLnBrk="0" fontAlgn="base" hangingPunct="0">
              <a:spcBef>
                <a:spcPct val="0"/>
              </a:spcBef>
              <a:spcAft>
                <a:spcPct val="0"/>
              </a:spcAft>
              <a:defRPr sz="1600">
                <a:solidFill>
                  <a:schemeClr val="bg1"/>
                </a:solidFill>
                <a:latin typeface="Calibri" pitchFamily="34" charset="0"/>
                <a:ea typeface="MS PGothic" pitchFamily="34" charset="-128"/>
              </a:defRPr>
            </a:lvl9pPr>
          </a:lstStyle>
          <a:p>
            <a:fld id="{C873118D-7AA5-45F1-A292-4D55E0647635}" type="slidenum">
              <a:rPr lang="en-US" altLang="en-US" sz="800">
                <a:solidFill>
                  <a:schemeClr val="tx1"/>
                </a:solidFill>
              </a:rPr>
              <a:pPr/>
              <a:t>5</a:t>
            </a:fld>
            <a:endParaRPr lang="en-US" altLang="en-US" sz="800" dirty="0">
              <a:solidFill>
                <a:schemeClr val="tx1"/>
              </a:solidFill>
            </a:endParaRPr>
          </a:p>
        </p:txBody>
      </p:sp>
      <p:sp>
        <p:nvSpPr>
          <p:cNvPr id="117763" name="Rectangle 5"/>
          <p:cNvSpPr txBox="1">
            <a:spLocks noGrp="1" noChangeArrowheads="1"/>
          </p:cNvSpPr>
          <p:nvPr/>
        </p:nvSpPr>
        <p:spPr bwMode="auto">
          <a:xfrm>
            <a:off x="4008439" y="8893101"/>
            <a:ext cx="3067050" cy="46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49" tIns="47125" rIns="94249" bIns="47125" anchor="b"/>
          <a:lstStyle>
            <a:lvl1pPr defTabSz="931863" eaLnBrk="0" hangingPunct="0">
              <a:defRPr sz="1600">
                <a:solidFill>
                  <a:schemeClr val="bg1"/>
                </a:solidFill>
                <a:latin typeface="Calibri" pitchFamily="34" charset="0"/>
                <a:ea typeface="MS PGothic" pitchFamily="34" charset="-128"/>
              </a:defRPr>
            </a:lvl1pPr>
            <a:lvl2pPr marL="742950" indent="-285750" defTabSz="931863" eaLnBrk="0" hangingPunct="0">
              <a:defRPr sz="1600">
                <a:solidFill>
                  <a:schemeClr val="bg1"/>
                </a:solidFill>
                <a:latin typeface="Calibri" pitchFamily="34" charset="0"/>
                <a:ea typeface="MS PGothic" pitchFamily="34" charset="-128"/>
              </a:defRPr>
            </a:lvl2pPr>
            <a:lvl3pPr marL="1143000" indent="-228600" defTabSz="931863" eaLnBrk="0" hangingPunct="0">
              <a:defRPr sz="1600">
                <a:solidFill>
                  <a:schemeClr val="bg1"/>
                </a:solidFill>
                <a:latin typeface="Calibri" pitchFamily="34" charset="0"/>
                <a:ea typeface="MS PGothic" pitchFamily="34" charset="-128"/>
              </a:defRPr>
            </a:lvl3pPr>
            <a:lvl4pPr marL="1600200" indent="-228600" defTabSz="931863" eaLnBrk="0" hangingPunct="0">
              <a:defRPr sz="1600">
                <a:solidFill>
                  <a:schemeClr val="bg1"/>
                </a:solidFill>
                <a:latin typeface="Calibri" pitchFamily="34" charset="0"/>
                <a:ea typeface="MS PGothic" pitchFamily="34" charset="-128"/>
              </a:defRPr>
            </a:lvl4pPr>
            <a:lvl5pPr marL="2057400" indent="-228600" defTabSz="931863" eaLnBrk="0" hangingPunct="0">
              <a:defRPr sz="1600">
                <a:solidFill>
                  <a:schemeClr val="bg1"/>
                </a:solidFill>
                <a:latin typeface="Calibri" pitchFamily="34" charset="0"/>
                <a:ea typeface="MS PGothic" pitchFamily="34" charset="-128"/>
              </a:defRPr>
            </a:lvl5pPr>
            <a:lvl6pPr marL="2514600" indent="-228600" defTabSz="931863" eaLnBrk="0" fontAlgn="base" hangingPunct="0">
              <a:spcBef>
                <a:spcPct val="0"/>
              </a:spcBef>
              <a:spcAft>
                <a:spcPct val="0"/>
              </a:spcAft>
              <a:defRPr sz="1600">
                <a:solidFill>
                  <a:schemeClr val="bg1"/>
                </a:solidFill>
                <a:latin typeface="Calibri" pitchFamily="34" charset="0"/>
                <a:ea typeface="MS PGothic" pitchFamily="34" charset="-128"/>
              </a:defRPr>
            </a:lvl6pPr>
            <a:lvl7pPr marL="2971800" indent="-228600" defTabSz="931863" eaLnBrk="0" fontAlgn="base" hangingPunct="0">
              <a:spcBef>
                <a:spcPct val="0"/>
              </a:spcBef>
              <a:spcAft>
                <a:spcPct val="0"/>
              </a:spcAft>
              <a:defRPr sz="1600">
                <a:solidFill>
                  <a:schemeClr val="bg1"/>
                </a:solidFill>
                <a:latin typeface="Calibri" pitchFamily="34" charset="0"/>
                <a:ea typeface="MS PGothic" pitchFamily="34" charset="-128"/>
              </a:defRPr>
            </a:lvl7pPr>
            <a:lvl8pPr marL="3429000" indent="-228600" defTabSz="931863" eaLnBrk="0" fontAlgn="base" hangingPunct="0">
              <a:spcBef>
                <a:spcPct val="0"/>
              </a:spcBef>
              <a:spcAft>
                <a:spcPct val="0"/>
              </a:spcAft>
              <a:defRPr sz="1600">
                <a:solidFill>
                  <a:schemeClr val="bg1"/>
                </a:solidFill>
                <a:latin typeface="Calibri" pitchFamily="34" charset="0"/>
                <a:ea typeface="MS PGothic" pitchFamily="34" charset="-128"/>
              </a:defRPr>
            </a:lvl8pPr>
            <a:lvl9pPr marL="3886200" indent="-228600" defTabSz="931863" eaLnBrk="0" fontAlgn="base" hangingPunct="0">
              <a:spcBef>
                <a:spcPct val="0"/>
              </a:spcBef>
              <a:spcAft>
                <a:spcPct val="0"/>
              </a:spcAft>
              <a:defRPr sz="1600">
                <a:solidFill>
                  <a:schemeClr val="bg1"/>
                </a:solidFill>
                <a:latin typeface="Calibri" pitchFamily="34" charset="0"/>
                <a:ea typeface="MS PGothic" pitchFamily="34" charset="-128"/>
              </a:defRPr>
            </a:lvl9pPr>
          </a:lstStyle>
          <a:p>
            <a:pPr algn="r" eaLnBrk="1" hangingPunct="1"/>
            <a:fld id="{E3AB03A5-8E08-4D21-B40E-106B5310B825}" type="slidenum">
              <a:rPr lang="en-US" altLang="en-US" sz="1200">
                <a:solidFill>
                  <a:srgbClr val="000000"/>
                </a:solidFill>
                <a:latin typeface="Arial" pitchFamily="34" charset="0"/>
              </a:rPr>
              <a:pPr algn="r" eaLnBrk="1" hangingPunct="1"/>
              <a:t>5</a:t>
            </a:fld>
            <a:endParaRPr lang="en-US" altLang="en-US" sz="1200" dirty="0">
              <a:solidFill>
                <a:srgbClr val="000000"/>
              </a:solidFill>
              <a:latin typeface="Arial" pitchFamily="34" charset="0"/>
            </a:endParaRPr>
          </a:p>
        </p:txBody>
      </p:sp>
      <p:sp>
        <p:nvSpPr>
          <p:cNvPr id="117764" name="Rectangle 2"/>
          <p:cNvSpPr>
            <a:spLocks noGrp="1" noRot="1" noChangeAspect="1" noChangeArrowheads="1" noTextEdit="1"/>
          </p:cNvSpPr>
          <p:nvPr>
            <p:ph type="sldImg"/>
          </p:nvPr>
        </p:nvSpPr>
        <p:spPr>
          <a:xfrm>
            <a:off x="-122238" y="588963"/>
            <a:ext cx="7323138" cy="4119562"/>
          </a:xfrm>
          <a:solidFill>
            <a:srgbClr val="FFFFFF"/>
          </a:solidFill>
          <a:ln/>
        </p:spPr>
      </p:sp>
      <p:sp>
        <p:nvSpPr>
          <p:cNvPr id="117765" name="Rectangle 3"/>
          <p:cNvSpPr>
            <a:spLocks noGrp="1" noChangeArrowheads="1"/>
          </p:cNvSpPr>
          <p:nvPr>
            <p:ph type="body" idx="1"/>
          </p:nvPr>
        </p:nvSpPr>
        <p:spPr bwMode="auto">
          <a:xfrm>
            <a:off x="1223964" y="4399079"/>
            <a:ext cx="4630737" cy="394316"/>
          </a:xfrm>
          <a:solidFill>
            <a:srgbClr val="FFFFFF"/>
          </a:solidFill>
          <a:ln>
            <a:solidFill>
              <a:srgbClr val="000000"/>
            </a:solidFill>
          </a:ln>
        </p:spPr>
        <p:txBody>
          <a:bodyPr lIns="94257" tIns="47129" rIns="94257" bIns="47129">
            <a:normAutofit fontScale="25000" lnSpcReduction="20000"/>
          </a:bodyPr>
          <a:lstStyle/>
          <a:p>
            <a:pPr defTabSz="903026"/>
            <a:r>
              <a:rPr lang="en-US" altLang="en-US" dirty="0" err="1">
                <a:solidFill>
                  <a:srgbClr val="7F7F7F"/>
                </a:solidFill>
                <a:latin typeface="Gill Sans MT" pitchFamily="34" charset="0"/>
                <a:cs typeface="Geneva"/>
              </a:rPr>
              <a:t>f</a:t>
            </a:r>
            <a:r>
              <a:rPr lang="en-US" altLang="en-US" dirty="0">
                <a:solidFill>
                  <a:srgbClr val="7F7F7F"/>
                </a:solidFill>
                <a:latin typeface="Gill Sans MT" pitchFamily="34" charset="0"/>
                <a:cs typeface="Geneva"/>
              </a:rPr>
              <a:t> the outlier trim point is set at 1.96 standard deviations, only 2.5% of cases fall under the adverse outcome tail, so </a:t>
            </a:r>
          </a:p>
          <a:p>
            <a:pPr defTabSz="903026"/>
            <a:endParaRPr lang="en-US" altLang="en-US" dirty="0">
              <a:solidFill>
                <a:srgbClr val="7F7F7F"/>
              </a:solidFill>
              <a:latin typeface="Gill Sans MT" pitchFamily="34" charset="0"/>
              <a:cs typeface="Geneva"/>
            </a:endParaRPr>
          </a:p>
          <a:p>
            <a:pPr defTabSz="903026"/>
            <a:r>
              <a:rPr lang="en-US" altLang="en-US" dirty="0">
                <a:latin typeface="Arial" pitchFamily="34" charset="0"/>
                <a:cs typeface="Geneva"/>
              </a:rPr>
              <a:t>In this QA case example, the focus is on the individual cases at the right tail of this curve.  This represents only a small number of total cases (2.5% of cases).  </a:t>
            </a:r>
          </a:p>
          <a:p>
            <a:pPr defTabSz="903026"/>
            <a:endParaRPr lang="en-US" altLang="en-US" dirty="0">
              <a:latin typeface="Arial" pitchFamily="34" charset="0"/>
              <a:cs typeface="Geneva"/>
            </a:endParaRPr>
          </a:p>
          <a:p>
            <a:pPr defTabSz="903026"/>
            <a:r>
              <a:rPr lang="en-US" altLang="en-US" dirty="0">
                <a:latin typeface="Arial" pitchFamily="34" charset="0"/>
                <a:cs typeface="Geneva"/>
              </a:rPr>
              <a:t>This QA approach focuses on the “worse” outcomes and seeks to shift these to the left or toward the mean were others are.</a:t>
            </a:r>
          </a:p>
          <a:p>
            <a:pPr defTabSz="903026"/>
            <a:endParaRPr lang="en-US" altLang="en-US" dirty="0">
              <a:latin typeface="Arial" pitchFamily="34" charset="0"/>
              <a:cs typeface="Geneva"/>
            </a:endParaRPr>
          </a:p>
          <a:p>
            <a:pPr defTabSz="903026"/>
            <a:r>
              <a:rPr lang="en-US" altLang="en-US" dirty="0">
                <a:latin typeface="Arial" pitchFamily="34" charset="0"/>
                <a:cs typeface="Geneva"/>
              </a:rPr>
              <a:t>Notice the amount of change when considering the entire population of cases is actually very small.</a:t>
            </a:r>
          </a:p>
          <a:p>
            <a:pPr defTabSz="903026"/>
            <a:endParaRPr lang="en-US" altLang="en-US" dirty="0">
              <a:latin typeface="Arial" pitchFamily="34" charset="0"/>
              <a:cs typeface="Geneva"/>
            </a:endParaRPr>
          </a:p>
          <a:p>
            <a:pPr defTabSz="903026"/>
            <a:r>
              <a:rPr lang="en-US" altLang="en-US" dirty="0">
                <a:latin typeface="Arial" pitchFamily="34" charset="0"/>
                <a:cs typeface="Geneva"/>
              </a:rPr>
              <a:t>More importantly, we did not change the vast majority of the cases.  Things stayed as they were with the mean remaining the same.  We simply had a small few cases get closer to the mean.</a:t>
            </a:r>
          </a:p>
        </p:txBody>
      </p:sp>
    </p:spTree>
    <p:extLst>
      <p:ext uri="{BB962C8B-B14F-4D97-AF65-F5344CB8AC3E}">
        <p14:creationId xmlns:p14="http://schemas.microsoft.com/office/powerpoint/2010/main" val="306244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a:xfrm>
            <a:off x="6494465" y="9081655"/>
            <a:ext cx="103187" cy="229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80" eaLnBrk="0" hangingPunct="0">
              <a:defRPr sz="1600">
                <a:solidFill>
                  <a:schemeClr val="bg1"/>
                </a:solidFill>
                <a:latin typeface="Calibri" pitchFamily="34" charset="0"/>
                <a:ea typeface="MS PGothic" pitchFamily="34" charset="-128"/>
              </a:defRPr>
            </a:lvl1pPr>
            <a:lvl2pPr marL="762029" indent="-293088" defTabSz="937880" eaLnBrk="0" hangingPunct="0">
              <a:defRPr sz="1600">
                <a:solidFill>
                  <a:schemeClr val="bg1"/>
                </a:solidFill>
                <a:latin typeface="Calibri" pitchFamily="34" charset="0"/>
                <a:ea typeface="MS PGothic" pitchFamily="34" charset="-128"/>
              </a:defRPr>
            </a:lvl2pPr>
            <a:lvl3pPr marL="1173935" indent="-234470" defTabSz="937880" eaLnBrk="0" hangingPunct="0">
              <a:defRPr sz="1600">
                <a:solidFill>
                  <a:schemeClr val="bg1"/>
                </a:solidFill>
                <a:latin typeface="Calibri" pitchFamily="34" charset="0"/>
                <a:ea typeface="MS PGothic" pitchFamily="34" charset="-128"/>
              </a:defRPr>
            </a:lvl3pPr>
            <a:lvl4pPr marL="1642876" indent="-234470" defTabSz="937880" eaLnBrk="0" hangingPunct="0">
              <a:defRPr sz="1600">
                <a:solidFill>
                  <a:schemeClr val="bg1"/>
                </a:solidFill>
                <a:latin typeface="Calibri" pitchFamily="34" charset="0"/>
                <a:ea typeface="MS PGothic" pitchFamily="34" charset="-128"/>
              </a:defRPr>
            </a:lvl4pPr>
            <a:lvl5pPr marL="2111815" indent="-234470" defTabSz="937880" eaLnBrk="0" hangingPunct="0">
              <a:defRPr sz="1600">
                <a:solidFill>
                  <a:schemeClr val="bg1"/>
                </a:solidFill>
                <a:latin typeface="Calibri" pitchFamily="34" charset="0"/>
                <a:ea typeface="MS PGothic" pitchFamily="34" charset="-128"/>
              </a:defRPr>
            </a:lvl5pPr>
            <a:lvl6pPr marL="2568082" indent="-234470" defTabSz="937880" eaLnBrk="0" fontAlgn="base" hangingPunct="0">
              <a:spcBef>
                <a:spcPct val="0"/>
              </a:spcBef>
              <a:spcAft>
                <a:spcPct val="0"/>
              </a:spcAft>
              <a:defRPr sz="1600">
                <a:solidFill>
                  <a:schemeClr val="bg1"/>
                </a:solidFill>
                <a:latin typeface="Calibri" pitchFamily="34" charset="0"/>
                <a:ea typeface="MS PGothic" pitchFamily="34" charset="-128"/>
              </a:defRPr>
            </a:lvl6pPr>
            <a:lvl7pPr marL="3024348" indent="-234470" defTabSz="937880" eaLnBrk="0" fontAlgn="base" hangingPunct="0">
              <a:spcBef>
                <a:spcPct val="0"/>
              </a:spcBef>
              <a:spcAft>
                <a:spcPct val="0"/>
              </a:spcAft>
              <a:defRPr sz="1600">
                <a:solidFill>
                  <a:schemeClr val="bg1"/>
                </a:solidFill>
                <a:latin typeface="Calibri" pitchFamily="34" charset="0"/>
                <a:ea typeface="MS PGothic" pitchFamily="34" charset="-128"/>
              </a:defRPr>
            </a:lvl7pPr>
            <a:lvl8pPr marL="3480614" indent="-234470" defTabSz="937880" eaLnBrk="0" fontAlgn="base" hangingPunct="0">
              <a:spcBef>
                <a:spcPct val="0"/>
              </a:spcBef>
              <a:spcAft>
                <a:spcPct val="0"/>
              </a:spcAft>
              <a:defRPr sz="1600">
                <a:solidFill>
                  <a:schemeClr val="bg1"/>
                </a:solidFill>
                <a:latin typeface="Calibri" pitchFamily="34" charset="0"/>
                <a:ea typeface="MS PGothic" pitchFamily="34" charset="-128"/>
              </a:defRPr>
            </a:lvl8pPr>
            <a:lvl9pPr marL="3936880" indent="-234470" defTabSz="937880" eaLnBrk="0" fontAlgn="base" hangingPunct="0">
              <a:spcBef>
                <a:spcPct val="0"/>
              </a:spcBef>
              <a:spcAft>
                <a:spcPct val="0"/>
              </a:spcAft>
              <a:defRPr sz="1600">
                <a:solidFill>
                  <a:schemeClr val="bg1"/>
                </a:solidFill>
                <a:latin typeface="Calibri" pitchFamily="34" charset="0"/>
                <a:ea typeface="MS PGothic" pitchFamily="34" charset="-128"/>
              </a:defRPr>
            </a:lvl9pPr>
          </a:lstStyle>
          <a:p>
            <a:fld id="{8FE12EC4-1066-4B0B-AA15-CE9E90E2CE3C}" type="slidenum">
              <a:rPr lang="en-US" altLang="en-US" sz="800">
                <a:solidFill>
                  <a:schemeClr val="tx1"/>
                </a:solidFill>
              </a:rPr>
              <a:pPr/>
              <a:t>6</a:t>
            </a:fld>
            <a:endParaRPr lang="en-US" altLang="en-US" sz="800" dirty="0">
              <a:solidFill>
                <a:schemeClr val="tx1"/>
              </a:solidFill>
            </a:endParaRPr>
          </a:p>
        </p:txBody>
      </p:sp>
      <p:sp>
        <p:nvSpPr>
          <p:cNvPr id="118787" name="Rectangle 5"/>
          <p:cNvSpPr txBox="1">
            <a:spLocks noGrp="1" noChangeArrowheads="1"/>
          </p:cNvSpPr>
          <p:nvPr/>
        </p:nvSpPr>
        <p:spPr bwMode="auto">
          <a:xfrm>
            <a:off x="4008439" y="8893101"/>
            <a:ext cx="3067050" cy="46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49" tIns="47125" rIns="94249" bIns="47125" anchor="b"/>
          <a:lstStyle>
            <a:lvl1pPr defTabSz="931863" eaLnBrk="0" hangingPunct="0">
              <a:defRPr sz="1600">
                <a:solidFill>
                  <a:schemeClr val="bg1"/>
                </a:solidFill>
                <a:latin typeface="Calibri" pitchFamily="34" charset="0"/>
                <a:ea typeface="MS PGothic" pitchFamily="34" charset="-128"/>
              </a:defRPr>
            </a:lvl1pPr>
            <a:lvl2pPr marL="742950" indent="-285750" defTabSz="931863" eaLnBrk="0" hangingPunct="0">
              <a:defRPr sz="1600">
                <a:solidFill>
                  <a:schemeClr val="bg1"/>
                </a:solidFill>
                <a:latin typeface="Calibri" pitchFamily="34" charset="0"/>
                <a:ea typeface="MS PGothic" pitchFamily="34" charset="-128"/>
              </a:defRPr>
            </a:lvl2pPr>
            <a:lvl3pPr marL="1143000" indent="-228600" defTabSz="931863" eaLnBrk="0" hangingPunct="0">
              <a:defRPr sz="1600">
                <a:solidFill>
                  <a:schemeClr val="bg1"/>
                </a:solidFill>
                <a:latin typeface="Calibri" pitchFamily="34" charset="0"/>
                <a:ea typeface="MS PGothic" pitchFamily="34" charset="-128"/>
              </a:defRPr>
            </a:lvl3pPr>
            <a:lvl4pPr marL="1600200" indent="-228600" defTabSz="931863" eaLnBrk="0" hangingPunct="0">
              <a:defRPr sz="1600">
                <a:solidFill>
                  <a:schemeClr val="bg1"/>
                </a:solidFill>
                <a:latin typeface="Calibri" pitchFamily="34" charset="0"/>
                <a:ea typeface="MS PGothic" pitchFamily="34" charset="-128"/>
              </a:defRPr>
            </a:lvl4pPr>
            <a:lvl5pPr marL="2057400" indent="-228600" defTabSz="931863" eaLnBrk="0" hangingPunct="0">
              <a:defRPr sz="1600">
                <a:solidFill>
                  <a:schemeClr val="bg1"/>
                </a:solidFill>
                <a:latin typeface="Calibri" pitchFamily="34" charset="0"/>
                <a:ea typeface="MS PGothic" pitchFamily="34" charset="-128"/>
              </a:defRPr>
            </a:lvl5pPr>
            <a:lvl6pPr marL="2514600" indent="-228600" defTabSz="931863" eaLnBrk="0" fontAlgn="base" hangingPunct="0">
              <a:spcBef>
                <a:spcPct val="0"/>
              </a:spcBef>
              <a:spcAft>
                <a:spcPct val="0"/>
              </a:spcAft>
              <a:defRPr sz="1600">
                <a:solidFill>
                  <a:schemeClr val="bg1"/>
                </a:solidFill>
                <a:latin typeface="Calibri" pitchFamily="34" charset="0"/>
                <a:ea typeface="MS PGothic" pitchFamily="34" charset="-128"/>
              </a:defRPr>
            </a:lvl6pPr>
            <a:lvl7pPr marL="2971800" indent="-228600" defTabSz="931863" eaLnBrk="0" fontAlgn="base" hangingPunct="0">
              <a:spcBef>
                <a:spcPct val="0"/>
              </a:spcBef>
              <a:spcAft>
                <a:spcPct val="0"/>
              </a:spcAft>
              <a:defRPr sz="1600">
                <a:solidFill>
                  <a:schemeClr val="bg1"/>
                </a:solidFill>
                <a:latin typeface="Calibri" pitchFamily="34" charset="0"/>
                <a:ea typeface="MS PGothic" pitchFamily="34" charset="-128"/>
              </a:defRPr>
            </a:lvl7pPr>
            <a:lvl8pPr marL="3429000" indent="-228600" defTabSz="931863" eaLnBrk="0" fontAlgn="base" hangingPunct="0">
              <a:spcBef>
                <a:spcPct val="0"/>
              </a:spcBef>
              <a:spcAft>
                <a:spcPct val="0"/>
              </a:spcAft>
              <a:defRPr sz="1600">
                <a:solidFill>
                  <a:schemeClr val="bg1"/>
                </a:solidFill>
                <a:latin typeface="Calibri" pitchFamily="34" charset="0"/>
                <a:ea typeface="MS PGothic" pitchFamily="34" charset="-128"/>
              </a:defRPr>
            </a:lvl8pPr>
            <a:lvl9pPr marL="3886200" indent="-228600" defTabSz="931863" eaLnBrk="0" fontAlgn="base" hangingPunct="0">
              <a:spcBef>
                <a:spcPct val="0"/>
              </a:spcBef>
              <a:spcAft>
                <a:spcPct val="0"/>
              </a:spcAft>
              <a:defRPr sz="1600">
                <a:solidFill>
                  <a:schemeClr val="bg1"/>
                </a:solidFill>
                <a:latin typeface="Calibri" pitchFamily="34" charset="0"/>
                <a:ea typeface="MS PGothic" pitchFamily="34" charset="-128"/>
              </a:defRPr>
            </a:lvl9pPr>
          </a:lstStyle>
          <a:p>
            <a:pPr algn="r" eaLnBrk="1" hangingPunct="1"/>
            <a:fld id="{45C39C84-A9FA-490C-8B9A-F5B79DE519B3}" type="slidenum">
              <a:rPr lang="en-US" altLang="en-US" sz="1200">
                <a:solidFill>
                  <a:srgbClr val="000000"/>
                </a:solidFill>
                <a:latin typeface="Arial" pitchFamily="34" charset="0"/>
              </a:rPr>
              <a:pPr algn="r" eaLnBrk="1" hangingPunct="1"/>
              <a:t>6</a:t>
            </a:fld>
            <a:endParaRPr lang="en-US" altLang="en-US" sz="1200" dirty="0">
              <a:solidFill>
                <a:srgbClr val="000000"/>
              </a:solidFill>
              <a:latin typeface="Arial" pitchFamily="34" charset="0"/>
            </a:endParaRPr>
          </a:p>
        </p:txBody>
      </p:sp>
      <p:sp>
        <p:nvSpPr>
          <p:cNvPr id="118788" name="Rectangle 2"/>
          <p:cNvSpPr>
            <a:spLocks noGrp="1" noRot="1" noChangeAspect="1" noChangeArrowheads="1" noTextEdit="1"/>
          </p:cNvSpPr>
          <p:nvPr>
            <p:ph type="sldImg"/>
          </p:nvPr>
        </p:nvSpPr>
        <p:spPr>
          <a:xfrm>
            <a:off x="-122238" y="588963"/>
            <a:ext cx="7323138" cy="4119562"/>
          </a:xfrm>
          <a:solidFill>
            <a:srgbClr val="FFFFFF"/>
          </a:solidFill>
          <a:ln/>
        </p:spPr>
      </p:sp>
      <p:sp>
        <p:nvSpPr>
          <p:cNvPr id="118789" name="Rectangle 3"/>
          <p:cNvSpPr>
            <a:spLocks noGrp="1" noChangeArrowheads="1"/>
          </p:cNvSpPr>
          <p:nvPr>
            <p:ph type="body" idx="1"/>
          </p:nvPr>
        </p:nvSpPr>
        <p:spPr bwMode="auto">
          <a:xfrm>
            <a:off x="1223964" y="4399079"/>
            <a:ext cx="4630737" cy="241516"/>
          </a:xfrm>
          <a:solidFill>
            <a:srgbClr val="FFFFFF"/>
          </a:solidFill>
          <a:ln>
            <a:solidFill>
              <a:srgbClr val="000000"/>
            </a:solidFill>
          </a:ln>
        </p:spPr>
        <p:txBody>
          <a:bodyPr lIns="94257" tIns="47129" rIns="94257" bIns="47129">
            <a:normAutofit fontScale="25000" lnSpcReduction="20000"/>
          </a:bodyPr>
          <a:lstStyle/>
          <a:p>
            <a:pPr defTabSz="903026"/>
            <a:r>
              <a:rPr lang="en-US" altLang="en-US" dirty="0">
                <a:latin typeface="Arial" pitchFamily="34" charset="0"/>
                <a:cs typeface="Geneva"/>
              </a:rPr>
              <a:t>QI instead focuses on the inliers.  </a:t>
            </a:r>
          </a:p>
          <a:p>
            <a:pPr defTabSz="903026"/>
            <a:endParaRPr lang="en-US" altLang="en-US" dirty="0">
              <a:latin typeface="Arial" pitchFamily="34" charset="0"/>
              <a:cs typeface="Geneva"/>
            </a:endParaRPr>
          </a:p>
          <a:p>
            <a:pPr defTabSz="903026"/>
            <a:r>
              <a:rPr lang="en-US" altLang="en-US" dirty="0">
                <a:latin typeface="Arial" pitchFamily="34" charset="0"/>
                <a:cs typeface="Geneva"/>
              </a:rPr>
              <a:t>It proposes to shift outcomes for the majority of the cases towards the left including shifting the mean towards the left meaning even better outcomes.</a:t>
            </a:r>
          </a:p>
          <a:p>
            <a:pPr defTabSz="903026"/>
            <a:endParaRPr lang="en-US" altLang="en-US" dirty="0">
              <a:latin typeface="Arial" pitchFamily="34" charset="0"/>
              <a:cs typeface="Geneva"/>
            </a:endParaRPr>
          </a:p>
          <a:p>
            <a:pPr defTabSz="903026"/>
            <a:r>
              <a:rPr lang="en-US" altLang="en-US" dirty="0">
                <a:latin typeface="Arial" pitchFamily="34" charset="0"/>
                <a:cs typeface="Geneva"/>
              </a:rPr>
              <a:t>This approach focuses on using evidence based practices and best practices to target variation in processes as well as other strategies.  </a:t>
            </a:r>
          </a:p>
          <a:p>
            <a:pPr defTabSz="903026"/>
            <a:endParaRPr lang="en-US" altLang="en-US" dirty="0">
              <a:latin typeface="Arial" pitchFamily="34" charset="0"/>
              <a:cs typeface="Geneva"/>
            </a:endParaRPr>
          </a:p>
          <a:p>
            <a:pPr defTabSz="903026"/>
            <a:r>
              <a:rPr lang="en-US" altLang="en-US" dirty="0">
                <a:latin typeface="Arial" pitchFamily="34" charset="0"/>
                <a:cs typeface="Geneva"/>
              </a:rPr>
              <a:t>This approach is applied to the inliers without a specific focus on the outliers.</a:t>
            </a:r>
          </a:p>
          <a:p>
            <a:pPr defTabSz="903026"/>
            <a:endParaRPr lang="en-US" altLang="en-US" dirty="0">
              <a:latin typeface="Arial" pitchFamily="34" charset="0"/>
              <a:cs typeface="Geneva"/>
            </a:endParaRPr>
          </a:p>
          <a:p>
            <a:pPr defTabSz="903026"/>
            <a:r>
              <a:rPr lang="en-US" altLang="en-US" dirty="0">
                <a:latin typeface="Arial" pitchFamily="34" charset="0"/>
                <a:cs typeface="Geneva"/>
              </a:rPr>
              <a:t>The result is better outcomes for a much larger portion of our cases and a new mean or new standard.  </a:t>
            </a:r>
          </a:p>
          <a:p>
            <a:pPr defTabSz="903026"/>
            <a:endParaRPr lang="en-US" altLang="en-US" dirty="0">
              <a:latin typeface="Arial" pitchFamily="34" charset="0"/>
              <a:cs typeface="Geneva"/>
            </a:endParaRPr>
          </a:p>
          <a:p>
            <a:pPr defTabSz="903026"/>
            <a:r>
              <a:rPr lang="en-US" altLang="en-US" dirty="0">
                <a:latin typeface="Arial" pitchFamily="34" charset="0"/>
                <a:cs typeface="Geneva"/>
              </a:rPr>
              <a:t>Additional changes (cycles) can potentially provide additional movement toward even better outcomes.</a:t>
            </a:r>
          </a:p>
        </p:txBody>
      </p:sp>
    </p:spTree>
    <p:extLst>
      <p:ext uri="{BB962C8B-B14F-4D97-AF65-F5344CB8AC3E}">
        <p14:creationId xmlns:p14="http://schemas.microsoft.com/office/powerpoint/2010/main" val="266100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in mind, it is easier to see that our focus needs to shift aware from looking at a small group and instead provide a plan for changing the majority.</a:t>
            </a:r>
          </a:p>
          <a:p>
            <a:endParaRPr lang="en-US" dirty="0"/>
          </a:p>
          <a:p>
            <a:r>
              <a:rPr lang="en-US" dirty="0"/>
              <a:t>QI provides us with a framework for doing this.  It focuses on systems and requires us to think globally rather than one, single aspect of what we are seeking to improve.</a:t>
            </a:r>
          </a:p>
          <a:p>
            <a:endParaRPr lang="en-US" dirty="0"/>
          </a:p>
          <a:p>
            <a:r>
              <a:rPr lang="en-US" dirty="0"/>
              <a:t>It does involve many key components and uses various resources including teams, QI models, tools, processes and a focus on systems.</a:t>
            </a:r>
          </a:p>
          <a:p>
            <a:endParaRPr lang="en-US" dirty="0"/>
          </a:p>
          <a:p>
            <a:r>
              <a:rPr lang="en-US" dirty="0"/>
              <a:t>QI does not however give us a simple set of solutions to various problems.  Instead, it gives us this framework that we can apply to many problems within various organizations and a variety of environments. </a:t>
            </a:r>
          </a:p>
          <a:p>
            <a:endParaRPr lang="en-US" dirty="0"/>
          </a:p>
          <a:p>
            <a:r>
              <a:rPr lang="en-US" dirty="0"/>
              <a:t>This makes QI much more powerful than a simple set of answers, templates or specific examples.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708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when we speak of QI, the question of the difference between QI and QA comes up.  Both have a place but their purpose and outcomes are very different.  Often QA can even be a springboard to QI work.</a:t>
            </a:r>
          </a:p>
          <a:p>
            <a:endParaRPr lang="en-US" dirty="0"/>
          </a:p>
          <a:p>
            <a:r>
              <a:rPr lang="en-US" dirty="0"/>
              <a:t>QA works best when we have high confidence that our established standard is as good as it can get.  And, our stakeholders are accepting of the established standard and don’t want anything better.</a:t>
            </a:r>
          </a:p>
          <a:p>
            <a:endParaRPr lang="en-US" dirty="0"/>
          </a:p>
          <a:p>
            <a:r>
              <a:rPr lang="en-US" dirty="0"/>
              <a:t>QI works best when we have high confidence that we can reach a higher or better standard.  And, our stakeholders want the best results or something better than the current.</a:t>
            </a:r>
          </a:p>
          <a:p>
            <a:endParaRPr lang="en-US" dirty="0"/>
          </a:p>
          <a:p>
            <a:r>
              <a:rPr lang="en-US" dirty="0"/>
              <a:t>One way to conceptualize the different between QA and QI is with this type of visual.</a:t>
            </a:r>
          </a:p>
          <a:p>
            <a:endParaRPr lang="en-US" dirty="0"/>
          </a:p>
          <a:p>
            <a:r>
              <a:rPr lang="en-US" dirty="0"/>
              <a:t>QA takes a look at Where we have been and How well we did.  It asks the question of whether we met our defined standard.  It is retrospective;  it looks backward in time and typically is static.  And, it is often compliance focused.</a:t>
            </a:r>
          </a:p>
          <a:p>
            <a:endParaRPr lang="en-US" dirty="0"/>
          </a:p>
          <a:p>
            <a:r>
              <a:rPr lang="en-US" dirty="0"/>
              <a:t>QI on the other hand is interested in Where do we want to be and How to get there.  It’s view is forward in time and is typically dynamic.  It is more process focused and recognizes that change occurs over time.  Rather than having a focus on a defined standard, QI seeks something better than the current state.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846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7213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165E-2C41-4656-A655-AA368C919A38}"/>
              </a:ext>
            </a:extLst>
          </p:cNvPr>
          <p:cNvSpPr>
            <a:spLocks noGrp="1"/>
          </p:cNvSpPr>
          <p:nvPr>
            <p:ph type="ctrTitle" hasCustomPrompt="1"/>
          </p:nvPr>
        </p:nvSpPr>
        <p:spPr>
          <a:xfrm>
            <a:off x="1524000" y="1122363"/>
            <a:ext cx="9265920" cy="2306637"/>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Title slide</a:t>
            </a:r>
          </a:p>
        </p:txBody>
      </p:sp>
      <p:sp>
        <p:nvSpPr>
          <p:cNvPr id="3" name="Subtitle 2">
            <a:extLst>
              <a:ext uri="{FF2B5EF4-FFF2-40B4-BE49-F238E27FC236}">
                <a16:creationId xmlns:a16="http://schemas.microsoft.com/office/drawing/2014/main" id="{BA50A674-BF45-46D5-9B79-DA5CFE936DA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07780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684F-E715-4929-A73D-39AA3ECD421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5C2B4F-CBF8-4F0D-BF65-D2D714BF2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10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65BE-8C67-41F0-8C51-CC55DE988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C8BCED-B12A-40E8-BF59-14DEB39C62CC}"/>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6923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684F-E715-4929-A73D-39AA3ECD421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5C2B4F-CBF8-4F0D-BF65-D2D714BF2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30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a:xfrm rot="5400000">
            <a:off x="10155639" y="1790701"/>
            <a:ext cx="990599" cy="304799"/>
          </a:xfrm>
          <a:prstGeom prst="rect">
            <a:avLst/>
          </a:prstGeom>
        </p:spPr>
        <p:txBody>
          <a:bodyPr/>
          <a:lstStyle/>
          <a:p>
            <a:fld id="{DF1FFA77-8D76-449C-958E-D8373A9E35AE}" type="datetimeFigureOut">
              <a:rPr lang="en-US" smtClean="0"/>
              <a:t>3/1/22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99E3C88-3022-4EA9-B8C5-24D42E6531E6}" type="slidenum">
              <a:rPr lang="en-US" smtClean="0"/>
              <a:t>‹#›</a:t>
            </a:fld>
            <a:endParaRPr lang="en-US"/>
          </a:p>
        </p:txBody>
      </p:sp>
    </p:spTree>
    <p:extLst>
      <p:ext uri="{BB962C8B-B14F-4D97-AF65-F5344CB8AC3E}">
        <p14:creationId xmlns:p14="http://schemas.microsoft.com/office/powerpoint/2010/main" val="1104494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96DA91-4784-4BF1-8BBE-2F92F96613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BD1FD3-0647-4042-82D3-B3758639A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8328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Lst>
  <p:txStyles>
    <p:titleStyle>
      <a:lvl1pPr algn="l" defTabSz="914400" rtl="0" eaLnBrk="1" latinLnBrk="0" hangingPunct="1">
        <a:lnSpc>
          <a:spcPct val="90000"/>
        </a:lnSpc>
        <a:spcBef>
          <a:spcPct val="0"/>
        </a:spcBef>
        <a:buNone/>
        <a:defRPr sz="4400" b="1" kern="1200">
          <a:solidFill>
            <a:srgbClr val="0450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ihi.org/resources/Pages/HowtoImprove/ScienceofImprovementHowtoImprove.asp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creativecommons.org/licenses/by-nc/3.0/" TargetMode="External"/><Relationship Id="rId4" Type="http://schemas.openxmlformats.org/officeDocument/2006/relationships/hyperlink" Target="https://www.pngall.com/team-work-png/download/1324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www.ihi.org/resources/Pages/HowtoImprove/ScienceofImprovementEstablishingMeasures.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8" Type="http://schemas.openxmlformats.org/officeDocument/2006/relationships/hyperlink" Target="https://www.hrsa.gov/sites/default/files/quality/toolbox/508pdfs/qualityimprovement.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goodfreephotos.com/vector-images/arrow-and-target-vector-clipart.png.php" TargetMode="External"/><Relationship Id="rId4" Type="http://schemas.openxmlformats.org/officeDocument/2006/relationships/diagramLayout" Target="../diagrams/layout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slideshare.net/healthcatalyst1/the-imperative-of-linking-clinical-and-financial-data-to-improve-outcom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lideshare.net/healthcatalyst1/the-imperative-of-linking-clinical-and-financial-data-to-improve-outcom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lickr.com/photos/fornal/36371620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pxhere.com/en/photo/1547799" TargetMode="External"/><Relationship Id="rId5" Type="http://schemas.openxmlformats.org/officeDocument/2006/relationships/image" Target="../media/image8.jpg"/><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epitemnein-epitomic.blogspot.com/2013/11/3-cogently-relevant-journey-metaphor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82807-D377-2047-85BC-02A68813E505}"/>
              </a:ext>
            </a:extLst>
          </p:cNvPr>
          <p:cNvSpPr>
            <a:spLocks noGrp="1"/>
          </p:cNvSpPr>
          <p:nvPr>
            <p:ph type="ctrTitle"/>
          </p:nvPr>
        </p:nvSpPr>
        <p:spPr/>
        <p:txBody>
          <a:bodyPr/>
          <a:lstStyle/>
          <a:p>
            <a:r>
              <a:rPr lang="en-US" dirty="0"/>
              <a:t>Quality Improvement</a:t>
            </a:r>
          </a:p>
        </p:txBody>
      </p:sp>
      <p:sp>
        <p:nvSpPr>
          <p:cNvPr id="3" name="Subtitle 2">
            <a:extLst>
              <a:ext uri="{FF2B5EF4-FFF2-40B4-BE49-F238E27FC236}">
                <a16:creationId xmlns:a16="http://schemas.microsoft.com/office/drawing/2014/main" id="{F175B43A-1642-AC40-8005-CB79734B36B2}"/>
              </a:ext>
            </a:extLst>
          </p:cNvPr>
          <p:cNvSpPr>
            <a:spLocks noGrp="1"/>
          </p:cNvSpPr>
          <p:nvPr>
            <p:ph type="subTitle" idx="1"/>
          </p:nvPr>
        </p:nvSpPr>
        <p:spPr>
          <a:xfrm>
            <a:off x="1524000" y="3602037"/>
            <a:ext cx="9144000" cy="2212353"/>
          </a:xfrm>
        </p:spPr>
        <p:txBody>
          <a:bodyPr/>
          <a:lstStyle/>
          <a:p>
            <a:r>
              <a:rPr lang="en-US" u="sng" dirty="0"/>
              <a:t>PURPOSE STATEMENT</a:t>
            </a:r>
          </a:p>
          <a:p>
            <a:endParaRPr lang="en-US" i="1" u="sng" dirty="0"/>
          </a:p>
          <a:p>
            <a:pPr>
              <a:lnSpc>
                <a:spcPct val="100000"/>
              </a:lnSpc>
            </a:pPr>
            <a:r>
              <a:rPr lang="en-US" i="1" dirty="0"/>
              <a:t>Participate in the development of pediatric components of the organization’s QI plan and facilitate QI activities related to pediatric emergency care.</a:t>
            </a:r>
          </a:p>
        </p:txBody>
      </p:sp>
    </p:spTree>
    <p:extLst>
      <p:ext uri="{BB962C8B-B14F-4D97-AF65-F5344CB8AC3E}">
        <p14:creationId xmlns:p14="http://schemas.microsoft.com/office/powerpoint/2010/main" val="324665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2ECB2-B754-40F5-B2D2-004FD8D05D44}"/>
              </a:ext>
            </a:extLst>
          </p:cNvPr>
          <p:cNvSpPr>
            <a:spLocks noGrp="1"/>
          </p:cNvSpPr>
          <p:nvPr>
            <p:ph type="title"/>
          </p:nvPr>
        </p:nvSpPr>
        <p:spPr>
          <a:xfrm>
            <a:off x="342715" y="381027"/>
            <a:ext cx="3574774" cy="1471627"/>
          </a:xfrm>
        </p:spPr>
        <p:txBody>
          <a:bodyPr>
            <a:normAutofit/>
          </a:bodyPr>
          <a:lstStyle/>
          <a:p>
            <a:r>
              <a:rPr lang="en-US" dirty="0"/>
              <a:t>Start with a </a:t>
            </a:r>
            <a:br>
              <a:rPr lang="en-US" dirty="0"/>
            </a:br>
            <a:r>
              <a:rPr lang="en-US" dirty="0"/>
              <a:t>Good Model  </a:t>
            </a:r>
          </a:p>
        </p:txBody>
      </p:sp>
      <p:pic>
        <p:nvPicPr>
          <p:cNvPr id="6" name="Picture 5">
            <a:extLst>
              <a:ext uri="{FF2B5EF4-FFF2-40B4-BE49-F238E27FC236}">
                <a16:creationId xmlns:a16="http://schemas.microsoft.com/office/drawing/2014/main" id="{C7E3ED43-2E9E-453A-B4D2-A6FE9DE59834}"/>
              </a:ext>
            </a:extLst>
          </p:cNvPr>
          <p:cNvPicPr>
            <a:picLocks noChangeAspect="1"/>
          </p:cNvPicPr>
          <p:nvPr/>
        </p:nvPicPr>
        <p:blipFill rotWithShape="1">
          <a:blip r:embed="rId3"/>
          <a:srcRect t="5774"/>
          <a:stretch/>
        </p:blipFill>
        <p:spPr>
          <a:xfrm>
            <a:off x="4174435" y="64564"/>
            <a:ext cx="3180522" cy="6535083"/>
          </a:xfrm>
          <a:prstGeom prst="rect">
            <a:avLst/>
          </a:prstGeom>
        </p:spPr>
      </p:pic>
      <p:sp>
        <p:nvSpPr>
          <p:cNvPr id="7" name="Rectangle 6">
            <a:extLst>
              <a:ext uri="{FF2B5EF4-FFF2-40B4-BE49-F238E27FC236}">
                <a16:creationId xmlns:a16="http://schemas.microsoft.com/office/drawing/2014/main" id="{1A4AE77B-43AB-4B84-A05E-3E7B877EE862}"/>
              </a:ext>
            </a:extLst>
          </p:cNvPr>
          <p:cNvSpPr/>
          <p:nvPr/>
        </p:nvSpPr>
        <p:spPr>
          <a:xfrm>
            <a:off x="8110329" y="5726072"/>
            <a:ext cx="3358101" cy="430887"/>
          </a:xfrm>
          <a:prstGeom prst="rect">
            <a:avLst/>
          </a:prstGeom>
        </p:spPr>
        <p:txBody>
          <a:bodyPr wrap="square">
            <a:spAutoFit/>
          </a:bodyPr>
          <a:lstStyle/>
          <a:p>
            <a:r>
              <a:rPr lang="en-US" sz="1050" dirty="0">
                <a:hlinkClick r:id="rId4"/>
              </a:rPr>
              <a:t>http://www.ihi.org/resources/Pages/HowtoImprove/ScienceofImprovementHowtoImprove.aspx</a:t>
            </a:r>
            <a:r>
              <a:rPr lang="en-US" sz="1050" dirty="0"/>
              <a:t> </a:t>
            </a:r>
          </a:p>
        </p:txBody>
      </p:sp>
      <p:sp>
        <p:nvSpPr>
          <p:cNvPr id="8" name="TextBox 7">
            <a:extLst>
              <a:ext uri="{FF2B5EF4-FFF2-40B4-BE49-F238E27FC236}">
                <a16:creationId xmlns:a16="http://schemas.microsoft.com/office/drawing/2014/main" id="{2BFC61DA-1D62-45BE-9383-5D8E08A4A829}"/>
              </a:ext>
            </a:extLst>
          </p:cNvPr>
          <p:cNvSpPr txBox="1"/>
          <p:nvPr/>
        </p:nvSpPr>
        <p:spPr>
          <a:xfrm>
            <a:off x="7492633" y="1759990"/>
            <a:ext cx="3124863" cy="830997"/>
          </a:xfrm>
          <a:prstGeom prst="rect">
            <a:avLst/>
          </a:prstGeom>
          <a:solidFill>
            <a:schemeClr val="accent1">
              <a:lumMod val="40000"/>
              <a:lumOff val="60000"/>
            </a:schemeClr>
          </a:solidFill>
          <a:ln w="19050">
            <a:solidFill>
              <a:schemeClr val="accent2">
                <a:lumMod val="75000"/>
              </a:schemeClr>
            </a:solid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IHI</a:t>
            </a:r>
            <a:r>
              <a:rPr lang="en-US" sz="2400" dirty="0">
                <a:latin typeface="Times New Roman" panose="02020603050405020304" pitchFamily="18" charset="0"/>
                <a:cs typeface="Times New Roman" panose="02020603050405020304" pitchFamily="18" charset="0"/>
              </a:rPr>
              <a:t> Model for Improvement </a:t>
            </a:r>
          </a:p>
        </p:txBody>
      </p:sp>
    </p:spTree>
    <p:extLst>
      <p:ext uri="{BB962C8B-B14F-4D97-AF65-F5344CB8AC3E}">
        <p14:creationId xmlns:p14="http://schemas.microsoft.com/office/powerpoint/2010/main" val="4123602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219C-A4CB-43C6-BEAD-E22E58FF4F0B}"/>
              </a:ext>
            </a:extLst>
          </p:cNvPr>
          <p:cNvSpPr>
            <a:spLocks noGrp="1"/>
          </p:cNvSpPr>
          <p:nvPr>
            <p:ph type="title"/>
          </p:nvPr>
        </p:nvSpPr>
        <p:spPr/>
        <p:txBody>
          <a:bodyPr/>
          <a:lstStyle/>
          <a:p>
            <a:r>
              <a:rPr lang="en-US" dirty="0"/>
              <a:t>NOTE</a:t>
            </a:r>
          </a:p>
        </p:txBody>
      </p:sp>
      <p:sp>
        <p:nvSpPr>
          <p:cNvPr id="3" name="Text Placeholder 2">
            <a:extLst>
              <a:ext uri="{FF2B5EF4-FFF2-40B4-BE49-F238E27FC236}">
                <a16:creationId xmlns:a16="http://schemas.microsoft.com/office/drawing/2014/main" id="{A262AC4E-FFF0-4633-8E77-30E7D28C9F8F}"/>
              </a:ext>
            </a:extLst>
          </p:cNvPr>
          <p:cNvSpPr>
            <a:spLocks noGrp="1"/>
          </p:cNvSpPr>
          <p:nvPr>
            <p:ph type="body" idx="1"/>
          </p:nvPr>
        </p:nvSpPr>
        <p:spPr/>
        <p:txBody>
          <a:bodyPr/>
          <a:lstStyle/>
          <a:p>
            <a:r>
              <a:rPr lang="en-US" dirty="0"/>
              <a:t>The examples in the following slides are fictious and incomplete.  They are for illustration purposes only.</a:t>
            </a:r>
          </a:p>
        </p:txBody>
      </p:sp>
    </p:spTree>
    <p:extLst>
      <p:ext uri="{BB962C8B-B14F-4D97-AF65-F5344CB8AC3E}">
        <p14:creationId xmlns:p14="http://schemas.microsoft.com/office/powerpoint/2010/main" val="1885400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D48F-7057-415E-A9AE-02A448CEDD84}"/>
              </a:ext>
            </a:extLst>
          </p:cNvPr>
          <p:cNvSpPr>
            <a:spLocks noGrp="1"/>
          </p:cNvSpPr>
          <p:nvPr>
            <p:ph type="title"/>
          </p:nvPr>
        </p:nvSpPr>
        <p:spPr/>
        <p:txBody>
          <a:bodyPr>
            <a:normAutofit/>
          </a:bodyPr>
          <a:lstStyle/>
          <a:p>
            <a:r>
              <a:rPr lang="en-US" sz="4400" dirty="0"/>
              <a:t>What are you trying to accomplish?</a:t>
            </a:r>
          </a:p>
        </p:txBody>
      </p:sp>
      <p:sp>
        <p:nvSpPr>
          <p:cNvPr id="3" name="Text Placeholder 2">
            <a:extLst>
              <a:ext uri="{FF2B5EF4-FFF2-40B4-BE49-F238E27FC236}">
                <a16:creationId xmlns:a16="http://schemas.microsoft.com/office/drawing/2014/main" id="{91F6117E-5176-4B72-A594-5088DA6A739A}"/>
              </a:ext>
            </a:extLst>
          </p:cNvPr>
          <p:cNvSpPr>
            <a:spLocks noGrp="1"/>
          </p:cNvSpPr>
          <p:nvPr>
            <p:ph type="body" idx="1"/>
          </p:nvPr>
        </p:nvSpPr>
        <p:spPr>
          <a:xfrm>
            <a:off x="838200" y="1436210"/>
            <a:ext cx="7677647" cy="4720749"/>
          </a:xfrm>
        </p:spPr>
        <p:txBody>
          <a:bodyPr/>
          <a:lstStyle/>
          <a:p>
            <a:r>
              <a:rPr lang="en-US" b="1" dirty="0">
                <a:solidFill>
                  <a:schemeClr val="accent1">
                    <a:lumMod val="75000"/>
                  </a:schemeClr>
                </a:solidFill>
              </a:rPr>
              <a:t>Aim statement</a:t>
            </a:r>
          </a:p>
          <a:p>
            <a:pPr lvl="1"/>
            <a:r>
              <a:rPr lang="en-US" dirty="0"/>
              <a:t>SMART</a:t>
            </a:r>
          </a:p>
          <a:p>
            <a:pPr lvl="1"/>
            <a:r>
              <a:rPr lang="en-US" dirty="0"/>
              <a:t>Specific change? How much? By when?</a:t>
            </a:r>
          </a:p>
        </p:txBody>
      </p:sp>
      <p:pic>
        <p:nvPicPr>
          <p:cNvPr id="4" name="Picture 3">
            <a:extLst>
              <a:ext uri="{FF2B5EF4-FFF2-40B4-BE49-F238E27FC236}">
                <a16:creationId xmlns:a16="http://schemas.microsoft.com/office/drawing/2014/main" id="{B67518F4-21F9-4770-84EE-58BF1BFD8C78}"/>
              </a:ext>
            </a:extLst>
          </p:cNvPr>
          <p:cNvPicPr>
            <a:picLocks noChangeAspect="1"/>
          </p:cNvPicPr>
          <p:nvPr/>
        </p:nvPicPr>
        <p:blipFill rotWithShape="1">
          <a:blip r:embed="rId3"/>
          <a:srcRect t="5774"/>
          <a:stretch/>
        </p:blipFill>
        <p:spPr>
          <a:xfrm>
            <a:off x="9086863" y="1322241"/>
            <a:ext cx="2297514" cy="4720750"/>
          </a:xfrm>
          <a:prstGeom prst="rect">
            <a:avLst/>
          </a:prstGeom>
        </p:spPr>
      </p:pic>
      <p:sp>
        <p:nvSpPr>
          <p:cNvPr id="5" name="Arrow: Notched Right 4">
            <a:extLst>
              <a:ext uri="{FF2B5EF4-FFF2-40B4-BE49-F238E27FC236}">
                <a16:creationId xmlns:a16="http://schemas.microsoft.com/office/drawing/2014/main" id="{79249CD3-E89A-4ED4-A521-5F91455A6EE7}"/>
              </a:ext>
            </a:extLst>
          </p:cNvPr>
          <p:cNvSpPr/>
          <p:nvPr/>
        </p:nvSpPr>
        <p:spPr>
          <a:xfrm>
            <a:off x="8466661" y="1542553"/>
            <a:ext cx="723569" cy="60429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46777858-CE03-4356-A947-88441B91A2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2276" y="3339384"/>
            <a:ext cx="914400" cy="914400"/>
          </a:xfrm>
          <a:prstGeom prst="rect">
            <a:avLst/>
          </a:prstGeom>
        </p:spPr>
      </p:pic>
      <p:sp>
        <p:nvSpPr>
          <p:cNvPr id="8" name="TextBox 7">
            <a:extLst>
              <a:ext uri="{FF2B5EF4-FFF2-40B4-BE49-F238E27FC236}">
                <a16:creationId xmlns:a16="http://schemas.microsoft.com/office/drawing/2014/main" id="{EB4255A4-DCFE-4EFC-A6D4-E7B4A6B74BCF}"/>
              </a:ext>
            </a:extLst>
          </p:cNvPr>
          <p:cNvSpPr txBox="1"/>
          <p:nvPr/>
        </p:nvSpPr>
        <p:spPr>
          <a:xfrm>
            <a:off x="2098481" y="3442525"/>
            <a:ext cx="5980043" cy="1015663"/>
          </a:xfrm>
          <a:prstGeom prst="rect">
            <a:avLst/>
          </a:prstGeom>
          <a:noFill/>
          <a:ln w="47625">
            <a:solidFill>
              <a:schemeClr val="accent6">
                <a:lumMod val="75000"/>
              </a:schemeClr>
            </a:solidFill>
          </a:ln>
        </p:spPr>
        <p:txBody>
          <a:bodyPr wrap="square" rtlCol="0">
            <a:spAutoFit/>
          </a:bodyPr>
          <a:lstStyle/>
          <a:p>
            <a:r>
              <a:rPr lang="en-US" sz="2000" dirty="0"/>
              <a:t>By August 1, 2023, we will increase the appropriate utilization of analgesics to pediatric extremity trauma patients by 20%.</a:t>
            </a:r>
          </a:p>
        </p:txBody>
      </p:sp>
      <p:sp>
        <p:nvSpPr>
          <p:cNvPr id="11" name="TextBox 10">
            <a:extLst>
              <a:ext uri="{FF2B5EF4-FFF2-40B4-BE49-F238E27FC236}">
                <a16:creationId xmlns:a16="http://schemas.microsoft.com/office/drawing/2014/main" id="{4AA4C028-F939-4954-90AF-54D93444B187}"/>
              </a:ext>
            </a:extLst>
          </p:cNvPr>
          <p:cNvSpPr txBox="1"/>
          <p:nvPr/>
        </p:nvSpPr>
        <p:spPr>
          <a:xfrm>
            <a:off x="2098482" y="4882101"/>
            <a:ext cx="5980042" cy="923330"/>
          </a:xfrm>
          <a:prstGeom prst="rect">
            <a:avLst/>
          </a:prstGeom>
          <a:noFill/>
          <a:ln w="31750">
            <a:solidFill>
              <a:schemeClr val="accent2">
                <a:lumMod val="75000"/>
              </a:schemeClr>
            </a:solidFill>
          </a:ln>
        </p:spPr>
        <p:txBody>
          <a:bodyPr wrap="square" rtlCol="0">
            <a:spAutoFit/>
          </a:bodyPr>
          <a:lstStyle/>
          <a:p>
            <a:r>
              <a:rPr lang="en-US" sz="1800" dirty="0"/>
              <a:t>Sources: Environmental Scan; Past measures; Staff surveys; Patient satisfaction surveys; Process map the ideal</a:t>
            </a:r>
          </a:p>
        </p:txBody>
      </p:sp>
      <p:pic>
        <p:nvPicPr>
          <p:cNvPr id="13" name="Graphic 12" descr="Tools">
            <a:extLst>
              <a:ext uri="{FF2B5EF4-FFF2-40B4-BE49-F238E27FC236}">
                <a16:creationId xmlns:a16="http://schemas.microsoft.com/office/drawing/2014/main" id="{A581D047-F4CB-476C-B851-75F14738A5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1432" y="4827955"/>
            <a:ext cx="641541" cy="641541"/>
          </a:xfrm>
          <a:prstGeom prst="rect">
            <a:avLst/>
          </a:prstGeom>
        </p:spPr>
      </p:pic>
    </p:spTree>
    <p:extLst>
      <p:ext uri="{BB962C8B-B14F-4D97-AF65-F5344CB8AC3E}">
        <p14:creationId xmlns:p14="http://schemas.microsoft.com/office/powerpoint/2010/main" val="256019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D48F-7057-415E-A9AE-02A448CEDD84}"/>
              </a:ext>
            </a:extLst>
          </p:cNvPr>
          <p:cNvSpPr>
            <a:spLocks noGrp="1"/>
          </p:cNvSpPr>
          <p:nvPr>
            <p:ph type="title"/>
          </p:nvPr>
        </p:nvSpPr>
        <p:spPr/>
        <p:txBody>
          <a:bodyPr>
            <a:normAutofit/>
          </a:bodyPr>
          <a:lstStyle/>
          <a:p>
            <a:r>
              <a:rPr lang="en-US" sz="4400" dirty="0"/>
              <a:t>What are you trying to accomplish?</a:t>
            </a:r>
          </a:p>
        </p:txBody>
      </p:sp>
      <p:sp>
        <p:nvSpPr>
          <p:cNvPr id="3" name="Text Placeholder 2">
            <a:extLst>
              <a:ext uri="{FF2B5EF4-FFF2-40B4-BE49-F238E27FC236}">
                <a16:creationId xmlns:a16="http://schemas.microsoft.com/office/drawing/2014/main" id="{91F6117E-5176-4B72-A594-5088DA6A739A}"/>
              </a:ext>
            </a:extLst>
          </p:cNvPr>
          <p:cNvSpPr>
            <a:spLocks noGrp="1"/>
          </p:cNvSpPr>
          <p:nvPr>
            <p:ph type="body" idx="1"/>
          </p:nvPr>
        </p:nvSpPr>
        <p:spPr>
          <a:xfrm>
            <a:off x="838200" y="1436210"/>
            <a:ext cx="7677647" cy="4720749"/>
          </a:xfrm>
        </p:spPr>
        <p:txBody>
          <a:bodyPr/>
          <a:lstStyle/>
          <a:p>
            <a:r>
              <a:rPr lang="en-US" b="1" dirty="0">
                <a:solidFill>
                  <a:schemeClr val="accent1">
                    <a:lumMod val="75000"/>
                  </a:schemeClr>
                </a:solidFill>
              </a:rPr>
              <a:t>Global aim</a:t>
            </a:r>
          </a:p>
          <a:p>
            <a:pPr lvl="1"/>
            <a:r>
              <a:rPr lang="en-US" dirty="0"/>
              <a:t>You may begin with a global aim (broad goal)</a:t>
            </a:r>
          </a:p>
          <a:p>
            <a:pPr lvl="1"/>
            <a:r>
              <a:rPr lang="en-US" dirty="0"/>
              <a:t>But then, progress to an Aim statement</a:t>
            </a:r>
          </a:p>
        </p:txBody>
      </p:sp>
      <p:pic>
        <p:nvPicPr>
          <p:cNvPr id="4" name="Picture 3">
            <a:extLst>
              <a:ext uri="{FF2B5EF4-FFF2-40B4-BE49-F238E27FC236}">
                <a16:creationId xmlns:a16="http://schemas.microsoft.com/office/drawing/2014/main" id="{B67518F4-21F9-4770-84EE-58BF1BFD8C78}"/>
              </a:ext>
            </a:extLst>
          </p:cNvPr>
          <p:cNvPicPr>
            <a:picLocks noChangeAspect="1"/>
          </p:cNvPicPr>
          <p:nvPr/>
        </p:nvPicPr>
        <p:blipFill rotWithShape="1">
          <a:blip r:embed="rId3"/>
          <a:srcRect t="5774"/>
          <a:stretch/>
        </p:blipFill>
        <p:spPr>
          <a:xfrm>
            <a:off x="9086863" y="1322241"/>
            <a:ext cx="2297514" cy="4720750"/>
          </a:xfrm>
          <a:prstGeom prst="rect">
            <a:avLst/>
          </a:prstGeom>
        </p:spPr>
      </p:pic>
      <p:sp>
        <p:nvSpPr>
          <p:cNvPr id="5" name="Arrow: Notched Right 4">
            <a:extLst>
              <a:ext uri="{FF2B5EF4-FFF2-40B4-BE49-F238E27FC236}">
                <a16:creationId xmlns:a16="http://schemas.microsoft.com/office/drawing/2014/main" id="{79249CD3-E89A-4ED4-A521-5F91455A6EE7}"/>
              </a:ext>
            </a:extLst>
          </p:cNvPr>
          <p:cNvSpPr/>
          <p:nvPr/>
        </p:nvSpPr>
        <p:spPr>
          <a:xfrm>
            <a:off x="8466661" y="1542553"/>
            <a:ext cx="723569" cy="60429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BE0426B-560C-47D2-A2D7-4D1107606BFE}"/>
              </a:ext>
            </a:extLst>
          </p:cNvPr>
          <p:cNvSpPr txBox="1"/>
          <p:nvPr/>
        </p:nvSpPr>
        <p:spPr>
          <a:xfrm>
            <a:off x="1381207" y="4088133"/>
            <a:ext cx="6591631" cy="1015663"/>
          </a:xfrm>
          <a:prstGeom prst="rect">
            <a:avLst/>
          </a:prstGeom>
          <a:noFill/>
          <a:ln w="19050">
            <a:solidFill>
              <a:schemeClr val="accent2">
                <a:lumMod val="75000"/>
              </a:schemeClr>
            </a:solidFill>
          </a:ln>
        </p:spPr>
        <p:txBody>
          <a:bodyPr wrap="square" rtlCol="0">
            <a:spAutoFit/>
          </a:bodyPr>
          <a:lstStyle/>
          <a:p>
            <a:r>
              <a:rPr lang="en-US" sz="2000" dirty="0"/>
              <a:t>If we treat pain in children with extremity trauma, we may improve assessment capability, improve patient and family satisfaction, and/or reduce complications.</a:t>
            </a:r>
          </a:p>
        </p:txBody>
      </p:sp>
      <p:sp>
        <p:nvSpPr>
          <p:cNvPr id="9" name="TextBox 8">
            <a:extLst>
              <a:ext uri="{FF2B5EF4-FFF2-40B4-BE49-F238E27FC236}">
                <a16:creationId xmlns:a16="http://schemas.microsoft.com/office/drawing/2014/main" id="{78D17487-CCC8-400B-91DB-FF64CCD21C6A}"/>
              </a:ext>
            </a:extLst>
          </p:cNvPr>
          <p:cNvSpPr txBox="1"/>
          <p:nvPr/>
        </p:nvSpPr>
        <p:spPr>
          <a:xfrm>
            <a:off x="1381207" y="3682616"/>
            <a:ext cx="2965836" cy="369332"/>
          </a:xfrm>
          <a:prstGeom prst="rect">
            <a:avLst/>
          </a:prstGeom>
          <a:noFill/>
        </p:spPr>
        <p:txBody>
          <a:bodyPr wrap="square" rtlCol="0">
            <a:spAutoFit/>
          </a:bodyPr>
          <a:lstStyle/>
          <a:p>
            <a:r>
              <a:rPr lang="en-US" sz="1800" b="1" dirty="0"/>
              <a:t>Example Global Aim</a:t>
            </a:r>
          </a:p>
        </p:txBody>
      </p:sp>
    </p:spTree>
    <p:extLst>
      <p:ext uri="{BB962C8B-B14F-4D97-AF65-F5344CB8AC3E}">
        <p14:creationId xmlns:p14="http://schemas.microsoft.com/office/powerpoint/2010/main" val="36361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31"/>
          <p:cNvSpPr txBox="1">
            <a:spLocks noGrp="1"/>
          </p:cNvSpPr>
          <p:nvPr>
            <p:ph type="title"/>
          </p:nvPr>
        </p:nvSpPr>
        <p:spPr>
          <a:xfrm>
            <a:off x="899746" y="291220"/>
            <a:ext cx="10515600" cy="854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US" dirty="0"/>
              <a:t>Build Your Team</a:t>
            </a:r>
            <a:endParaRPr dirty="0"/>
          </a:p>
        </p:txBody>
      </p:sp>
      <p:sp>
        <p:nvSpPr>
          <p:cNvPr id="923" name="Google Shape;923;p31"/>
          <p:cNvSpPr txBox="1">
            <a:spLocks noGrp="1"/>
          </p:cNvSpPr>
          <p:nvPr>
            <p:ph type="body" idx="1"/>
          </p:nvPr>
        </p:nvSpPr>
        <p:spPr>
          <a:xfrm>
            <a:off x="838199" y="1216550"/>
            <a:ext cx="5602357" cy="4405022"/>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SzPts val="1800"/>
              <a:buChar char="•"/>
            </a:pPr>
            <a:r>
              <a:rPr lang="en-US" dirty="0"/>
              <a:t>Who </a:t>
            </a:r>
          </a:p>
          <a:p>
            <a:pPr lvl="1">
              <a:spcBef>
                <a:spcPts val="1000"/>
              </a:spcBef>
            </a:pPr>
            <a:r>
              <a:rPr lang="en-US" dirty="0"/>
              <a:t>Leader</a:t>
            </a:r>
          </a:p>
          <a:p>
            <a:pPr lvl="1">
              <a:spcBef>
                <a:spcPts val="1000"/>
              </a:spcBef>
            </a:pPr>
            <a:r>
              <a:rPr lang="en-US" dirty="0"/>
              <a:t>Project Manager</a:t>
            </a:r>
          </a:p>
          <a:p>
            <a:pPr lvl="1">
              <a:spcBef>
                <a:spcPts val="1000"/>
              </a:spcBef>
            </a:pPr>
            <a:r>
              <a:rPr lang="en-US" dirty="0"/>
              <a:t>QI “expert”/QI Coach/ Improvement advisor</a:t>
            </a:r>
          </a:p>
          <a:p>
            <a:pPr lvl="1">
              <a:spcBef>
                <a:spcPts val="1000"/>
              </a:spcBef>
            </a:pPr>
            <a:r>
              <a:rPr lang="en-US" dirty="0"/>
              <a:t>Subject Matter Experts</a:t>
            </a:r>
          </a:p>
          <a:p>
            <a:pPr lvl="1">
              <a:spcBef>
                <a:spcPts val="1000"/>
              </a:spcBef>
            </a:pPr>
            <a:r>
              <a:rPr lang="en-US" dirty="0"/>
              <a:t>Frontline staff</a:t>
            </a:r>
          </a:p>
          <a:p>
            <a:pPr lvl="1">
              <a:spcBef>
                <a:spcPts val="1000"/>
              </a:spcBef>
            </a:pPr>
            <a:r>
              <a:rPr lang="en-US" dirty="0"/>
              <a:t>Impacted stakeholders</a:t>
            </a:r>
          </a:p>
          <a:p>
            <a:pPr lvl="1">
              <a:spcBef>
                <a:spcPts val="1000"/>
              </a:spcBef>
            </a:pPr>
            <a:r>
              <a:rPr lang="en-US" dirty="0"/>
              <a:t>Others?</a:t>
            </a:r>
          </a:p>
          <a:p>
            <a:r>
              <a:rPr lang="en-US" dirty="0"/>
              <a:t>Share Aims, Ideas, Hypotheses</a:t>
            </a:r>
            <a:endParaRPr dirty="0"/>
          </a:p>
        </p:txBody>
      </p:sp>
      <p:pic>
        <p:nvPicPr>
          <p:cNvPr id="11" name="Picture 10">
            <a:extLst>
              <a:ext uri="{FF2B5EF4-FFF2-40B4-BE49-F238E27FC236}">
                <a16:creationId xmlns:a16="http://schemas.microsoft.com/office/drawing/2014/main" id="{2387E899-3499-46A9-B08C-A139094ADFA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80223" y="291221"/>
            <a:ext cx="4335007" cy="2499688"/>
          </a:xfrm>
          <a:prstGeom prst="rect">
            <a:avLst/>
          </a:prstGeom>
        </p:spPr>
      </p:pic>
      <p:sp>
        <p:nvSpPr>
          <p:cNvPr id="12" name="TextBox 11">
            <a:extLst>
              <a:ext uri="{FF2B5EF4-FFF2-40B4-BE49-F238E27FC236}">
                <a16:creationId xmlns:a16="http://schemas.microsoft.com/office/drawing/2014/main" id="{5685D5BE-F866-4EA4-8035-7D1606B4EB96}"/>
              </a:ext>
            </a:extLst>
          </p:cNvPr>
          <p:cNvSpPr txBox="1"/>
          <p:nvPr/>
        </p:nvSpPr>
        <p:spPr>
          <a:xfrm>
            <a:off x="6797123" y="6566779"/>
            <a:ext cx="6628571" cy="230832"/>
          </a:xfrm>
          <a:prstGeom prst="rect">
            <a:avLst/>
          </a:prstGeom>
          <a:noFill/>
        </p:spPr>
        <p:txBody>
          <a:bodyPr wrap="square" rtlCol="0">
            <a:spAutoFit/>
          </a:bodyPr>
          <a:lstStyle/>
          <a:p>
            <a:r>
              <a:rPr lang="en-US" sz="900" dirty="0">
                <a:hlinkClick r:id="rId4" tooltip="https://www.pngall.com/team-work-png/download/13247"/>
              </a:rPr>
              <a:t>This Photo</a:t>
            </a:r>
            <a:r>
              <a:rPr lang="en-US" sz="900" dirty="0"/>
              <a:t> by Unknown Author is licensed under </a:t>
            </a:r>
            <a:r>
              <a:rPr lang="en-US" sz="900" dirty="0">
                <a:hlinkClick r:id="rId5" tooltip="https://creativecommons.org/licenses/by-nc/3.0/"/>
              </a:rPr>
              <a:t>CC BY-NC</a:t>
            </a:r>
            <a:endParaRPr lang="en-US" sz="900" dirty="0"/>
          </a:p>
        </p:txBody>
      </p:sp>
      <p:sp>
        <p:nvSpPr>
          <p:cNvPr id="16" name="TextBox 15">
            <a:extLst>
              <a:ext uri="{FF2B5EF4-FFF2-40B4-BE49-F238E27FC236}">
                <a16:creationId xmlns:a16="http://schemas.microsoft.com/office/drawing/2014/main" id="{94FD2277-D42C-4696-AAE4-0C7A28C415B8}"/>
              </a:ext>
            </a:extLst>
          </p:cNvPr>
          <p:cNvSpPr txBox="1"/>
          <p:nvPr/>
        </p:nvSpPr>
        <p:spPr>
          <a:xfrm>
            <a:off x="3890202" y="5637375"/>
            <a:ext cx="5980042" cy="923330"/>
          </a:xfrm>
          <a:prstGeom prst="rect">
            <a:avLst/>
          </a:prstGeom>
          <a:noFill/>
          <a:ln w="31750">
            <a:solidFill>
              <a:schemeClr val="accent2">
                <a:lumMod val="75000"/>
              </a:schemeClr>
            </a:solidFill>
          </a:ln>
        </p:spPr>
        <p:txBody>
          <a:bodyPr wrap="square" rtlCol="0">
            <a:spAutoFit/>
          </a:bodyPr>
          <a:lstStyle/>
          <a:p>
            <a:r>
              <a:rPr lang="en-US" sz="1800" dirty="0"/>
              <a:t>Sources: </a:t>
            </a:r>
          </a:p>
          <a:p>
            <a:pPr marL="285750" indent="-285750">
              <a:buFont typeface="Arial" panose="020B0604020202020204" pitchFamily="34" charset="0"/>
              <a:buChar char="•"/>
            </a:pPr>
            <a:r>
              <a:rPr lang="en-US" sz="1800" dirty="0"/>
              <a:t>Stakeholder grid</a:t>
            </a:r>
          </a:p>
          <a:p>
            <a:pPr marL="285750" indent="-285750">
              <a:buFont typeface="Arial" panose="020B0604020202020204" pitchFamily="34" charset="0"/>
              <a:buChar char="•"/>
            </a:pPr>
            <a:r>
              <a:rPr lang="en-US" sz="1800" dirty="0"/>
              <a:t>Organization leadership</a:t>
            </a:r>
          </a:p>
        </p:txBody>
      </p:sp>
      <p:pic>
        <p:nvPicPr>
          <p:cNvPr id="17" name="Graphic 16" descr="Tools">
            <a:extLst>
              <a:ext uri="{FF2B5EF4-FFF2-40B4-BE49-F238E27FC236}">
                <a16:creationId xmlns:a16="http://schemas.microsoft.com/office/drawing/2014/main" id="{7E5C4936-6AFE-4C59-A241-F22E75EDCE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15078" y="5715697"/>
            <a:ext cx="641541" cy="641541"/>
          </a:xfrm>
          <a:prstGeom prst="rect">
            <a:avLst/>
          </a:prstGeom>
        </p:spPr>
      </p:pic>
      <p:sp>
        <p:nvSpPr>
          <p:cNvPr id="13" name="TextBox 12">
            <a:extLst>
              <a:ext uri="{FF2B5EF4-FFF2-40B4-BE49-F238E27FC236}">
                <a16:creationId xmlns:a16="http://schemas.microsoft.com/office/drawing/2014/main" id="{8A332F79-3B78-477F-B582-0D110AB3AD4C}"/>
              </a:ext>
            </a:extLst>
          </p:cNvPr>
          <p:cNvSpPr txBox="1"/>
          <p:nvPr/>
        </p:nvSpPr>
        <p:spPr>
          <a:xfrm>
            <a:off x="6297433" y="3429000"/>
            <a:ext cx="5263764" cy="1231106"/>
          </a:xfrm>
          <a:prstGeom prst="rect">
            <a:avLst/>
          </a:prstGeom>
          <a:noFill/>
          <a:ln w="25400">
            <a:solidFill>
              <a:schemeClr val="accent1">
                <a:lumMod val="75000"/>
              </a:schemeClr>
            </a:solidFill>
            <a:prstDash val="sysDash"/>
          </a:ln>
        </p:spPr>
        <p:txBody>
          <a:bodyPr wrap="square" rtlCol="0">
            <a:spAutoFit/>
          </a:bodyPr>
          <a:lstStyle/>
          <a:p>
            <a:r>
              <a:rPr lang="en-US" sz="2000" b="1" dirty="0"/>
              <a:t>Later with Experience:</a:t>
            </a:r>
          </a:p>
          <a:p>
            <a:pPr marL="285750" indent="-285750">
              <a:buFont typeface="Arial" panose="020B0604020202020204" pitchFamily="34" charset="0"/>
              <a:buChar char="•"/>
            </a:pPr>
            <a:r>
              <a:rPr lang="en-US" sz="1800" dirty="0"/>
              <a:t>Create a project charter (defines scope &amp; Roles/Responsibilities)</a:t>
            </a:r>
          </a:p>
          <a:p>
            <a:pPr marL="285750" indent="-285750">
              <a:buFont typeface="Arial" panose="020B0604020202020204" pitchFamily="34" charset="0"/>
              <a:buChar char="•"/>
            </a:pPr>
            <a:r>
              <a:rPr lang="en-US" sz="1800" dirty="0"/>
              <a:t>Provide team with baseline QI framework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D48F-7057-415E-A9AE-02A448CEDD84}"/>
              </a:ext>
            </a:extLst>
          </p:cNvPr>
          <p:cNvSpPr>
            <a:spLocks noGrp="1"/>
          </p:cNvSpPr>
          <p:nvPr>
            <p:ph type="title"/>
          </p:nvPr>
        </p:nvSpPr>
        <p:spPr>
          <a:xfrm>
            <a:off x="838200" y="365125"/>
            <a:ext cx="10515600" cy="1071084"/>
          </a:xfrm>
        </p:spPr>
        <p:txBody>
          <a:bodyPr>
            <a:noAutofit/>
          </a:bodyPr>
          <a:lstStyle/>
          <a:p>
            <a:r>
              <a:rPr lang="en-US" sz="4400" dirty="0"/>
              <a:t>How will you know that a change occurred and is an improvement?</a:t>
            </a:r>
          </a:p>
        </p:txBody>
      </p:sp>
      <p:sp>
        <p:nvSpPr>
          <p:cNvPr id="3" name="Text Placeholder 2">
            <a:extLst>
              <a:ext uri="{FF2B5EF4-FFF2-40B4-BE49-F238E27FC236}">
                <a16:creationId xmlns:a16="http://schemas.microsoft.com/office/drawing/2014/main" id="{91F6117E-5176-4B72-A594-5088DA6A739A}"/>
              </a:ext>
            </a:extLst>
          </p:cNvPr>
          <p:cNvSpPr>
            <a:spLocks noGrp="1"/>
          </p:cNvSpPr>
          <p:nvPr>
            <p:ph type="body" idx="1"/>
          </p:nvPr>
        </p:nvSpPr>
        <p:spPr>
          <a:xfrm>
            <a:off x="838200" y="1436208"/>
            <a:ext cx="7677647" cy="4720751"/>
          </a:xfrm>
        </p:spPr>
        <p:txBody>
          <a:bodyPr/>
          <a:lstStyle/>
          <a:p>
            <a:r>
              <a:rPr lang="en-US" b="1" dirty="0">
                <a:solidFill>
                  <a:schemeClr val="accent1">
                    <a:lumMod val="75000"/>
                  </a:schemeClr>
                </a:solidFill>
              </a:rPr>
              <a:t>Measures of Change</a:t>
            </a:r>
          </a:p>
          <a:p>
            <a:pPr lvl="1"/>
            <a:r>
              <a:rPr lang="en-US" dirty="0"/>
              <a:t>Define how to determine that change occurred</a:t>
            </a:r>
          </a:p>
          <a:p>
            <a:pPr lvl="1"/>
            <a:r>
              <a:rPr lang="en-US" dirty="0"/>
              <a:t>What are the specific measures?  Which direction indicates improvement?</a:t>
            </a:r>
          </a:p>
          <a:p>
            <a:pPr lvl="1"/>
            <a:r>
              <a:rPr lang="en-US" dirty="0"/>
              <a:t>Are the data available?</a:t>
            </a:r>
          </a:p>
        </p:txBody>
      </p:sp>
      <p:pic>
        <p:nvPicPr>
          <p:cNvPr id="4" name="Picture 3">
            <a:extLst>
              <a:ext uri="{FF2B5EF4-FFF2-40B4-BE49-F238E27FC236}">
                <a16:creationId xmlns:a16="http://schemas.microsoft.com/office/drawing/2014/main" id="{B67518F4-21F9-4770-84EE-58BF1BFD8C78}"/>
              </a:ext>
            </a:extLst>
          </p:cNvPr>
          <p:cNvPicPr>
            <a:picLocks noChangeAspect="1"/>
          </p:cNvPicPr>
          <p:nvPr/>
        </p:nvPicPr>
        <p:blipFill rotWithShape="1">
          <a:blip r:embed="rId3"/>
          <a:srcRect t="5774"/>
          <a:stretch/>
        </p:blipFill>
        <p:spPr>
          <a:xfrm>
            <a:off x="9086863" y="1322241"/>
            <a:ext cx="2297514" cy="4720750"/>
          </a:xfrm>
          <a:prstGeom prst="rect">
            <a:avLst/>
          </a:prstGeom>
        </p:spPr>
      </p:pic>
      <p:sp>
        <p:nvSpPr>
          <p:cNvPr id="5" name="Arrow: Notched Right 4">
            <a:extLst>
              <a:ext uri="{FF2B5EF4-FFF2-40B4-BE49-F238E27FC236}">
                <a16:creationId xmlns:a16="http://schemas.microsoft.com/office/drawing/2014/main" id="{79249CD3-E89A-4ED4-A521-5F91455A6EE7}"/>
              </a:ext>
            </a:extLst>
          </p:cNvPr>
          <p:cNvSpPr/>
          <p:nvPr/>
        </p:nvSpPr>
        <p:spPr>
          <a:xfrm>
            <a:off x="8315586" y="2433098"/>
            <a:ext cx="723569" cy="60429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46777858-CE03-4356-A947-88441B91A2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5697" y="3677319"/>
            <a:ext cx="914400" cy="914400"/>
          </a:xfrm>
          <a:prstGeom prst="rect">
            <a:avLst/>
          </a:prstGeom>
        </p:spPr>
      </p:pic>
      <p:sp>
        <p:nvSpPr>
          <p:cNvPr id="8" name="TextBox 7">
            <a:extLst>
              <a:ext uri="{FF2B5EF4-FFF2-40B4-BE49-F238E27FC236}">
                <a16:creationId xmlns:a16="http://schemas.microsoft.com/office/drawing/2014/main" id="{EB4255A4-DCFE-4EFC-A6D4-E7B4A6B74BCF}"/>
              </a:ext>
            </a:extLst>
          </p:cNvPr>
          <p:cNvSpPr txBox="1"/>
          <p:nvPr/>
        </p:nvSpPr>
        <p:spPr>
          <a:xfrm>
            <a:off x="2146205" y="3578637"/>
            <a:ext cx="6169381" cy="1477328"/>
          </a:xfrm>
          <a:prstGeom prst="rect">
            <a:avLst/>
          </a:prstGeom>
          <a:noFill/>
          <a:ln w="47625">
            <a:solidFill>
              <a:schemeClr val="accent6">
                <a:lumMod val="75000"/>
              </a:schemeClr>
            </a:solidFill>
          </a:ln>
        </p:spPr>
        <p:txBody>
          <a:bodyPr wrap="square" rtlCol="0">
            <a:spAutoFit/>
          </a:bodyPr>
          <a:lstStyle/>
          <a:p>
            <a:pPr marL="285750" indent="-285750">
              <a:buFont typeface="Arial" panose="020B0604020202020204" pitchFamily="34" charset="0"/>
              <a:buChar char="•"/>
            </a:pPr>
            <a:r>
              <a:rPr lang="en-US" sz="1800" dirty="0"/>
              <a:t>Create </a:t>
            </a:r>
            <a:r>
              <a:rPr lang="en-US" sz="1800" dirty="0" err="1"/>
              <a:t>EMR</a:t>
            </a:r>
            <a:r>
              <a:rPr lang="en-US" sz="1800" dirty="0"/>
              <a:t> query for the number of children with extremity trauma</a:t>
            </a:r>
          </a:p>
          <a:p>
            <a:pPr marL="285750" indent="-285750">
              <a:buFont typeface="Arial" panose="020B0604020202020204" pitchFamily="34" charset="0"/>
              <a:buChar char="•"/>
            </a:pPr>
            <a:r>
              <a:rPr lang="en-US" sz="1800" dirty="0"/>
              <a:t>Sort by those receiving analgesics; Sort by those with documented contraindications; Identify adverse events</a:t>
            </a:r>
          </a:p>
          <a:p>
            <a:pPr marL="285750" indent="-285750">
              <a:buFont typeface="Arial" panose="020B0604020202020204" pitchFamily="34" charset="0"/>
              <a:buChar char="•"/>
            </a:pPr>
            <a:r>
              <a:rPr lang="en-US" sz="1800" dirty="0"/>
              <a:t>Create a proxy measures: satisfaction &amp; decreased pain</a:t>
            </a:r>
          </a:p>
        </p:txBody>
      </p:sp>
      <p:sp>
        <p:nvSpPr>
          <p:cNvPr id="11" name="TextBox 10">
            <a:extLst>
              <a:ext uri="{FF2B5EF4-FFF2-40B4-BE49-F238E27FC236}">
                <a16:creationId xmlns:a16="http://schemas.microsoft.com/office/drawing/2014/main" id="{4AA4C028-F939-4954-90AF-54D93444B187}"/>
              </a:ext>
            </a:extLst>
          </p:cNvPr>
          <p:cNvSpPr txBox="1"/>
          <p:nvPr/>
        </p:nvSpPr>
        <p:spPr>
          <a:xfrm>
            <a:off x="2146205" y="5128203"/>
            <a:ext cx="6169381" cy="1200329"/>
          </a:xfrm>
          <a:prstGeom prst="rect">
            <a:avLst/>
          </a:prstGeom>
          <a:noFill/>
          <a:ln w="31750">
            <a:solidFill>
              <a:schemeClr val="accent2">
                <a:lumMod val="75000"/>
              </a:schemeClr>
            </a:solidFill>
          </a:ln>
        </p:spPr>
        <p:txBody>
          <a:bodyPr wrap="square" rtlCol="0">
            <a:spAutoFit/>
          </a:bodyPr>
          <a:lstStyle/>
          <a:p>
            <a:r>
              <a:rPr lang="en-US" sz="1800" dirty="0"/>
              <a:t>Sources: </a:t>
            </a:r>
          </a:p>
          <a:p>
            <a:pPr marL="285750" indent="-285750">
              <a:buFont typeface="Arial" panose="020B0604020202020204" pitchFamily="34" charset="0"/>
              <a:buChar char="•"/>
            </a:pPr>
            <a:r>
              <a:rPr lang="en-US" sz="1800" dirty="0"/>
              <a:t>Your data systems</a:t>
            </a:r>
          </a:p>
          <a:p>
            <a:pPr marL="285750" indent="-285750">
              <a:buFont typeface="Arial" panose="020B0604020202020204" pitchFamily="34" charset="0"/>
              <a:buChar char="•"/>
            </a:pPr>
            <a:r>
              <a:rPr lang="en-US" sz="1800" dirty="0"/>
              <a:t>Defined standards for your healthcare setting</a:t>
            </a:r>
          </a:p>
          <a:p>
            <a:pPr marL="285750" indent="-285750">
              <a:buFont typeface="Arial" panose="020B0604020202020204" pitchFamily="34" charset="0"/>
              <a:buChar char="•"/>
            </a:pPr>
            <a:r>
              <a:rPr lang="en-US" sz="1800" dirty="0"/>
              <a:t>Newly created standards</a:t>
            </a:r>
          </a:p>
        </p:txBody>
      </p:sp>
      <p:pic>
        <p:nvPicPr>
          <p:cNvPr id="13" name="Graphic 12" descr="Tools">
            <a:extLst>
              <a:ext uri="{FF2B5EF4-FFF2-40B4-BE49-F238E27FC236}">
                <a16:creationId xmlns:a16="http://schemas.microsoft.com/office/drawing/2014/main" id="{A581D047-F4CB-476C-B851-75F14738A5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8556" y="5055965"/>
            <a:ext cx="641541" cy="641541"/>
          </a:xfrm>
          <a:prstGeom prst="rect">
            <a:avLst/>
          </a:prstGeom>
        </p:spPr>
      </p:pic>
    </p:spTree>
    <p:extLst>
      <p:ext uri="{BB962C8B-B14F-4D97-AF65-F5344CB8AC3E}">
        <p14:creationId xmlns:p14="http://schemas.microsoft.com/office/powerpoint/2010/main" val="427761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754D-B1AF-440C-B03D-1FAE84B657EE}"/>
              </a:ext>
            </a:extLst>
          </p:cNvPr>
          <p:cNvSpPr>
            <a:spLocks noGrp="1"/>
          </p:cNvSpPr>
          <p:nvPr>
            <p:ph type="title"/>
          </p:nvPr>
        </p:nvSpPr>
        <p:spPr/>
        <p:txBody>
          <a:bodyPr/>
          <a:lstStyle/>
          <a:p>
            <a:r>
              <a:rPr lang="en-US" dirty="0"/>
              <a:t>A Little More on Measures</a:t>
            </a:r>
          </a:p>
        </p:txBody>
      </p:sp>
      <p:sp>
        <p:nvSpPr>
          <p:cNvPr id="3" name="Text Placeholder 2">
            <a:extLst>
              <a:ext uri="{FF2B5EF4-FFF2-40B4-BE49-F238E27FC236}">
                <a16:creationId xmlns:a16="http://schemas.microsoft.com/office/drawing/2014/main" id="{2E5ADFF0-8530-4E82-A2FF-BBB11D23B209}"/>
              </a:ext>
            </a:extLst>
          </p:cNvPr>
          <p:cNvSpPr>
            <a:spLocks noGrp="1"/>
          </p:cNvSpPr>
          <p:nvPr>
            <p:ph type="body" idx="1"/>
          </p:nvPr>
        </p:nvSpPr>
        <p:spPr/>
        <p:txBody>
          <a:bodyPr/>
          <a:lstStyle/>
          <a:p>
            <a:r>
              <a:rPr lang="en-US" dirty="0"/>
              <a:t>Starts with your SMART Aim</a:t>
            </a:r>
          </a:p>
          <a:p>
            <a:pPr lvl="1"/>
            <a:r>
              <a:rPr lang="en-US" dirty="0"/>
              <a:t>What is the ideal?</a:t>
            </a:r>
          </a:p>
          <a:p>
            <a:pPr lvl="1"/>
            <a:r>
              <a:rPr lang="en-US" dirty="0"/>
              <a:t>How </a:t>
            </a:r>
            <a:r>
              <a:rPr lang="en-US" u="sng" dirty="0"/>
              <a:t>would</a:t>
            </a:r>
            <a:r>
              <a:rPr lang="en-US" dirty="0"/>
              <a:t> you measure it?</a:t>
            </a:r>
          </a:p>
          <a:p>
            <a:pPr lvl="1"/>
            <a:r>
              <a:rPr lang="en-US" dirty="0"/>
              <a:t>How </a:t>
            </a:r>
            <a:r>
              <a:rPr lang="en-US" u="sng" dirty="0"/>
              <a:t>can</a:t>
            </a:r>
            <a:r>
              <a:rPr lang="en-US" dirty="0"/>
              <a:t> you measure it?</a:t>
            </a:r>
          </a:p>
          <a:p>
            <a:pPr lvl="1"/>
            <a:r>
              <a:rPr lang="en-US" dirty="0"/>
              <a:t>Could proxy measures be used?</a:t>
            </a:r>
          </a:p>
          <a:p>
            <a:pPr lvl="1"/>
            <a:r>
              <a:rPr lang="en-US" dirty="0"/>
              <a:t>What data is available?</a:t>
            </a:r>
          </a:p>
          <a:p>
            <a:r>
              <a:rPr lang="en-US" dirty="0"/>
              <a:t>Define your </a:t>
            </a:r>
            <a:r>
              <a:rPr lang="en-US" dirty="0">
                <a:hlinkClick r:id="rId3"/>
              </a:rPr>
              <a:t>measures</a:t>
            </a:r>
            <a:endParaRPr lang="en-US" dirty="0"/>
          </a:p>
        </p:txBody>
      </p:sp>
      <p:pic>
        <p:nvPicPr>
          <p:cNvPr id="4" name="Picture 3">
            <a:extLst>
              <a:ext uri="{FF2B5EF4-FFF2-40B4-BE49-F238E27FC236}">
                <a16:creationId xmlns:a16="http://schemas.microsoft.com/office/drawing/2014/main" id="{1EA64FD1-6558-4890-968C-F5E2ADF103A8}"/>
              </a:ext>
            </a:extLst>
          </p:cNvPr>
          <p:cNvPicPr>
            <a:picLocks noChangeAspect="1"/>
          </p:cNvPicPr>
          <p:nvPr/>
        </p:nvPicPr>
        <p:blipFill>
          <a:blip r:embed="rId4"/>
          <a:stretch>
            <a:fillRect/>
          </a:stretch>
        </p:blipFill>
        <p:spPr>
          <a:xfrm>
            <a:off x="6888089" y="1280780"/>
            <a:ext cx="4351836" cy="3362782"/>
          </a:xfrm>
          <a:prstGeom prst="rect">
            <a:avLst/>
          </a:prstGeom>
        </p:spPr>
      </p:pic>
      <p:sp>
        <p:nvSpPr>
          <p:cNvPr id="5" name="TextBox 4">
            <a:extLst>
              <a:ext uri="{FF2B5EF4-FFF2-40B4-BE49-F238E27FC236}">
                <a16:creationId xmlns:a16="http://schemas.microsoft.com/office/drawing/2014/main" id="{64661543-D3AB-4160-BBBC-ADF95B4D0D0C}"/>
              </a:ext>
            </a:extLst>
          </p:cNvPr>
          <p:cNvSpPr txBox="1"/>
          <p:nvPr/>
        </p:nvSpPr>
        <p:spPr>
          <a:xfrm>
            <a:off x="5470497" y="5315599"/>
            <a:ext cx="4351836" cy="400110"/>
          </a:xfrm>
          <a:prstGeom prst="rect">
            <a:avLst/>
          </a:prstGeom>
          <a:noFill/>
          <a:ln w="38100">
            <a:solidFill>
              <a:schemeClr val="accent6">
                <a:lumMod val="75000"/>
              </a:schemeClr>
            </a:solidFill>
          </a:ln>
        </p:spPr>
        <p:txBody>
          <a:bodyPr wrap="square" rtlCol="0">
            <a:spAutoFit/>
          </a:bodyPr>
          <a:lstStyle/>
          <a:p>
            <a:r>
              <a:rPr lang="en-US" sz="2000" dirty="0"/>
              <a:t>Remember to collect baseline data</a:t>
            </a:r>
          </a:p>
        </p:txBody>
      </p:sp>
      <p:pic>
        <p:nvPicPr>
          <p:cNvPr id="7" name="Graphic 6" descr="Right pointing backhand index">
            <a:extLst>
              <a:ext uri="{FF2B5EF4-FFF2-40B4-BE49-F238E27FC236}">
                <a16:creationId xmlns:a16="http://schemas.microsoft.com/office/drawing/2014/main" id="{5E693C9E-969D-4DFD-AA35-10A922F8F4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6104" y="5058454"/>
            <a:ext cx="914400" cy="914400"/>
          </a:xfrm>
          <a:prstGeom prst="rect">
            <a:avLst/>
          </a:prstGeom>
        </p:spPr>
      </p:pic>
    </p:spTree>
    <p:extLst>
      <p:ext uri="{BB962C8B-B14F-4D97-AF65-F5344CB8AC3E}">
        <p14:creationId xmlns:p14="http://schemas.microsoft.com/office/powerpoint/2010/main" val="18022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839F-2959-454A-BE56-3A0B074700B2}"/>
              </a:ext>
            </a:extLst>
          </p:cNvPr>
          <p:cNvSpPr>
            <a:spLocks noGrp="1"/>
          </p:cNvSpPr>
          <p:nvPr>
            <p:ph type="title"/>
          </p:nvPr>
        </p:nvSpPr>
        <p:spPr/>
        <p:txBody>
          <a:bodyPr/>
          <a:lstStyle/>
          <a:p>
            <a:r>
              <a:rPr lang="en-US" dirty="0"/>
              <a:t>More on Measures in a few minutes</a:t>
            </a:r>
          </a:p>
        </p:txBody>
      </p:sp>
      <p:sp>
        <p:nvSpPr>
          <p:cNvPr id="3" name="Text Placeholder 2">
            <a:extLst>
              <a:ext uri="{FF2B5EF4-FFF2-40B4-BE49-F238E27FC236}">
                <a16:creationId xmlns:a16="http://schemas.microsoft.com/office/drawing/2014/main" id="{87B41E92-37BB-43A3-8B2E-FE585EDF72D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61217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D48F-7057-415E-A9AE-02A448CEDD84}"/>
              </a:ext>
            </a:extLst>
          </p:cNvPr>
          <p:cNvSpPr>
            <a:spLocks noGrp="1"/>
          </p:cNvSpPr>
          <p:nvPr>
            <p:ph type="title"/>
          </p:nvPr>
        </p:nvSpPr>
        <p:spPr>
          <a:xfrm>
            <a:off x="838200" y="365125"/>
            <a:ext cx="10515600" cy="1071084"/>
          </a:xfrm>
        </p:spPr>
        <p:txBody>
          <a:bodyPr>
            <a:noAutofit/>
          </a:bodyPr>
          <a:lstStyle/>
          <a:p>
            <a:r>
              <a:rPr lang="en-US" sz="4400" dirty="0"/>
              <a:t>What changes can you make to drive progress toward improvement?</a:t>
            </a:r>
          </a:p>
        </p:txBody>
      </p:sp>
      <p:sp>
        <p:nvSpPr>
          <p:cNvPr id="3" name="Text Placeholder 2">
            <a:extLst>
              <a:ext uri="{FF2B5EF4-FFF2-40B4-BE49-F238E27FC236}">
                <a16:creationId xmlns:a16="http://schemas.microsoft.com/office/drawing/2014/main" id="{91F6117E-5176-4B72-A594-5088DA6A739A}"/>
              </a:ext>
            </a:extLst>
          </p:cNvPr>
          <p:cNvSpPr>
            <a:spLocks noGrp="1"/>
          </p:cNvSpPr>
          <p:nvPr>
            <p:ph type="body" idx="1"/>
          </p:nvPr>
        </p:nvSpPr>
        <p:spPr>
          <a:xfrm>
            <a:off x="838200" y="1494844"/>
            <a:ext cx="7677647" cy="4662115"/>
          </a:xfrm>
        </p:spPr>
        <p:txBody>
          <a:bodyPr/>
          <a:lstStyle/>
          <a:p>
            <a:r>
              <a:rPr lang="en-US" b="1" dirty="0">
                <a:solidFill>
                  <a:schemeClr val="accent1">
                    <a:lumMod val="75000"/>
                  </a:schemeClr>
                </a:solidFill>
              </a:rPr>
              <a:t>Change Strategies</a:t>
            </a:r>
          </a:p>
          <a:p>
            <a:pPr lvl="1"/>
            <a:r>
              <a:rPr lang="en-US" dirty="0"/>
              <a:t>Define key drivers</a:t>
            </a:r>
          </a:p>
          <a:p>
            <a:pPr lvl="1"/>
            <a:r>
              <a:rPr lang="en-US" dirty="0"/>
              <a:t>What changes will impact these drivers?</a:t>
            </a:r>
          </a:p>
          <a:p>
            <a:pPr lvl="1"/>
            <a:r>
              <a:rPr lang="en-US" dirty="0"/>
              <a:t>What change will you choose as the first to test?</a:t>
            </a:r>
          </a:p>
          <a:p>
            <a:pPr lvl="1"/>
            <a:r>
              <a:rPr lang="en-US" dirty="0"/>
              <a:t>Identify impactful, realistic changes </a:t>
            </a:r>
          </a:p>
        </p:txBody>
      </p:sp>
      <p:pic>
        <p:nvPicPr>
          <p:cNvPr id="4" name="Picture 3">
            <a:extLst>
              <a:ext uri="{FF2B5EF4-FFF2-40B4-BE49-F238E27FC236}">
                <a16:creationId xmlns:a16="http://schemas.microsoft.com/office/drawing/2014/main" id="{B67518F4-21F9-4770-84EE-58BF1BFD8C78}"/>
              </a:ext>
            </a:extLst>
          </p:cNvPr>
          <p:cNvPicPr>
            <a:picLocks noChangeAspect="1"/>
          </p:cNvPicPr>
          <p:nvPr/>
        </p:nvPicPr>
        <p:blipFill rotWithShape="1">
          <a:blip r:embed="rId3"/>
          <a:srcRect t="5774"/>
          <a:stretch/>
        </p:blipFill>
        <p:spPr>
          <a:xfrm>
            <a:off x="9086863" y="1322241"/>
            <a:ext cx="2297514" cy="4720750"/>
          </a:xfrm>
          <a:prstGeom prst="rect">
            <a:avLst/>
          </a:prstGeom>
        </p:spPr>
      </p:pic>
      <p:sp>
        <p:nvSpPr>
          <p:cNvPr id="5" name="Arrow: Notched Right 4">
            <a:extLst>
              <a:ext uri="{FF2B5EF4-FFF2-40B4-BE49-F238E27FC236}">
                <a16:creationId xmlns:a16="http://schemas.microsoft.com/office/drawing/2014/main" id="{79249CD3-E89A-4ED4-A521-5F91455A6EE7}"/>
              </a:ext>
            </a:extLst>
          </p:cNvPr>
          <p:cNvSpPr/>
          <p:nvPr/>
        </p:nvSpPr>
        <p:spPr>
          <a:xfrm>
            <a:off x="8204272" y="3403154"/>
            <a:ext cx="723569" cy="60429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46777858-CE03-4356-A947-88441B91A2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5697" y="3796584"/>
            <a:ext cx="914400" cy="914400"/>
          </a:xfrm>
          <a:prstGeom prst="rect">
            <a:avLst/>
          </a:prstGeom>
        </p:spPr>
      </p:pic>
      <p:sp>
        <p:nvSpPr>
          <p:cNvPr id="8" name="TextBox 7">
            <a:extLst>
              <a:ext uri="{FF2B5EF4-FFF2-40B4-BE49-F238E27FC236}">
                <a16:creationId xmlns:a16="http://schemas.microsoft.com/office/drawing/2014/main" id="{EB4255A4-DCFE-4EFC-A6D4-E7B4A6B74BCF}"/>
              </a:ext>
            </a:extLst>
          </p:cNvPr>
          <p:cNvSpPr txBox="1"/>
          <p:nvPr/>
        </p:nvSpPr>
        <p:spPr>
          <a:xfrm>
            <a:off x="2146205" y="4069118"/>
            <a:ext cx="5964126" cy="369332"/>
          </a:xfrm>
          <a:prstGeom prst="rect">
            <a:avLst/>
          </a:prstGeom>
          <a:noFill/>
          <a:ln w="47625">
            <a:solidFill>
              <a:schemeClr val="accent6">
                <a:lumMod val="75000"/>
              </a:schemeClr>
            </a:solidFill>
          </a:ln>
        </p:spPr>
        <p:txBody>
          <a:bodyPr wrap="square" rtlCol="0">
            <a:spAutoFit/>
          </a:bodyPr>
          <a:lstStyle/>
          <a:p>
            <a:pPr marL="285750" indent="-285750">
              <a:buFont typeface="Arial" panose="020B0604020202020204" pitchFamily="34" charset="0"/>
              <a:buChar char="•"/>
            </a:pPr>
            <a:r>
              <a:rPr lang="en-US" sz="1800" dirty="0"/>
              <a:t>Your first cycle – Post metric dashboard</a:t>
            </a:r>
          </a:p>
        </p:txBody>
      </p:sp>
      <p:sp>
        <p:nvSpPr>
          <p:cNvPr id="11" name="TextBox 10">
            <a:extLst>
              <a:ext uri="{FF2B5EF4-FFF2-40B4-BE49-F238E27FC236}">
                <a16:creationId xmlns:a16="http://schemas.microsoft.com/office/drawing/2014/main" id="{4AA4C028-F939-4954-90AF-54D93444B187}"/>
              </a:ext>
            </a:extLst>
          </p:cNvPr>
          <p:cNvSpPr txBox="1"/>
          <p:nvPr/>
        </p:nvSpPr>
        <p:spPr>
          <a:xfrm>
            <a:off x="2146205" y="5287225"/>
            <a:ext cx="5471159" cy="646331"/>
          </a:xfrm>
          <a:prstGeom prst="rect">
            <a:avLst/>
          </a:prstGeom>
          <a:noFill/>
          <a:ln w="31750">
            <a:solidFill>
              <a:schemeClr val="accent2">
                <a:lumMod val="75000"/>
              </a:schemeClr>
            </a:solidFill>
          </a:ln>
        </p:spPr>
        <p:txBody>
          <a:bodyPr wrap="square" rtlCol="0">
            <a:spAutoFit/>
          </a:bodyPr>
          <a:lstStyle/>
          <a:p>
            <a:r>
              <a:rPr lang="en-US" sz="1800" dirty="0"/>
              <a:t>Sources: Key driver diagram; Fishbone (cause &amp; effect) diagram; Team theories &amp; ideas </a:t>
            </a:r>
          </a:p>
        </p:txBody>
      </p:sp>
      <p:pic>
        <p:nvPicPr>
          <p:cNvPr id="13" name="Graphic 12" descr="Tools">
            <a:extLst>
              <a:ext uri="{FF2B5EF4-FFF2-40B4-BE49-F238E27FC236}">
                <a16:creationId xmlns:a16="http://schemas.microsoft.com/office/drawing/2014/main" id="{A581D047-F4CB-476C-B851-75F14738A5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4418" y="5214987"/>
            <a:ext cx="641541" cy="641541"/>
          </a:xfrm>
          <a:prstGeom prst="rect">
            <a:avLst/>
          </a:prstGeom>
        </p:spPr>
      </p:pic>
    </p:spTree>
    <p:extLst>
      <p:ext uri="{BB962C8B-B14F-4D97-AF65-F5344CB8AC3E}">
        <p14:creationId xmlns:p14="http://schemas.microsoft.com/office/powerpoint/2010/main" val="329415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E9D0-5C85-9D4B-8AD7-05EA3A33A48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8A64CC2-D749-2B40-966F-A9EA38F5E256}"/>
              </a:ext>
            </a:extLst>
          </p:cNvPr>
          <p:cNvSpPr>
            <a:spLocks noGrp="1"/>
          </p:cNvSpPr>
          <p:nvPr>
            <p:ph type="subTitle" idx="1"/>
          </p:nvPr>
        </p:nvSpPr>
        <p:spPr/>
        <p:txBody>
          <a:bodyPr/>
          <a:lstStyle/>
          <a:p>
            <a:endParaRPr lang="en-US"/>
          </a:p>
        </p:txBody>
      </p:sp>
      <p:pic>
        <p:nvPicPr>
          <p:cNvPr id="5" name="slide.url=https://www.polleverywhere.com/free_text_polls/7R5UvpuGWGWAKNgSIDWgR">
            <a:extLst>
              <a:ext uri="{FF2B5EF4-FFF2-40B4-BE49-F238E27FC236}">
                <a16:creationId xmlns:a16="http://schemas.microsoft.com/office/drawing/2014/main" id="{6D2B9B0B-F57C-DF4C-9C0C-190A6BC3B8E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37139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title"/>
          </p:nvPr>
        </p:nvSpPr>
        <p:spPr>
          <a:xfrm>
            <a:off x="831850" y="1304014"/>
            <a:ext cx="10515600" cy="325846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34E91"/>
              </a:buClr>
              <a:buSzPts val="6000"/>
              <a:buFont typeface="Tahoma"/>
              <a:buNone/>
            </a:pPr>
            <a:r>
              <a:rPr lang="en-US" dirty="0"/>
              <a:t>Why QI? </a:t>
            </a:r>
            <a:br>
              <a:rPr lang="en-US" dirty="0"/>
            </a:br>
            <a:r>
              <a:rPr lang="en-US" dirty="0"/>
              <a:t>What is this QI thing? </a:t>
            </a:r>
            <a:br>
              <a:rPr lang="en-US" dirty="0"/>
            </a:br>
            <a:r>
              <a:rPr lang="en-US" dirty="0"/>
              <a:t>How does it differ from QA?</a:t>
            </a:r>
            <a:endParaRPr dirty="0"/>
          </a:p>
        </p:txBody>
      </p:sp>
      <p:sp>
        <p:nvSpPr>
          <p:cNvPr id="183" name="Google Shape;183;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Font typeface="Arial"/>
              <a:buNone/>
            </a:pPr>
            <a:r>
              <a:rPr lang="en-US" dirty="0"/>
              <a:t>Why is it all so important?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D48F-7057-415E-A9AE-02A448CEDD84}"/>
              </a:ext>
            </a:extLst>
          </p:cNvPr>
          <p:cNvSpPr>
            <a:spLocks noGrp="1"/>
          </p:cNvSpPr>
          <p:nvPr>
            <p:ph type="title"/>
          </p:nvPr>
        </p:nvSpPr>
        <p:spPr/>
        <p:txBody>
          <a:bodyPr/>
          <a:lstStyle/>
          <a:p>
            <a:r>
              <a:rPr lang="en-US" dirty="0"/>
              <a:t>3 Key Questions - Summary</a:t>
            </a:r>
          </a:p>
        </p:txBody>
      </p:sp>
      <p:sp>
        <p:nvSpPr>
          <p:cNvPr id="3" name="Text Placeholder 2">
            <a:extLst>
              <a:ext uri="{FF2B5EF4-FFF2-40B4-BE49-F238E27FC236}">
                <a16:creationId xmlns:a16="http://schemas.microsoft.com/office/drawing/2014/main" id="{91F6117E-5176-4B72-A594-5088DA6A739A}"/>
              </a:ext>
            </a:extLst>
          </p:cNvPr>
          <p:cNvSpPr>
            <a:spLocks noGrp="1"/>
          </p:cNvSpPr>
          <p:nvPr>
            <p:ph type="body" idx="1"/>
          </p:nvPr>
        </p:nvSpPr>
        <p:spPr>
          <a:xfrm>
            <a:off x="691764" y="1436210"/>
            <a:ext cx="7529886" cy="4720749"/>
          </a:xfrm>
          <a:solidFill>
            <a:schemeClr val="accent1">
              <a:lumMod val="20000"/>
              <a:lumOff val="80000"/>
              <a:alpha val="36000"/>
            </a:schemeClr>
          </a:solidFill>
          <a:ln w="34925">
            <a:solidFill>
              <a:schemeClr val="accent1"/>
            </a:solidFill>
          </a:ln>
        </p:spPr>
        <p:txBody>
          <a:bodyPr/>
          <a:lstStyle/>
          <a:p>
            <a:pPr>
              <a:buSzPct val="90000"/>
              <a:buFont typeface="Arial" panose="020B0604020202020204" pitchFamily="34" charset="0"/>
              <a:buChar char="•"/>
            </a:pPr>
            <a:r>
              <a:rPr lang="en-US" sz="2400" b="1" dirty="0"/>
              <a:t>Aim</a:t>
            </a:r>
            <a:r>
              <a:rPr lang="en-US" sz="2400" dirty="0"/>
              <a:t> – What change do you seek? By how much? By when?</a:t>
            </a:r>
          </a:p>
          <a:p>
            <a:pPr>
              <a:buSzPct val="90000"/>
              <a:buFont typeface="Arial" panose="020B0604020202020204" pitchFamily="34" charset="0"/>
              <a:buChar char="•"/>
            </a:pPr>
            <a:endParaRPr lang="en-US" sz="2000" dirty="0"/>
          </a:p>
          <a:p>
            <a:pPr>
              <a:buSzPct val="90000"/>
              <a:buFont typeface="Arial" panose="020B0604020202020204" pitchFamily="34" charset="0"/>
              <a:buChar char="•"/>
            </a:pPr>
            <a:r>
              <a:rPr lang="en-US" sz="2400" b="1" dirty="0"/>
              <a:t>Measures</a:t>
            </a:r>
            <a:r>
              <a:rPr lang="en-US" sz="2400" dirty="0"/>
              <a:t> – Is this change an improvement?  Measure types - Structural, Process or Outcomes?</a:t>
            </a:r>
          </a:p>
          <a:p>
            <a:pPr>
              <a:buSzPct val="90000"/>
              <a:buFont typeface="Arial" panose="020B0604020202020204" pitchFamily="34" charset="0"/>
              <a:buChar char="•"/>
            </a:pPr>
            <a:endParaRPr lang="en-US" sz="2000" dirty="0"/>
          </a:p>
          <a:p>
            <a:pPr>
              <a:buSzPct val="90000"/>
              <a:buFont typeface="Arial" panose="020B0604020202020204" pitchFamily="34" charset="0"/>
              <a:buChar char="•"/>
            </a:pPr>
            <a:endParaRPr lang="en-US" sz="2000" dirty="0"/>
          </a:p>
          <a:p>
            <a:pPr>
              <a:buSzPct val="90000"/>
              <a:buFont typeface="Arial" panose="020B0604020202020204" pitchFamily="34" charset="0"/>
              <a:buChar char="•"/>
            </a:pPr>
            <a:r>
              <a:rPr lang="en-US" sz="2400" b="1" dirty="0"/>
              <a:t>Changes </a:t>
            </a:r>
            <a:r>
              <a:rPr lang="en-US" sz="2400" dirty="0"/>
              <a:t>– What changes/strategies will achieve the aim?  Can these be measured? </a:t>
            </a:r>
          </a:p>
          <a:p>
            <a:pPr lvl="1"/>
            <a:endParaRPr lang="en-US" dirty="0"/>
          </a:p>
        </p:txBody>
      </p:sp>
      <p:pic>
        <p:nvPicPr>
          <p:cNvPr id="4" name="Picture 3">
            <a:extLst>
              <a:ext uri="{FF2B5EF4-FFF2-40B4-BE49-F238E27FC236}">
                <a16:creationId xmlns:a16="http://schemas.microsoft.com/office/drawing/2014/main" id="{B67518F4-21F9-4770-84EE-58BF1BFD8C78}"/>
              </a:ext>
            </a:extLst>
          </p:cNvPr>
          <p:cNvPicPr>
            <a:picLocks noChangeAspect="1"/>
          </p:cNvPicPr>
          <p:nvPr/>
        </p:nvPicPr>
        <p:blipFill rotWithShape="1">
          <a:blip r:embed="rId3"/>
          <a:srcRect t="5774"/>
          <a:stretch/>
        </p:blipFill>
        <p:spPr>
          <a:xfrm>
            <a:off x="8967589" y="1322240"/>
            <a:ext cx="2297514" cy="4720750"/>
          </a:xfrm>
          <a:prstGeom prst="rect">
            <a:avLst/>
          </a:prstGeom>
        </p:spPr>
      </p:pic>
      <p:pic>
        <p:nvPicPr>
          <p:cNvPr id="27" name="Graphic 26" descr="Repeat">
            <a:extLst>
              <a:ext uri="{FF2B5EF4-FFF2-40B4-BE49-F238E27FC236}">
                <a16:creationId xmlns:a16="http://schemas.microsoft.com/office/drawing/2014/main" id="{38A97E70-D6F4-4BB2-8708-E1B5DC3904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42421" y="3429000"/>
            <a:ext cx="914400" cy="914400"/>
          </a:xfrm>
          <a:prstGeom prst="rect">
            <a:avLst/>
          </a:prstGeom>
        </p:spPr>
      </p:pic>
      <p:sp>
        <p:nvSpPr>
          <p:cNvPr id="6" name="Arrow: Notched Right 5">
            <a:extLst>
              <a:ext uri="{FF2B5EF4-FFF2-40B4-BE49-F238E27FC236}">
                <a16:creationId xmlns:a16="http://schemas.microsoft.com/office/drawing/2014/main" id="{DEC0211A-4477-4D5D-A97B-7C4E74347663}"/>
              </a:ext>
            </a:extLst>
          </p:cNvPr>
          <p:cNvSpPr/>
          <p:nvPr/>
        </p:nvSpPr>
        <p:spPr>
          <a:xfrm>
            <a:off x="8282128" y="3466762"/>
            <a:ext cx="723569" cy="60429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Notched Right 6">
            <a:extLst>
              <a:ext uri="{FF2B5EF4-FFF2-40B4-BE49-F238E27FC236}">
                <a16:creationId xmlns:a16="http://schemas.microsoft.com/office/drawing/2014/main" id="{57F81F28-8737-4B4C-A957-CA812216C159}"/>
              </a:ext>
            </a:extLst>
          </p:cNvPr>
          <p:cNvSpPr/>
          <p:nvPr/>
        </p:nvSpPr>
        <p:spPr>
          <a:xfrm>
            <a:off x="8404376" y="1513234"/>
            <a:ext cx="723569" cy="60429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Notched Right 7">
            <a:extLst>
              <a:ext uri="{FF2B5EF4-FFF2-40B4-BE49-F238E27FC236}">
                <a16:creationId xmlns:a16="http://schemas.microsoft.com/office/drawing/2014/main" id="{93BC53DF-2A48-466E-994F-F804CD45672E}"/>
              </a:ext>
            </a:extLst>
          </p:cNvPr>
          <p:cNvSpPr/>
          <p:nvPr/>
        </p:nvSpPr>
        <p:spPr>
          <a:xfrm>
            <a:off x="8336126" y="2426390"/>
            <a:ext cx="723569" cy="60429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306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597D-4968-4427-BFB2-D1D315AC5EC3}"/>
              </a:ext>
            </a:extLst>
          </p:cNvPr>
          <p:cNvSpPr>
            <a:spLocks noGrp="1"/>
          </p:cNvSpPr>
          <p:nvPr>
            <p:ph type="title"/>
          </p:nvPr>
        </p:nvSpPr>
        <p:spPr/>
        <p:txBody>
          <a:bodyPr/>
          <a:lstStyle/>
          <a:p>
            <a:r>
              <a:rPr lang="en-US" dirty="0"/>
              <a:t>The PDSA Cycle</a:t>
            </a:r>
          </a:p>
        </p:txBody>
      </p:sp>
      <p:sp>
        <p:nvSpPr>
          <p:cNvPr id="3" name="Text Placeholder 2">
            <a:extLst>
              <a:ext uri="{FF2B5EF4-FFF2-40B4-BE49-F238E27FC236}">
                <a16:creationId xmlns:a16="http://schemas.microsoft.com/office/drawing/2014/main" id="{D78A5E3B-BF56-4BFC-A912-5AE2F9EE65A9}"/>
              </a:ext>
            </a:extLst>
          </p:cNvPr>
          <p:cNvSpPr>
            <a:spLocks noGrp="1"/>
          </p:cNvSpPr>
          <p:nvPr>
            <p:ph type="body" idx="1"/>
          </p:nvPr>
        </p:nvSpPr>
        <p:spPr/>
        <p:txBody>
          <a:bodyPr/>
          <a:lstStyle/>
          <a:p>
            <a:r>
              <a:rPr lang="en-US" dirty="0"/>
              <a:t>Testing Your Change Strategies</a:t>
            </a:r>
          </a:p>
        </p:txBody>
      </p:sp>
      <p:pic>
        <p:nvPicPr>
          <p:cNvPr id="4" name="Picture 3">
            <a:extLst>
              <a:ext uri="{FF2B5EF4-FFF2-40B4-BE49-F238E27FC236}">
                <a16:creationId xmlns:a16="http://schemas.microsoft.com/office/drawing/2014/main" id="{F611C55E-7F0D-4FF8-AE75-84A75F9A99DB}"/>
              </a:ext>
            </a:extLst>
          </p:cNvPr>
          <p:cNvPicPr>
            <a:picLocks noChangeAspect="1"/>
          </p:cNvPicPr>
          <p:nvPr/>
        </p:nvPicPr>
        <p:blipFill>
          <a:blip r:embed="rId3"/>
          <a:stretch>
            <a:fillRect/>
          </a:stretch>
        </p:blipFill>
        <p:spPr>
          <a:xfrm>
            <a:off x="8596453" y="429549"/>
            <a:ext cx="2298391" cy="4718713"/>
          </a:xfrm>
          <a:prstGeom prst="rect">
            <a:avLst/>
          </a:prstGeom>
        </p:spPr>
      </p:pic>
      <p:pic>
        <p:nvPicPr>
          <p:cNvPr id="5" name="Picture 4">
            <a:extLst>
              <a:ext uri="{FF2B5EF4-FFF2-40B4-BE49-F238E27FC236}">
                <a16:creationId xmlns:a16="http://schemas.microsoft.com/office/drawing/2014/main" id="{461325DD-817B-4E9D-B4BF-AA103B0D810C}"/>
              </a:ext>
            </a:extLst>
          </p:cNvPr>
          <p:cNvPicPr>
            <a:picLocks noChangeAspect="1"/>
          </p:cNvPicPr>
          <p:nvPr/>
        </p:nvPicPr>
        <p:blipFill>
          <a:blip r:embed="rId4"/>
          <a:stretch>
            <a:fillRect/>
          </a:stretch>
        </p:blipFill>
        <p:spPr>
          <a:xfrm>
            <a:off x="7990894" y="4070179"/>
            <a:ext cx="774259" cy="664522"/>
          </a:xfrm>
          <a:prstGeom prst="rect">
            <a:avLst/>
          </a:prstGeom>
        </p:spPr>
      </p:pic>
    </p:spTree>
    <p:extLst>
      <p:ext uri="{BB962C8B-B14F-4D97-AF65-F5344CB8AC3E}">
        <p14:creationId xmlns:p14="http://schemas.microsoft.com/office/powerpoint/2010/main" val="2605598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2B35-6DFF-4834-AA3D-49EC6946D357}"/>
              </a:ext>
            </a:extLst>
          </p:cNvPr>
          <p:cNvSpPr>
            <a:spLocks noGrp="1"/>
          </p:cNvSpPr>
          <p:nvPr>
            <p:ph type="title"/>
          </p:nvPr>
        </p:nvSpPr>
        <p:spPr/>
        <p:txBody>
          <a:bodyPr/>
          <a:lstStyle/>
          <a:p>
            <a:r>
              <a:rPr lang="en-US" dirty="0"/>
              <a:t>The PDSA Cycle</a:t>
            </a:r>
          </a:p>
        </p:txBody>
      </p:sp>
      <p:pic>
        <p:nvPicPr>
          <p:cNvPr id="5" name="Picture 4">
            <a:extLst>
              <a:ext uri="{FF2B5EF4-FFF2-40B4-BE49-F238E27FC236}">
                <a16:creationId xmlns:a16="http://schemas.microsoft.com/office/drawing/2014/main" id="{EBC5C74A-3CF2-4192-BBC4-37C6F9A72546}"/>
              </a:ext>
            </a:extLst>
          </p:cNvPr>
          <p:cNvPicPr>
            <a:picLocks noChangeAspect="1"/>
          </p:cNvPicPr>
          <p:nvPr/>
        </p:nvPicPr>
        <p:blipFill>
          <a:blip r:embed="rId3"/>
          <a:stretch>
            <a:fillRect/>
          </a:stretch>
        </p:blipFill>
        <p:spPr>
          <a:xfrm>
            <a:off x="2666108" y="1239517"/>
            <a:ext cx="6263541" cy="4937759"/>
          </a:xfrm>
          <a:prstGeom prst="rect">
            <a:avLst/>
          </a:prstGeom>
          <a:ln w="25400">
            <a:solidFill>
              <a:schemeClr val="accent1">
                <a:lumMod val="75000"/>
              </a:schemeClr>
            </a:solidFill>
          </a:ln>
        </p:spPr>
      </p:pic>
      <p:sp>
        <p:nvSpPr>
          <p:cNvPr id="6" name="Rectangle 5">
            <a:extLst>
              <a:ext uri="{FF2B5EF4-FFF2-40B4-BE49-F238E27FC236}">
                <a16:creationId xmlns:a16="http://schemas.microsoft.com/office/drawing/2014/main" id="{BA3CE529-AD37-4802-A47D-87B771A10049}"/>
              </a:ext>
            </a:extLst>
          </p:cNvPr>
          <p:cNvSpPr/>
          <p:nvPr/>
        </p:nvSpPr>
        <p:spPr>
          <a:xfrm>
            <a:off x="3087755" y="6156960"/>
            <a:ext cx="6700299" cy="415498"/>
          </a:xfrm>
          <a:prstGeom prst="rect">
            <a:avLst/>
          </a:prstGeom>
        </p:spPr>
        <p:txBody>
          <a:bodyPr wrap="square">
            <a:spAutoFit/>
          </a:bodyPr>
          <a:lstStyle/>
          <a:p>
            <a:r>
              <a:rPr lang="en-US" sz="1050" dirty="0"/>
              <a:t>McQuillan, Rory Francis et al. “How to Measure and Interpret Quality Improvement Data.” Clinical journal of the American Society of Nephrology : </a:t>
            </a:r>
            <a:r>
              <a:rPr lang="en-US" sz="1050" dirty="0" err="1"/>
              <a:t>CJASN</a:t>
            </a:r>
            <a:r>
              <a:rPr lang="en-US" sz="1050" dirty="0"/>
              <a:t> vol. 11,5 (2016): 908-14. </a:t>
            </a:r>
            <a:r>
              <a:rPr lang="en-US" sz="1050" dirty="0" err="1"/>
              <a:t>doi:10.2215</a:t>
            </a:r>
            <a:r>
              <a:rPr lang="en-US" sz="1050" dirty="0"/>
              <a:t>/</a:t>
            </a:r>
            <a:r>
              <a:rPr lang="en-US" sz="1050" dirty="0" err="1"/>
              <a:t>CJN.11511015</a:t>
            </a:r>
            <a:endParaRPr lang="en-US" sz="1050" dirty="0"/>
          </a:p>
        </p:txBody>
      </p:sp>
    </p:spTree>
    <p:extLst>
      <p:ext uri="{BB962C8B-B14F-4D97-AF65-F5344CB8AC3E}">
        <p14:creationId xmlns:p14="http://schemas.microsoft.com/office/powerpoint/2010/main" val="2798402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7C041-46E8-4967-962A-DDC03EAACF41}"/>
              </a:ext>
            </a:extLst>
          </p:cNvPr>
          <p:cNvSpPr>
            <a:spLocks noGrp="1"/>
          </p:cNvSpPr>
          <p:nvPr>
            <p:ph type="title"/>
          </p:nvPr>
        </p:nvSpPr>
        <p:spPr>
          <a:xfrm>
            <a:off x="369073" y="198148"/>
            <a:ext cx="10515600" cy="589032"/>
          </a:xfrm>
        </p:spPr>
        <p:txBody>
          <a:bodyPr>
            <a:normAutofit fontScale="90000"/>
          </a:bodyPr>
          <a:lstStyle/>
          <a:p>
            <a:r>
              <a:rPr lang="en-US" dirty="0"/>
              <a:t>The PDSA Cycle</a:t>
            </a:r>
          </a:p>
        </p:txBody>
      </p:sp>
      <p:graphicFrame>
        <p:nvGraphicFramePr>
          <p:cNvPr id="4" name="Diagram 3">
            <a:extLst>
              <a:ext uri="{FF2B5EF4-FFF2-40B4-BE49-F238E27FC236}">
                <a16:creationId xmlns:a16="http://schemas.microsoft.com/office/drawing/2014/main" id="{C5D1E5B5-772B-42EE-BD95-8ED84EB2EF56}"/>
              </a:ext>
            </a:extLst>
          </p:cNvPr>
          <p:cNvGraphicFramePr/>
          <p:nvPr/>
        </p:nvGraphicFramePr>
        <p:xfrm>
          <a:off x="2548835" y="1463040"/>
          <a:ext cx="7064292" cy="4693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E3B2DD9-618F-40BD-BE45-827960DF42C8}"/>
              </a:ext>
            </a:extLst>
          </p:cNvPr>
          <p:cNvSpPr txBox="1"/>
          <p:nvPr/>
        </p:nvSpPr>
        <p:spPr>
          <a:xfrm>
            <a:off x="2578873" y="1301972"/>
            <a:ext cx="2615316" cy="307777"/>
          </a:xfrm>
          <a:prstGeom prst="rect">
            <a:avLst/>
          </a:prstGeom>
          <a:noFill/>
          <a:ln w="25400">
            <a:solidFill>
              <a:schemeClr val="tx1"/>
            </a:solidFill>
          </a:ln>
        </p:spPr>
        <p:txBody>
          <a:bodyPr wrap="square" rtlCol="0">
            <a:spAutoFit/>
          </a:bodyPr>
          <a:lstStyle/>
          <a:p>
            <a:pPr marL="285750" indent="-285750">
              <a:buFont typeface="Arial" panose="020B0604020202020204" pitchFamily="34" charset="0"/>
              <a:buChar char="•"/>
            </a:pPr>
            <a:r>
              <a:rPr lang="en-US" b="1" dirty="0"/>
              <a:t>The 3 Key Questions</a:t>
            </a:r>
          </a:p>
        </p:txBody>
      </p:sp>
      <p:sp>
        <p:nvSpPr>
          <p:cNvPr id="6" name="TextBox 5">
            <a:extLst>
              <a:ext uri="{FF2B5EF4-FFF2-40B4-BE49-F238E27FC236}">
                <a16:creationId xmlns:a16="http://schemas.microsoft.com/office/drawing/2014/main" id="{035E9B46-DC58-49C8-84FD-4F1D9B7A60C8}"/>
              </a:ext>
            </a:extLst>
          </p:cNvPr>
          <p:cNvSpPr txBox="1"/>
          <p:nvPr/>
        </p:nvSpPr>
        <p:spPr>
          <a:xfrm>
            <a:off x="8731196" y="2504966"/>
            <a:ext cx="2615316" cy="1107996"/>
          </a:xfrm>
          <a:prstGeom prst="rect">
            <a:avLst/>
          </a:prstGeom>
          <a:noFill/>
          <a:ln w="25400">
            <a:solidFill>
              <a:schemeClr val="accent6">
                <a:lumMod val="75000"/>
              </a:schemeClr>
            </a:solidFill>
          </a:ln>
        </p:spPr>
        <p:txBody>
          <a:bodyPr wrap="square" rtlCol="0">
            <a:spAutoFit/>
          </a:bodyPr>
          <a:lstStyle/>
          <a:p>
            <a:pPr marL="285750" indent="-285750">
              <a:buFont typeface="Arial" panose="020B0604020202020204" pitchFamily="34" charset="0"/>
              <a:buChar char="•"/>
            </a:pPr>
            <a:r>
              <a:rPr lang="en-US" sz="1600" dirty="0"/>
              <a:t>Predict what will happen</a:t>
            </a:r>
          </a:p>
          <a:p>
            <a:pPr marL="285750" indent="-285750">
              <a:buFont typeface="Arial" panose="020B0604020202020204" pitchFamily="34" charset="0"/>
              <a:buChar char="•"/>
            </a:pPr>
            <a:r>
              <a:rPr lang="en-US" sz="1600" dirty="0"/>
              <a:t>What &amp; Who</a:t>
            </a:r>
          </a:p>
          <a:p>
            <a:pPr marL="285750" indent="-285750">
              <a:buFont typeface="Arial" panose="020B0604020202020204" pitchFamily="34" charset="0"/>
              <a:buChar char="•"/>
            </a:pPr>
            <a:r>
              <a:rPr lang="en-US" sz="1600" dirty="0"/>
              <a:t>When, Where &amp; How</a:t>
            </a:r>
          </a:p>
          <a:p>
            <a:pPr marL="285750" indent="-285750">
              <a:buFont typeface="Arial" panose="020B0604020202020204" pitchFamily="34" charset="0"/>
              <a:buChar char="•"/>
            </a:pPr>
            <a:r>
              <a:rPr lang="en-US" sz="1600" dirty="0"/>
              <a:t>Which data to collect</a:t>
            </a:r>
          </a:p>
        </p:txBody>
      </p:sp>
      <p:sp>
        <p:nvSpPr>
          <p:cNvPr id="7" name="TextBox 6">
            <a:extLst>
              <a:ext uri="{FF2B5EF4-FFF2-40B4-BE49-F238E27FC236}">
                <a16:creationId xmlns:a16="http://schemas.microsoft.com/office/drawing/2014/main" id="{855B9E81-CECC-4FE5-8BD6-B534E630CB3E}"/>
              </a:ext>
            </a:extLst>
          </p:cNvPr>
          <p:cNvSpPr txBox="1"/>
          <p:nvPr/>
        </p:nvSpPr>
        <p:spPr>
          <a:xfrm>
            <a:off x="8731196" y="4174440"/>
            <a:ext cx="2615316" cy="1077218"/>
          </a:xfrm>
          <a:prstGeom prst="rect">
            <a:avLst/>
          </a:prstGeom>
          <a:noFill/>
          <a:ln w="25400">
            <a:solidFill>
              <a:schemeClr val="accent5">
                <a:lumMod val="75000"/>
              </a:schemeClr>
            </a:solidFill>
          </a:ln>
        </p:spPr>
        <p:txBody>
          <a:bodyPr wrap="square" rtlCol="0">
            <a:spAutoFit/>
          </a:bodyPr>
          <a:lstStyle/>
          <a:p>
            <a:pPr marL="285750" indent="-285750">
              <a:buFont typeface="Arial" panose="020B0604020202020204" pitchFamily="34" charset="0"/>
              <a:buChar char="•"/>
            </a:pPr>
            <a:r>
              <a:rPr lang="en-US" sz="1600" dirty="0"/>
              <a:t>Implement the change</a:t>
            </a:r>
          </a:p>
          <a:p>
            <a:pPr marL="285750" indent="-285750">
              <a:buFont typeface="Arial" panose="020B0604020202020204" pitchFamily="34" charset="0"/>
              <a:buChar char="•"/>
            </a:pPr>
            <a:r>
              <a:rPr lang="en-US" sz="1600" dirty="0"/>
              <a:t>Document what occurred</a:t>
            </a:r>
          </a:p>
          <a:p>
            <a:pPr marL="285750" indent="-285750">
              <a:buFont typeface="Arial" panose="020B0604020202020204" pitchFamily="34" charset="0"/>
              <a:buChar char="•"/>
            </a:pPr>
            <a:r>
              <a:rPr lang="en-US" sz="1600" dirty="0"/>
              <a:t>Document problems</a:t>
            </a:r>
          </a:p>
          <a:p>
            <a:pPr marL="285750" indent="-285750">
              <a:buFont typeface="Arial" panose="020B0604020202020204" pitchFamily="34" charset="0"/>
              <a:buChar char="•"/>
            </a:pPr>
            <a:r>
              <a:rPr lang="en-US" sz="1600" dirty="0"/>
              <a:t>Collect data</a:t>
            </a:r>
          </a:p>
        </p:txBody>
      </p:sp>
      <p:sp>
        <p:nvSpPr>
          <p:cNvPr id="8" name="TextBox 7">
            <a:extLst>
              <a:ext uri="{FF2B5EF4-FFF2-40B4-BE49-F238E27FC236}">
                <a16:creationId xmlns:a16="http://schemas.microsoft.com/office/drawing/2014/main" id="{4B7827B0-4760-40ED-A3D1-C9E430DF855B}"/>
              </a:ext>
            </a:extLst>
          </p:cNvPr>
          <p:cNvSpPr txBox="1"/>
          <p:nvPr/>
        </p:nvSpPr>
        <p:spPr>
          <a:xfrm>
            <a:off x="6997811" y="5596910"/>
            <a:ext cx="2615316" cy="1354217"/>
          </a:xfrm>
          <a:prstGeom prst="rect">
            <a:avLst/>
          </a:prstGeom>
          <a:noFill/>
          <a:ln w="25400">
            <a:solidFill>
              <a:schemeClr val="tx2">
                <a:lumMod val="50000"/>
              </a:schemeClr>
            </a:solidFill>
          </a:ln>
        </p:spPr>
        <p:txBody>
          <a:bodyPr wrap="square" rtlCol="0">
            <a:spAutoFit/>
          </a:bodyPr>
          <a:lstStyle/>
          <a:p>
            <a:pPr marL="285750" indent="-285750">
              <a:buFont typeface="Arial" panose="020B0604020202020204" pitchFamily="34" charset="0"/>
              <a:buChar char="•"/>
            </a:pPr>
            <a:r>
              <a:rPr lang="en-US" sz="1600" dirty="0"/>
              <a:t>Analyze the data &amp; results</a:t>
            </a:r>
          </a:p>
          <a:p>
            <a:pPr marL="285750" indent="-285750">
              <a:buFont typeface="Arial" panose="020B0604020202020204" pitchFamily="34" charset="0"/>
              <a:buChar char="•"/>
            </a:pPr>
            <a:r>
              <a:rPr lang="en-US" sz="1600" dirty="0"/>
              <a:t>Reflect on the plan</a:t>
            </a:r>
          </a:p>
          <a:p>
            <a:pPr marL="285750" indent="-285750">
              <a:buFont typeface="Arial" panose="020B0604020202020204" pitchFamily="34" charset="0"/>
              <a:buChar char="•"/>
            </a:pPr>
            <a:r>
              <a:rPr lang="en-US" sz="1600" dirty="0"/>
              <a:t>Compare to predictions</a:t>
            </a:r>
          </a:p>
          <a:p>
            <a:pPr marL="285750" indent="-285750">
              <a:buFont typeface="Arial" panose="020B0604020202020204" pitchFamily="34" charset="0"/>
              <a:buChar char="•"/>
            </a:pPr>
            <a:r>
              <a:rPr lang="en-US" sz="1600" dirty="0"/>
              <a:t>What did you learn?</a:t>
            </a:r>
          </a:p>
        </p:txBody>
      </p:sp>
      <p:sp>
        <p:nvSpPr>
          <p:cNvPr id="9" name="TextBox 8">
            <a:extLst>
              <a:ext uri="{FF2B5EF4-FFF2-40B4-BE49-F238E27FC236}">
                <a16:creationId xmlns:a16="http://schemas.microsoft.com/office/drawing/2014/main" id="{E7993CC4-A728-4016-98C6-F777030FC4FE}"/>
              </a:ext>
            </a:extLst>
          </p:cNvPr>
          <p:cNvSpPr txBox="1"/>
          <p:nvPr/>
        </p:nvSpPr>
        <p:spPr>
          <a:xfrm>
            <a:off x="815450" y="3856681"/>
            <a:ext cx="2615317" cy="1815882"/>
          </a:xfrm>
          <a:prstGeom prst="rect">
            <a:avLst/>
          </a:prstGeom>
          <a:noFill/>
          <a:ln w="25400">
            <a:solidFill>
              <a:schemeClr val="accent4">
                <a:lumMod val="50000"/>
              </a:schemeClr>
            </a:solidFill>
          </a:ln>
        </p:spPr>
        <p:txBody>
          <a:bodyPr wrap="square" rtlCol="0">
            <a:spAutoFit/>
          </a:bodyPr>
          <a:lstStyle/>
          <a:p>
            <a:pPr marL="285750" indent="-285750">
              <a:buFont typeface="Arial" panose="020B0604020202020204" pitchFamily="34" charset="0"/>
              <a:buChar char="•"/>
            </a:pPr>
            <a:r>
              <a:rPr lang="en-US" sz="1600" dirty="0"/>
              <a:t>Define next steps</a:t>
            </a:r>
          </a:p>
          <a:p>
            <a:pPr marL="285750" indent="-285750">
              <a:buFont typeface="Arial" panose="020B0604020202020204" pitchFamily="34" charset="0"/>
              <a:buChar char="•"/>
            </a:pPr>
            <a:r>
              <a:rPr lang="en-US" sz="1600" dirty="0"/>
              <a:t>Adopt, Adapt or Abandon the implemented change</a:t>
            </a:r>
          </a:p>
          <a:p>
            <a:pPr marL="285750" indent="-285750">
              <a:buFont typeface="Arial" panose="020B0604020202020204" pitchFamily="34" charset="0"/>
              <a:buChar char="•"/>
            </a:pPr>
            <a:r>
              <a:rPr lang="en-US" sz="1600" dirty="0"/>
              <a:t>Use driver diagram or fishbone</a:t>
            </a:r>
          </a:p>
          <a:p>
            <a:pPr marL="285750" indent="-285750">
              <a:buFont typeface="Arial" panose="020B0604020202020204" pitchFamily="34" charset="0"/>
              <a:buChar char="•"/>
            </a:pPr>
            <a:r>
              <a:rPr lang="en-US" sz="1600" dirty="0"/>
              <a:t>Plan a more impactful change strategy</a:t>
            </a:r>
          </a:p>
        </p:txBody>
      </p:sp>
      <p:sp>
        <p:nvSpPr>
          <p:cNvPr id="10" name="TextBox 9">
            <a:extLst>
              <a:ext uri="{FF2B5EF4-FFF2-40B4-BE49-F238E27FC236}">
                <a16:creationId xmlns:a16="http://schemas.microsoft.com/office/drawing/2014/main" id="{CE0AAABD-0895-425C-837B-EF64EC88D2E6}"/>
              </a:ext>
            </a:extLst>
          </p:cNvPr>
          <p:cNvSpPr txBox="1"/>
          <p:nvPr/>
        </p:nvSpPr>
        <p:spPr>
          <a:xfrm>
            <a:off x="811916" y="2578377"/>
            <a:ext cx="2615317" cy="646331"/>
          </a:xfrm>
          <a:prstGeom prst="rect">
            <a:avLst/>
          </a:prstGeom>
          <a:noFill/>
          <a:ln w="25400">
            <a:solidFill>
              <a:schemeClr val="accent2">
                <a:lumMod val="75000"/>
              </a:schemeClr>
            </a:solidFill>
          </a:ln>
        </p:spPr>
        <p:txBody>
          <a:bodyPr wrap="square" rtlCol="0">
            <a:spAutoFit/>
          </a:bodyPr>
          <a:lstStyle/>
          <a:p>
            <a:pPr algn="ctr"/>
            <a:r>
              <a:rPr lang="en-US" sz="1800" b="1" dirty="0"/>
              <a:t>Celebrate!</a:t>
            </a:r>
          </a:p>
          <a:p>
            <a:pPr algn="ctr"/>
            <a:r>
              <a:rPr lang="en-US" sz="1800" b="1" dirty="0"/>
              <a:t>Share!</a:t>
            </a:r>
            <a:endParaRPr lang="en-US" b="1" dirty="0"/>
          </a:p>
        </p:txBody>
      </p:sp>
      <p:sp>
        <p:nvSpPr>
          <p:cNvPr id="11" name="Flowchart: Connector 10">
            <a:extLst>
              <a:ext uri="{FF2B5EF4-FFF2-40B4-BE49-F238E27FC236}">
                <a16:creationId xmlns:a16="http://schemas.microsoft.com/office/drawing/2014/main" id="{B665FF3B-544B-4799-A64D-AE4A7A5FCD1A}"/>
              </a:ext>
            </a:extLst>
          </p:cNvPr>
          <p:cNvSpPr/>
          <p:nvPr/>
        </p:nvSpPr>
        <p:spPr>
          <a:xfrm>
            <a:off x="5335325" y="3101597"/>
            <a:ext cx="1534602" cy="1430645"/>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rPr>
              <a:t>PDSA</a:t>
            </a:r>
          </a:p>
        </p:txBody>
      </p:sp>
    </p:spTree>
    <p:extLst>
      <p:ext uri="{BB962C8B-B14F-4D97-AF65-F5344CB8AC3E}">
        <p14:creationId xmlns:p14="http://schemas.microsoft.com/office/powerpoint/2010/main" val="241558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2930-DC06-4AE0-A7E5-54F12AC7339D}"/>
              </a:ext>
            </a:extLst>
          </p:cNvPr>
          <p:cNvSpPr>
            <a:spLocks noGrp="1"/>
          </p:cNvSpPr>
          <p:nvPr>
            <p:ph type="title"/>
          </p:nvPr>
        </p:nvSpPr>
        <p:spPr/>
        <p:txBody>
          <a:bodyPr/>
          <a:lstStyle/>
          <a:p>
            <a:r>
              <a:rPr lang="en-US" dirty="0"/>
              <a:t>Back to Measures</a:t>
            </a:r>
          </a:p>
        </p:txBody>
      </p:sp>
      <p:sp>
        <p:nvSpPr>
          <p:cNvPr id="3" name="Text Placeholder 2">
            <a:extLst>
              <a:ext uri="{FF2B5EF4-FFF2-40B4-BE49-F238E27FC236}">
                <a16:creationId xmlns:a16="http://schemas.microsoft.com/office/drawing/2014/main" id="{5BF3C60F-F1F3-4D5D-8AC2-8CE3CCE0438B}"/>
              </a:ext>
            </a:extLst>
          </p:cNvPr>
          <p:cNvSpPr>
            <a:spLocks noGrp="1"/>
          </p:cNvSpPr>
          <p:nvPr>
            <p:ph type="body" idx="1"/>
          </p:nvPr>
        </p:nvSpPr>
        <p:spPr/>
        <p:txBody>
          <a:bodyPr/>
          <a:lstStyle/>
          <a:p>
            <a:r>
              <a:rPr lang="en-US" dirty="0"/>
              <a:t>Remember - The examples in the following slides are fictious and incomplete.  They are for illustration purposes only.</a:t>
            </a:r>
          </a:p>
        </p:txBody>
      </p:sp>
    </p:spTree>
    <p:extLst>
      <p:ext uri="{BB962C8B-B14F-4D97-AF65-F5344CB8AC3E}">
        <p14:creationId xmlns:p14="http://schemas.microsoft.com/office/powerpoint/2010/main" val="2685960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754D-B1AF-440C-B03D-1FAE84B657EE}"/>
              </a:ext>
            </a:extLst>
          </p:cNvPr>
          <p:cNvSpPr>
            <a:spLocks noGrp="1"/>
          </p:cNvSpPr>
          <p:nvPr>
            <p:ph type="title"/>
          </p:nvPr>
        </p:nvSpPr>
        <p:spPr>
          <a:xfrm>
            <a:off x="838200" y="365125"/>
            <a:ext cx="10515600" cy="654323"/>
          </a:xfrm>
        </p:spPr>
        <p:txBody>
          <a:bodyPr>
            <a:normAutofit fontScale="90000"/>
          </a:bodyPr>
          <a:lstStyle/>
          <a:p>
            <a:r>
              <a:rPr lang="en-US" dirty="0"/>
              <a:t>A Little More on Measures</a:t>
            </a:r>
          </a:p>
        </p:txBody>
      </p:sp>
      <p:grpSp>
        <p:nvGrpSpPr>
          <p:cNvPr id="4" name="Group 3">
            <a:extLst>
              <a:ext uri="{FF2B5EF4-FFF2-40B4-BE49-F238E27FC236}">
                <a16:creationId xmlns:a16="http://schemas.microsoft.com/office/drawing/2014/main" id="{CEABE48C-956C-4527-BF9A-3670596389EC}"/>
              </a:ext>
            </a:extLst>
          </p:cNvPr>
          <p:cNvGrpSpPr/>
          <p:nvPr/>
        </p:nvGrpSpPr>
        <p:grpSpPr>
          <a:xfrm>
            <a:off x="496294" y="1219200"/>
            <a:ext cx="10656735" cy="3927945"/>
            <a:chOff x="457200" y="1454241"/>
            <a:chExt cx="11309136" cy="4284408"/>
          </a:xfrm>
        </p:grpSpPr>
        <p:sp>
          <p:nvSpPr>
            <p:cNvPr id="5" name="Rectangle 4">
              <a:extLst>
                <a:ext uri="{FF2B5EF4-FFF2-40B4-BE49-F238E27FC236}">
                  <a16:creationId xmlns:a16="http://schemas.microsoft.com/office/drawing/2014/main" id="{A190840A-15A5-428A-B711-E23B7B9D25AB}"/>
                </a:ext>
              </a:extLst>
            </p:cNvPr>
            <p:cNvSpPr/>
            <p:nvPr/>
          </p:nvSpPr>
          <p:spPr>
            <a:xfrm>
              <a:off x="457200" y="1954932"/>
              <a:ext cx="3168868" cy="11035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Structural</a:t>
              </a:r>
            </a:p>
            <a:p>
              <a:pPr algn="ctr"/>
              <a:r>
                <a:rPr lang="en-US" sz="2400" dirty="0"/>
                <a:t>(Inputs)</a:t>
              </a:r>
            </a:p>
          </p:txBody>
        </p:sp>
        <p:sp>
          <p:nvSpPr>
            <p:cNvPr id="6" name="Rectangle 5">
              <a:extLst>
                <a:ext uri="{FF2B5EF4-FFF2-40B4-BE49-F238E27FC236}">
                  <a16:creationId xmlns:a16="http://schemas.microsoft.com/office/drawing/2014/main" id="{260035EA-669C-4352-8FD7-F2C169E91480}"/>
                </a:ext>
              </a:extLst>
            </p:cNvPr>
            <p:cNvSpPr/>
            <p:nvPr/>
          </p:nvSpPr>
          <p:spPr>
            <a:xfrm>
              <a:off x="4495803" y="1954931"/>
              <a:ext cx="3168868" cy="11035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Process</a:t>
              </a:r>
            </a:p>
            <a:p>
              <a:pPr algn="ctr"/>
              <a:r>
                <a:rPr lang="en-US" sz="2400" dirty="0"/>
                <a:t>(Activities)</a:t>
              </a:r>
            </a:p>
          </p:txBody>
        </p:sp>
        <p:sp>
          <p:nvSpPr>
            <p:cNvPr id="7" name="Rectangle 6">
              <a:extLst>
                <a:ext uri="{FF2B5EF4-FFF2-40B4-BE49-F238E27FC236}">
                  <a16:creationId xmlns:a16="http://schemas.microsoft.com/office/drawing/2014/main" id="{03B050D4-BA6E-489B-869F-06AB9C66A142}"/>
                </a:ext>
              </a:extLst>
            </p:cNvPr>
            <p:cNvSpPr/>
            <p:nvPr/>
          </p:nvSpPr>
          <p:spPr>
            <a:xfrm>
              <a:off x="8471343" y="1954931"/>
              <a:ext cx="3168868" cy="11035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Outcomes</a:t>
              </a:r>
            </a:p>
            <a:p>
              <a:pPr algn="ctr"/>
              <a:r>
                <a:rPr lang="en-US" sz="2400" dirty="0"/>
                <a:t>(Outputs or Results)</a:t>
              </a:r>
            </a:p>
          </p:txBody>
        </p:sp>
        <p:sp>
          <p:nvSpPr>
            <p:cNvPr id="8" name="Rounded Rectangle 8">
              <a:extLst>
                <a:ext uri="{FF2B5EF4-FFF2-40B4-BE49-F238E27FC236}">
                  <a16:creationId xmlns:a16="http://schemas.microsoft.com/office/drawing/2014/main" id="{2C4B45AF-E5F6-4591-8619-8ECD697E1252}"/>
                </a:ext>
              </a:extLst>
            </p:cNvPr>
            <p:cNvSpPr/>
            <p:nvPr/>
          </p:nvSpPr>
          <p:spPr>
            <a:xfrm>
              <a:off x="472966" y="3074277"/>
              <a:ext cx="3153102" cy="2664372"/>
            </a:xfrm>
            <a:prstGeom prst="round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2400" dirty="0">
                  <a:solidFill>
                    <a:srgbClr val="000000"/>
                  </a:solidFill>
                </a:rPr>
                <a:t>People</a:t>
              </a:r>
            </a:p>
            <a:p>
              <a:pPr marL="285750" indent="-285750" algn="ctr">
                <a:buFont typeface="Arial" panose="020B0604020202020204" pitchFamily="34" charset="0"/>
                <a:buChar char="•"/>
              </a:pPr>
              <a:r>
                <a:rPr lang="en-US" sz="2400" dirty="0">
                  <a:solidFill>
                    <a:srgbClr val="000000"/>
                  </a:solidFill>
                </a:rPr>
                <a:t>Infrastructure</a:t>
              </a:r>
            </a:p>
            <a:p>
              <a:pPr marL="285750" indent="-285750" algn="ctr">
                <a:buFont typeface="Arial" panose="020B0604020202020204" pitchFamily="34" charset="0"/>
                <a:buChar char="•"/>
              </a:pPr>
              <a:r>
                <a:rPr lang="en-US" sz="2400" dirty="0">
                  <a:solidFill>
                    <a:srgbClr val="000000"/>
                  </a:solidFill>
                </a:rPr>
                <a:t>Materials</a:t>
              </a:r>
            </a:p>
            <a:p>
              <a:pPr marL="285750" indent="-285750" algn="ctr">
                <a:buFont typeface="Arial" panose="020B0604020202020204" pitchFamily="34" charset="0"/>
                <a:buChar char="•"/>
              </a:pPr>
              <a:r>
                <a:rPr lang="en-US" sz="2400" dirty="0">
                  <a:solidFill>
                    <a:srgbClr val="000000"/>
                  </a:solidFill>
                </a:rPr>
                <a:t>Technology</a:t>
              </a:r>
            </a:p>
            <a:p>
              <a:pPr marL="285750" indent="-285750" algn="ctr">
                <a:buFont typeface="Arial" panose="020B0604020202020204" pitchFamily="34" charset="0"/>
                <a:buChar char="•"/>
              </a:pPr>
              <a:r>
                <a:rPr lang="en-US" sz="2400" dirty="0">
                  <a:solidFill>
                    <a:srgbClr val="000000"/>
                  </a:solidFill>
                </a:rPr>
                <a:t>Environment</a:t>
              </a:r>
            </a:p>
          </p:txBody>
        </p:sp>
        <p:sp>
          <p:nvSpPr>
            <p:cNvPr id="9" name="Rounded Rectangle 9">
              <a:extLst>
                <a:ext uri="{FF2B5EF4-FFF2-40B4-BE49-F238E27FC236}">
                  <a16:creationId xmlns:a16="http://schemas.microsoft.com/office/drawing/2014/main" id="{671733D7-DBC5-4E6B-ACA0-A22DBF571172}"/>
                </a:ext>
              </a:extLst>
            </p:cNvPr>
            <p:cNvSpPr/>
            <p:nvPr/>
          </p:nvSpPr>
          <p:spPr>
            <a:xfrm>
              <a:off x="4495803" y="3074277"/>
              <a:ext cx="3216162" cy="2664372"/>
            </a:xfrm>
            <a:prstGeom prst="round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2400" dirty="0">
                  <a:solidFill>
                    <a:srgbClr val="000000"/>
                  </a:solidFill>
                </a:rPr>
                <a:t>What is done</a:t>
              </a:r>
            </a:p>
            <a:p>
              <a:pPr marL="285750" indent="-285750" algn="ctr">
                <a:buFont typeface="Arial" panose="020B0604020202020204" pitchFamily="34" charset="0"/>
                <a:buChar char="•"/>
              </a:pPr>
              <a:r>
                <a:rPr lang="en-US" sz="2400" dirty="0">
                  <a:solidFill>
                    <a:srgbClr val="000000"/>
                  </a:solidFill>
                </a:rPr>
                <a:t>How it is done</a:t>
              </a:r>
            </a:p>
            <a:p>
              <a:pPr marL="285750" indent="-285750" algn="ctr">
                <a:buFont typeface="Arial" panose="020B0604020202020204" pitchFamily="34" charset="0"/>
                <a:buChar char="•"/>
              </a:pPr>
              <a:r>
                <a:rPr lang="en-US" sz="2400" dirty="0">
                  <a:solidFill>
                    <a:srgbClr val="000000"/>
                  </a:solidFill>
                </a:rPr>
                <a:t>Procedures</a:t>
              </a:r>
            </a:p>
            <a:p>
              <a:pPr marL="285750" indent="-285750" algn="ctr">
                <a:buFont typeface="Arial" panose="020B0604020202020204" pitchFamily="34" charset="0"/>
                <a:buChar char="•"/>
              </a:pPr>
              <a:r>
                <a:rPr lang="en-US" sz="2400" dirty="0">
                  <a:solidFill>
                    <a:srgbClr val="000000"/>
                  </a:solidFill>
                </a:rPr>
                <a:t>Services</a:t>
              </a:r>
            </a:p>
            <a:p>
              <a:pPr marL="285750" indent="-285750" algn="ctr">
                <a:buFont typeface="Arial" panose="020B0604020202020204" pitchFamily="34" charset="0"/>
                <a:buChar char="•"/>
              </a:pPr>
              <a:r>
                <a:rPr lang="en-US" sz="2400" dirty="0">
                  <a:solidFill>
                    <a:srgbClr val="000000"/>
                  </a:solidFill>
                </a:rPr>
                <a:t>Diagnostics</a:t>
              </a:r>
            </a:p>
            <a:p>
              <a:pPr marL="285750" indent="-285750" algn="ctr">
                <a:buFont typeface="Arial" panose="020B0604020202020204" pitchFamily="34" charset="0"/>
                <a:buChar char="•"/>
              </a:pPr>
              <a:r>
                <a:rPr lang="en-US" sz="2400" dirty="0">
                  <a:solidFill>
                    <a:srgbClr val="000000"/>
                  </a:solidFill>
                </a:rPr>
                <a:t>Therapeutics</a:t>
              </a:r>
            </a:p>
          </p:txBody>
        </p:sp>
        <p:sp>
          <p:nvSpPr>
            <p:cNvPr id="10" name="Rounded Rectangle 10">
              <a:extLst>
                <a:ext uri="{FF2B5EF4-FFF2-40B4-BE49-F238E27FC236}">
                  <a16:creationId xmlns:a16="http://schemas.microsoft.com/office/drawing/2014/main" id="{209479CB-9DEA-466C-8EBE-B6D40778A2AD}"/>
                </a:ext>
              </a:extLst>
            </p:cNvPr>
            <p:cNvSpPr/>
            <p:nvPr/>
          </p:nvSpPr>
          <p:spPr>
            <a:xfrm>
              <a:off x="8471343" y="3074277"/>
              <a:ext cx="3153098" cy="2664372"/>
            </a:xfrm>
            <a:prstGeom prst="round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2400" dirty="0">
                  <a:solidFill>
                    <a:srgbClr val="000000"/>
                  </a:solidFill>
                </a:rPr>
                <a:t>Change in health status</a:t>
              </a:r>
            </a:p>
            <a:p>
              <a:pPr marL="285750" indent="-285750" algn="ctr">
                <a:buFont typeface="Arial" panose="020B0604020202020204" pitchFamily="34" charset="0"/>
                <a:buChar char="•"/>
              </a:pPr>
              <a:r>
                <a:rPr lang="en-US" sz="2400" dirty="0">
                  <a:solidFill>
                    <a:srgbClr val="000000"/>
                  </a:solidFill>
                </a:rPr>
                <a:t>Survival</a:t>
              </a:r>
            </a:p>
            <a:p>
              <a:pPr marL="285750" indent="-285750" algn="ctr">
                <a:buFont typeface="Arial" panose="020B0604020202020204" pitchFamily="34" charset="0"/>
                <a:buChar char="•"/>
              </a:pPr>
              <a:r>
                <a:rPr lang="en-US" sz="2400" dirty="0">
                  <a:solidFill>
                    <a:srgbClr val="000000"/>
                  </a:solidFill>
                </a:rPr>
                <a:t>Decreased harm</a:t>
              </a:r>
            </a:p>
            <a:p>
              <a:pPr marL="285750" indent="-285750" algn="ctr">
                <a:buFont typeface="Arial" panose="020B0604020202020204" pitchFamily="34" charset="0"/>
                <a:buChar char="•"/>
              </a:pPr>
              <a:r>
                <a:rPr lang="en-US" sz="2400" dirty="0">
                  <a:solidFill>
                    <a:srgbClr val="000000"/>
                  </a:solidFill>
                </a:rPr>
                <a:t>Satisfaction</a:t>
              </a:r>
            </a:p>
            <a:p>
              <a:pPr marL="285750" indent="-285750" algn="ctr">
                <a:buFont typeface="Arial" panose="020B0604020202020204" pitchFamily="34" charset="0"/>
                <a:buChar char="•"/>
              </a:pPr>
              <a:r>
                <a:rPr lang="en-US" sz="2400" dirty="0">
                  <a:solidFill>
                    <a:srgbClr val="000000"/>
                  </a:solidFill>
                </a:rPr>
                <a:t>Adverse event rates</a:t>
              </a:r>
            </a:p>
          </p:txBody>
        </p:sp>
        <p:sp>
          <p:nvSpPr>
            <p:cNvPr id="11" name="Striped Right Arrow 11">
              <a:extLst>
                <a:ext uri="{FF2B5EF4-FFF2-40B4-BE49-F238E27FC236}">
                  <a16:creationId xmlns:a16="http://schemas.microsoft.com/office/drawing/2014/main" id="{061386FD-F5CC-4373-80F0-B8F00C376130}"/>
                </a:ext>
              </a:extLst>
            </p:cNvPr>
            <p:cNvSpPr/>
            <p:nvPr/>
          </p:nvSpPr>
          <p:spPr>
            <a:xfrm>
              <a:off x="3770587" y="2159883"/>
              <a:ext cx="662153" cy="693682"/>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riped Right Arrow 12">
              <a:extLst>
                <a:ext uri="{FF2B5EF4-FFF2-40B4-BE49-F238E27FC236}">
                  <a16:creationId xmlns:a16="http://schemas.microsoft.com/office/drawing/2014/main" id="{0E745DF2-039D-4862-8F15-5608938B5673}"/>
                </a:ext>
              </a:extLst>
            </p:cNvPr>
            <p:cNvSpPr/>
            <p:nvPr/>
          </p:nvSpPr>
          <p:spPr>
            <a:xfrm>
              <a:off x="7736930" y="2159883"/>
              <a:ext cx="662153" cy="693682"/>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C760745-3925-44BA-8451-6A16C4CCC428}"/>
                </a:ext>
              </a:extLst>
            </p:cNvPr>
            <p:cNvSpPr txBox="1"/>
            <p:nvPr/>
          </p:nvSpPr>
          <p:spPr>
            <a:xfrm>
              <a:off x="472966" y="1454241"/>
              <a:ext cx="11293370" cy="487763"/>
            </a:xfrm>
            <a:prstGeom prst="rect">
              <a:avLst/>
            </a:prstGeom>
            <a:noFill/>
          </p:spPr>
          <p:txBody>
            <a:bodyPr wrap="square" rtlCol="0">
              <a:spAutoFit/>
            </a:bodyPr>
            <a:lstStyle/>
            <a:p>
              <a:pPr algn="ctr"/>
              <a:r>
                <a:rPr lang="en-US" sz="2400" b="1" dirty="0"/>
                <a:t>Types of Measures - Donabedian Model for Evaluating Quality</a:t>
              </a:r>
            </a:p>
          </p:txBody>
        </p:sp>
      </p:grpSp>
      <p:sp>
        <p:nvSpPr>
          <p:cNvPr id="14" name="TextBox 13">
            <a:extLst>
              <a:ext uri="{FF2B5EF4-FFF2-40B4-BE49-F238E27FC236}">
                <a16:creationId xmlns:a16="http://schemas.microsoft.com/office/drawing/2014/main" id="{B6819B4F-66D8-403E-A5F4-82CECB42724D}"/>
              </a:ext>
            </a:extLst>
          </p:cNvPr>
          <p:cNvSpPr txBox="1"/>
          <p:nvPr/>
        </p:nvSpPr>
        <p:spPr>
          <a:xfrm>
            <a:off x="3618538" y="5348206"/>
            <a:ext cx="4174435" cy="1200329"/>
          </a:xfrm>
          <a:prstGeom prst="rect">
            <a:avLst/>
          </a:prstGeom>
          <a:solidFill>
            <a:schemeClr val="accent4">
              <a:lumMod val="40000"/>
              <a:lumOff val="60000"/>
            </a:schemeClr>
          </a:solidFill>
          <a:ln w="28575">
            <a:solidFill>
              <a:schemeClr val="accent2">
                <a:lumMod val="75000"/>
              </a:schemeClr>
            </a:solidFill>
          </a:ln>
        </p:spPr>
        <p:txBody>
          <a:bodyPr wrap="square" rtlCol="0">
            <a:spAutoFit/>
          </a:bodyPr>
          <a:lstStyle/>
          <a:p>
            <a:pPr algn="ctr"/>
            <a:r>
              <a:rPr lang="en-US" sz="2400" b="1" dirty="0"/>
              <a:t>Balancing Measures</a:t>
            </a:r>
          </a:p>
          <a:p>
            <a:pPr marL="285750" indent="-285750">
              <a:buFont typeface="Arial" panose="020B0604020202020204" pitchFamily="34" charset="0"/>
              <a:buChar char="•"/>
            </a:pPr>
            <a:r>
              <a:rPr lang="en-US" sz="2400" dirty="0"/>
              <a:t>Side Effects</a:t>
            </a:r>
          </a:p>
          <a:p>
            <a:pPr marL="285750" indent="-285750">
              <a:buFont typeface="Arial" panose="020B0604020202020204" pitchFamily="34" charset="0"/>
              <a:buChar char="•"/>
            </a:pPr>
            <a:r>
              <a:rPr lang="en-US" sz="2400" dirty="0"/>
              <a:t>Unintended consequences</a:t>
            </a:r>
          </a:p>
        </p:txBody>
      </p:sp>
    </p:spTree>
    <p:extLst>
      <p:ext uri="{BB962C8B-B14F-4D97-AF65-F5344CB8AC3E}">
        <p14:creationId xmlns:p14="http://schemas.microsoft.com/office/powerpoint/2010/main" val="1139561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CE94-ED51-4291-AE55-A0FB7D68DB42}"/>
              </a:ext>
            </a:extLst>
          </p:cNvPr>
          <p:cNvSpPr>
            <a:spLocks noGrp="1"/>
          </p:cNvSpPr>
          <p:nvPr>
            <p:ph type="title"/>
          </p:nvPr>
        </p:nvSpPr>
        <p:spPr>
          <a:xfrm>
            <a:off x="838200" y="274003"/>
            <a:ext cx="2223052" cy="854075"/>
          </a:xfrm>
        </p:spPr>
        <p:txBody>
          <a:bodyPr>
            <a:normAutofit/>
          </a:bodyPr>
          <a:lstStyle/>
          <a:p>
            <a:r>
              <a:rPr lang="en-US" sz="3600" dirty="0"/>
              <a:t>Example</a:t>
            </a:r>
          </a:p>
        </p:txBody>
      </p:sp>
      <p:sp>
        <p:nvSpPr>
          <p:cNvPr id="3" name="Text Placeholder 2">
            <a:extLst>
              <a:ext uri="{FF2B5EF4-FFF2-40B4-BE49-F238E27FC236}">
                <a16:creationId xmlns:a16="http://schemas.microsoft.com/office/drawing/2014/main" id="{0B999EF4-8B81-45FD-BE3A-68A79C57B3B9}"/>
              </a:ext>
            </a:extLst>
          </p:cNvPr>
          <p:cNvSpPr>
            <a:spLocks noGrp="1"/>
          </p:cNvSpPr>
          <p:nvPr>
            <p:ph type="body" idx="1"/>
          </p:nvPr>
        </p:nvSpPr>
        <p:spPr>
          <a:xfrm>
            <a:off x="838200" y="1995776"/>
            <a:ext cx="10515600" cy="4161183"/>
          </a:xfrm>
        </p:spPr>
        <p:txBody>
          <a:bodyPr>
            <a:normAutofit/>
          </a:bodyPr>
          <a:lstStyle/>
          <a:p>
            <a:r>
              <a:rPr lang="en-US" dirty="0"/>
              <a:t>Change Strategy #1 – Key Driver: Staff Awareness</a:t>
            </a:r>
          </a:p>
          <a:p>
            <a:pPr lvl="1"/>
            <a:r>
              <a:rPr lang="en-US" dirty="0"/>
              <a:t>Post a dashboard displaying analgesic use over time</a:t>
            </a:r>
          </a:p>
          <a:p>
            <a:pPr lvl="1"/>
            <a:r>
              <a:rPr lang="en-US" dirty="0"/>
              <a:t>Dashboard includes statement on </a:t>
            </a:r>
          </a:p>
          <a:p>
            <a:pPr lvl="2"/>
            <a:r>
              <a:rPr lang="en-US" dirty="0"/>
              <a:t>Importance of decreasing pain in children with extremity trauma</a:t>
            </a:r>
          </a:p>
          <a:p>
            <a:pPr lvl="2"/>
            <a:r>
              <a:rPr lang="en-US" dirty="0"/>
              <a:t>Underutilization of analgesics in children compared to adults</a:t>
            </a:r>
          </a:p>
          <a:p>
            <a:pPr lvl="1"/>
            <a:r>
              <a:rPr lang="en-US" dirty="0"/>
              <a:t>Inform staff</a:t>
            </a:r>
          </a:p>
          <a:p>
            <a:pPr lvl="1"/>
            <a:r>
              <a:rPr lang="en-US" dirty="0"/>
              <a:t>Track changes in utilization</a:t>
            </a:r>
          </a:p>
          <a:p>
            <a:pPr lvl="1"/>
            <a:r>
              <a:rPr lang="en-US" dirty="0"/>
              <a:t>Track adverse events</a:t>
            </a:r>
          </a:p>
        </p:txBody>
      </p:sp>
      <p:sp>
        <p:nvSpPr>
          <p:cNvPr id="6" name="TextBox 5">
            <a:extLst>
              <a:ext uri="{FF2B5EF4-FFF2-40B4-BE49-F238E27FC236}">
                <a16:creationId xmlns:a16="http://schemas.microsoft.com/office/drawing/2014/main" id="{0523AE5E-0DBD-496D-8745-FE07DDEABF35}"/>
              </a:ext>
            </a:extLst>
          </p:cNvPr>
          <p:cNvSpPr txBox="1"/>
          <p:nvPr/>
        </p:nvSpPr>
        <p:spPr>
          <a:xfrm>
            <a:off x="3061252" y="420192"/>
            <a:ext cx="7084612" cy="1200329"/>
          </a:xfrm>
          <a:prstGeom prst="rect">
            <a:avLst/>
          </a:prstGeom>
          <a:noFill/>
          <a:ln w="47625">
            <a:solidFill>
              <a:schemeClr val="accent6">
                <a:lumMod val="75000"/>
              </a:schemeClr>
            </a:solidFill>
          </a:ln>
        </p:spPr>
        <p:txBody>
          <a:bodyPr wrap="square" rtlCol="0">
            <a:spAutoFit/>
          </a:bodyPr>
          <a:lstStyle/>
          <a:p>
            <a:pPr algn="ctr"/>
            <a:r>
              <a:rPr lang="en-US" sz="2400" dirty="0"/>
              <a:t>By August 1, 2023, we will increase the appropriate utilization of analgesics to pediatric extremity trauma patients by 20%.</a:t>
            </a:r>
          </a:p>
        </p:txBody>
      </p:sp>
    </p:spTree>
    <p:extLst>
      <p:ext uri="{BB962C8B-B14F-4D97-AF65-F5344CB8AC3E}">
        <p14:creationId xmlns:p14="http://schemas.microsoft.com/office/powerpoint/2010/main" val="307609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CE94-ED51-4291-AE55-A0FB7D68DB42}"/>
              </a:ext>
            </a:extLst>
          </p:cNvPr>
          <p:cNvSpPr>
            <a:spLocks noGrp="1"/>
          </p:cNvSpPr>
          <p:nvPr>
            <p:ph type="title"/>
          </p:nvPr>
        </p:nvSpPr>
        <p:spPr>
          <a:xfrm>
            <a:off x="838200" y="274003"/>
            <a:ext cx="2223052" cy="854075"/>
          </a:xfrm>
        </p:spPr>
        <p:txBody>
          <a:bodyPr>
            <a:normAutofit/>
          </a:bodyPr>
          <a:lstStyle/>
          <a:p>
            <a:r>
              <a:rPr lang="en-US" sz="3600" dirty="0"/>
              <a:t>Example</a:t>
            </a:r>
          </a:p>
        </p:txBody>
      </p:sp>
      <p:sp>
        <p:nvSpPr>
          <p:cNvPr id="3" name="Text Placeholder 2">
            <a:extLst>
              <a:ext uri="{FF2B5EF4-FFF2-40B4-BE49-F238E27FC236}">
                <a16:creationId xmlns:a16="http://schemas.microsoft.com/office/drawing/2014/main" id="{0B999EF4-8B81-45FD-BE3A-68A79C57B3B9}"/>
              </a:ext>
            </a:extLst>
          </p:cNvPr>
          <p:cNvSpPr>
            <a:spLocks noGrp="1"/>
          </p:cNvSpPr>
          <p:nvPr>
            <p:ph type="body" idx="1"/>
          </p:nvPr>
        </p:nvSpPr>
        <p:spPr>
          <a:xfrm>
            <a:off x="838200" y="1620521"/>
            <a:ext cx="10515600" cy="4536438"/>
          </a:xfrm>
        </p:spPr>
        <p:txBody>
          <a:bodyPr>
            <a:normAutofit fontScale="92500" lnSpcReduction="10000"/>
          </a:bodyPr>
          <a:lstStyle/>
          <a:p>
            <a:r>
              <a:rPr lang="en-US" dirty="0"/>
              <a:t>What data might you need?</a:t>
            </a:r>
          </a:p>
          <a:p>
            <a:pPr lvl="1"/>
            <a:r>
              <a:rPr lang="en-US" dirty="0"/>
              <a:t># children with extremity trauma</a:t>
            </a:r>
          </a:p>
          <a:p>
            <a:pPr lvl="2"/>
            <a:r>
              <a:rPr lang="en-US" dirty="0"/>
              <a:t># of these children receiving analgesics</a:t>
            </a:r>
          </a:p>
          <a:p>
            <a:pPr lvl="2"/>
            <a:r>
              <a:rPr lang="en-US" dirty="0"/>
              <a:t># of children with documented contraindications to analgesics</a:t>
            </a:r>
          </a:p>
          <a:p>
            <a:pPr lvl="2"/>
            <a:r>
              <a:rPr lang="en-US" dirty="0"/>
              <a:t>Data sorted by month</a:t>
            </a:r>
          </a:p>
          <a:p>
            <a:pPr lvl="1"/>
            <a:r>
              <a:rPr lang="en-US" dirty="0"/>
              <a:t>Measures</a:t>
            </a:r>
          </a:p>
          <a:p>
            <a:pPr lvl="2"/>
            <a:r>
              <a:rPr lang="en-US" dirty="0"/>
              <a:t>Baseline </a:t>
            </a:r>
          </a:p>
          <a:p>
            <a:pPr lvl="2"/>
            <a:r>
              <a:rPr lang="en-US" dirty="0"/>
              <a:t>Rates or Proportion</a:t>
            </a:r>
          </a:p>
          <a:p>
            <a:pPr lvl="2"/>
            <a:r>
              <a:rPr lang="en-US" dirty="0"/>
              <a:t>Impact/Outcomes</a:t>
            </a:r>
          </a:p>
          <a:p>
            <a:pPr lvl="3"/>
            <a:r>
              <a:rPr lang="en-US" dirty="0"/>
              <a:t>Pain scores</a:t>
            </a:r>
          </a:p>
          <a:p>
            <a:pPr lvl="3"/>
            <a:r>
              <a:rPr lang="en-US" dirty="0"/>
              <a:t>Satisfaction survey (family)</a:t>
            </a:r>
          </a:p>
          <a:p>
            <a:pPr lvl="3"/>
            <a:r>
              <a:rPr lang="en-US" dirty="0"/>
              <a:t>Proxy – decreased heart rate following analgesic?</a:t>
            </a:r>
          </a:p>
          <a:p>
            <a:pPr lvl="2"/>
            <a:r>
              <a:rPr lang="en-US" dirty="0"/>
              <a:t>Balancing</a:t>
            </a:r>
          </a:p>
          <a:p>
            <a:pPr lvl="3"/>
            <a:r>
              <a:rPr lang="en-US" dirty="0"/>
              <a:t>Adverse events (apnea, hypoxia, </a:t>
            </a:r>
            <a:r>
              <a:rPr lang="en-US" dirty="0" err="1"/>
              <a:t>etc</a:t>
            </a:r>
            <a:r>
              <a:rPr lang="en-US" dirty="0"/>
              <a:t>)</a:t>
            </a:r>
          </a:p>
        </p:txBody>
      </p:sp>
      <p:sp>
        <p:nvSpPr>
          <p:cNvPr id="6" name="TextBox 5">
            <a:extLst>
              <a:ext uri="{FF2B5EF4-FFF2-40B4-BE49-F238E27FC236}">
                <a16:creationId xmlns:a16="http://schemas.microsoft.com/office/drawing/2014/main" id="{0523AE5E-0DBD-496D-8745-FE07DDEABF35}"/>
              </a:ext>
            </a:extLst>
          </p:cNvPr>
          <p:cNvSpPr txBox="1"/>
          <p:nvPr/>
        </p:nvSpPr>
        <p:spPr>
          <a:xfrm>
            <a:off x="2822713" y="274003"/>
            <a:ext cx="8221649" cy="1200329"/>
          </a:xfrm>
          <a:prstGeom prst="rect">
            <a:avLst/>
          </a:prstGeom>
          <a:noFill/>
          <a:ln w="47625">
            <a:solidFill>
              <a:schemeClr val="accent6">
                <a:lumMod val="75000"/>
              </a:schemeClr>
            </a:solidFill>
          </a:ln>
        </p:spPr>
        <p:txBody>
          <a:bodyPr wrap="square" rtlCol="0">
            <a:spAutoFit/>
          </a:bodyPr>
          <a:lstStyle/>
          <a:p>
            <a:pPr algn="ctr"/>
            <a:r>
              <a:rPr lang="en-US" sz="2400" dirty="0"/>
              <a:t>By August 1, 2023, we will increase the appropriate utilization of analgesics to pediatric extremity trauma patients by 20%.</a:t>
            </a:r>
          </a:p>
        </p:txBody>
      </p:sp>
    </p:spTree>
    <p:extLst>
      <p:ext uri="{BB962C8B-B14F-4D97-AF65-F5344CB8AC3E}">
        <p14:creationId xmlns:p14="http://schemas.microsoft.com/office/powerpoint/2010/main" val="1043599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B6F5-7F08-4642-97AA-5283757D48E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3CF5AC6-ECE6-6A42-893C-A5BB393F99D4}"/>
              </a:ext>
            </a:extLst>
          </p:cNvPr>
          <p:cNvSpPr>
            <a:spLocks noGrp="1"/>
          </p:cNvSpPr>
          <p:nvPr>
            <p:ph type="subTitle" idx="1"/>
          </p:nvPr>
        </p:nvSpPr>
        <p:spPr/>
        <p:txBody>
          <a:bodyPr/>
          <a:lstStyle/>
          <a:p>
            <a:endParaRPr lang="en-US"/>
          </a:p>
        </p:txBody>
      </p:sp>
      <p:pic>
        <p:nvPicPr>
          <p:cNvPr id="5" name="slide.url=https://www.polleverywhere.com/multiple_choice_polls/n9dx42GAOHwqxCywtSWlq?state=opened&amp;flow=Default&amp;onscreen=persist">
            <a:extLst>
              <a:ext uri="{FF2B5EF4-FFF2-40B4-BE49-F238E27FC236}">
                <a16:creationId xmlns:a16="http://schemas.microsoft.com/office/drawing/2014/main" id="{5EED92C1-8544-AC47-A080-2DBE3E8FE93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383808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D48F-7057-415E-A9AE-02A448CEDD84}"/>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91F6117E-5176-4B72-A594-5088DA6A739A}"/>
              </a:ext>
            </a:extLst>
          </p:cNvPr>
          <p:cNvSpPr>
            <a:spLocks noGrp="1"/>
          </p:cNvSpPr>
          <p:nvPr>
            <p:ph type="body" idx="1"/>
          </p:nvPr>
        </p:nvSpPr>
        <p:spPr>
          <a:xfrm>
            <a:off x="532737" y="1322242"/>
            <a:ext cx="8619214" cy="4834718"/>
          </a:xfrm>
        </p:spPr>
        <p:txBody>
          <a:bodyPr>
            <a:normAutofit/>
          </a:bodyPr>
          <a:lstStyle/>
          <a:p>
            <a:r>
              <a:rPr lang="en-US" sz="2400" b="1" dirty="0"/>
              <a:t>Aim</a:t>
            </a:r>
            <a:r>
              <a:rPr lang="en-US" sz="2400" dirty="0"/>
              <a:t> – What change do you seek? By how much? By when?</a:t>
            </a:r>
          </a:p>
          <a:p>
            <a:r>
              <a:rPr lang="en-US" sz="2400" b="1" dirty="0"/>
              <a:t>Changes</a:t>
            </a:r>
            <a:r>
              <a:rPr lang="en-US" sz="2400" dirty="0"/>
              <a:t> – What changes/strategies will achieve the aim?  Can these be measured? </a:t>
            </a:r>
          </a:p>
          <a:p>
            <a:r>
              <a:rPr lang="en-US" sz="2400" b="1" dirty="0"/>
              <a:t>Measures</a:t>
            </a:r>
            <a:r>
              <a:rPr lang="en-US" sz="2400" dirty="0"/>
              <a:t> – Did improvement occur? Which measures?  Structural, Process or Outcomes</a:t>
            </a:r>
          </a:p>
          <a:p>
            <a:r>
              <a:rPr lang="en-US" sz="2400" b="1" dirty="0"/>
              <a:t>PDSA Cycle(s) </a:t>
            </a:r>
            <a:r>
              <a:rPr lang="en-US" sz="2400" dirty="0"/>
              <a:t>– Test the change strategy</a:t>
            </a:r>
          </a:p>
          <a:p>
            <a:pPr lvl="1"/>
            <a:r>
              <a:rPr lang="en-US" sz="1800" dirty="0"/>
              <a:t>Plan – Who, What, When, How, Which Data</a:t>
            </a:r>
          </a:p>
          <a:p>
            <a:pPr lvl="1"/>
            <a:r>
              <a:rPr lang="en-US" sz="1800" dirty="0"/>
              <a:t>Do – Implement the change strategy on a small scale for a short time</a:t>
            </a:r>
          </a:p>
          <a:p>
            <a:pPr lvl="1"/>
            <a:r>
              <a:rPr lang="en-US" sz="1800" dirty="0"/>
              <a:t>Study – Document and review the observations and data collected</a:t>
            </a:r>
          </a:p>
          <a:p>
            <a:pPr lvl="1"/>
            <a:r>
              <a:rPr lang="en-US" sz="1800" dirty="0"/>
              <a:t>Act – Reflect on findings; Define next steps; Adopt, Adapt or Abandon</a:t>
            </a:r>
          </a:p>
          <a:p>
            <a:pPr lvl="1"/>
            <a:r>
              <a:rPr lang="en-US" sz="1800" dirty="0"/>
              <a:t>Goal is to move to a more impactful change strategy in cycle #2</a:t>
            </a:r>
            <a:endParaRPr lang="en-US" sz="1600" dirty="0"/>
          </a:p>
        </p:txBody>
      </p:sp>
      <p:pic>
        <p:nvPicPr>
          <p:cNvPr id="4" name="Picture 3">
            <a:extLst>
              <a:ext uri="{FF2B5EF4-FFF2-40B4-BE49-F238E27FC236}">
                <a16:creationId xmlns:a16="http://schemas.microsoft.com/office/drawing/2014/main" id="{B67518F4-21F9-4770-84EE-58BF1BFD8C78}"/>
              </a:ext>
            </a:extLst>
          </p:cNvPr>
          <p:cNvPicPr>
            <a:picLocks noChangeAspect="1"/>
          </p:cNvPicPr>
          <p:nvPr/>
        </p:nvPicPr>
        <p:blipFill rotWithShape="1">
          <a:blip r:embed="rId3"/>
          <a:srcRect t="5774"/>
          <a:stretch/>
        </p:blipFill>
        <p:spPr>
          <a:xfrm>
            <a:off x="9086863" y="1322241"/>
            <a:ext cx="2297514" cy="4720750"/>
          </a:xfrm>
          <a:prstGeom prst="rect">
            <a:avLst/>
          </a:prstGeom>
        </p:spPr>
      </p:pic>
    </p:spTree>
    <p:extLst>
      <p:ext uri="{BB962C8B-B14F-4D97-AF65-F5344CB8AC3E}">
        <p14:creationId xmlns:p14="http://schemas.microsoft.com/office/powerpoint/2010/main" val="151982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3845-E978-4E65-AF28-3A2D97C096F5}"/>
              </a:ext>
            </a:extLst>
          </p:cNvPr>
          <p:cNvSpPr>
            <a:spLocks noGrp="1"/>
          </p:cNvSpPr>
          <p:nvPr>
            <p:ph type="title"/>
          </p:nvPr>
        </p:nvSpPr>
        <p:spPr>
          <a:xfrm>
            <a:off x="775138" y="61967"/>
            <a:ext cx="10515600" cy="1325563"/>
          </a:xfrm>
        </p:spPr>
        <p:txBody>
          <a:bodyPr>
            <a:normAutofit/>
          </a:bodyPr>
          <a:lstStyle/>
          <a:p>
            <a:r>
              <a:rPr lang="en-US" dirty="0"/>
              <a:t>Start with our Why</a:t>
            </a:r>
          </a:p>
        </p:txBody>
      </p:sp>
      <p:pic>
        <p:nvPicPr>
          <p:cNvPr id="4" name="Picture 3">
            <a:extLst>
              <a:ext uri="{FF2B5EF4-FFF2-40B4-BE49-F238E27FC236}">
                <a16:creationId xmlns:a16="http://schemas.microsoft.com/office/drawing/2014/main" id="{6660C6B3-48D9-4D0B-BA66-5BEECAD42AFC}"/>
              </a:ext>
            </a:extLst>
          </p:cNvPr>
          <p:cNvPicPr>
            <a:picLocks noChangeAspect="1"/>
          </p:cNvPicPr>
          <p:nvPr/>
        </p:nvPicPr>
        <p:blipFill>
          <a:blip r:embed="rId3"/>
          <a:stretch>
            <a:fillRect/>
          </a:stretch>
        </p:blipFill>
        <p:spPr>
          <a:xfrm>
            <a:off x="2845677" y="1088950"/>
            <a:ext cx="5738256" cy="5538633"/>
          </a:xfrm>
          <a:prstGeom prst="rect">
            <a:avLst/>
          </a:prstGeom>
        </p:spPr>
      </p:pic>
      <p:sp>
        <p:nvSpPr>
          <p:cNvPr id="5" name="Rectangle 4">
            <a:extLst>
              <a:ext uri="{FF2B5EF4-FFF2-40B4-BE49-F238E27FC236}">
                <a16:creationId xmlns:a16="http://schemas.microsoft.com/office/drawing/2014/main" id="{E03D4CED-7357-41F6-9227-294E7559C554}"/>
              </a:ext>
            </a:extLst>
          </p:cNvPr>
          <p:cNvSpPr/>
          <p:nvPr/>
        </p:nvSpPr>
        <p:spPr>
          <a:xfrm>
            <a:off x="8038469" y="6278862"/>
            <a:ext cx="3315331" cy="253916"/>
          </a:xfrm>
          <a:prstGeom prst="rect">
            <a:avLst/>
          </a:prstGeom>
        </p:spPr>
        <p:txBody>
          <a:bodyPr wrap="none">
            <a:spAutoFit/>
          </a:bodyPr>
          <a:lstStyle/>
          <a:p>
            <a:r>
              <a:rPr lang="en-US" sz="1050" dirty="0">
                <a:solidFill>
                  <a:srgbClr val="202124"/>
                </a:solidFill>
                <a:latin typeface="Roboto"/>
              </a:rPr>
              <a:t>Sinek, Simon. Start with Why. Penguin Books, 2011.</a:t>
            </a:r>
            <a:endParaRPr lang="en-US" sz="1050" dirty="0"/>
          </a:p>
        </p:txBody>
      </p:sp>
    </p:spTree>
    <p:extLst>
      <p:ext uri="{BB962C8B-B14F-4D97-AF65-F5344CB8AC3E}">
        <p14:creationId xmlns:p14="http://schemas.microsoft.com/office/powerpoint/2010/main" val="1669474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34E91"/>
              </a:buClr>
              <a:buSzPts val="6000"/>
              <a:buFont typeface="Tahoma"/>
              <a:buNone/>
            </a:pPr>
            <a:r>
              <a:rPr lang="en-US" dirty="0"/>
              <a:t>A Simple Overview</a:t>
            </a:r>
            <a:endParaRPr dirty="0"/>
          </a:p>
        </p:txBody>
      </p:sp>
      <p:sp>
        <p:nvSpPr>
          <p:cNvPr id="875" name="Google Shape;875;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F94D-E313-4D57-861B-03D0E0602D0C}"/>
              </a:ext>
            </a:extLst>
          </p:cNvPr>
          <p:cNvSpPr>
            <a:spLocks noGrp="1"/>
          </p:cNvSpPr>
          <p:nvPr>
            <p:ph type="title"/>
          </p:nvPr>
        </p:nvSpPr>
        <p:spPr>
          <a:xfrm rot="16200000">
            <a:off x="-1563094" y="2527880"/>
            <a:ext cx="5077570" cy="854075"/>
          </a:xfrm>
        </p:spPr>
        <p:txBody>
          <a:bodyPr/>
          <a:lstStyle/>
          <a:p>
            <a:r>
              <a:rPr lang="en-US" dirty="0"/>
              <a:t>QI Process Flow</a:t>
            </a:r>
          </a:p>
        </p:txBody>
      </p:sp>
      <p:pic>
        <p:nvPicPr>
          <p:cNvPr id="6" name="Picture 5">
            <a:extLst>
              <a:ext uri="{FF2B5EF4-FFF2-40B4-BE49-F238E27FC236}">
                <a16:creationId xmlns:a16="http://schemas.microsoft.com/office/drawing/2014/main" id="{82E9F498-1F3A-489B-94F5-CAAA4F9F5DDD}"/>
              </a:ext>
            </a:extLst>
          </p:cNvPr>
          <p:cNvPicPr>
            <a:picLocks noChangeAspect="1"/>
          </p:cNvPicPr>
          <p:nvPr/>
        </p:nvPicPr>
        <p:blipFill rotWithShape="1">
          <a:blip r:embed="rId3"/>
          <a:srcRect l="4070" t="4986" r="10012" b="5391"/>
          <a:stretch/>
        </p:blipFill>
        <p:spPr>
          <a:xfrm>
            <a:off x="1876513" y="73444"/>
            <a:ext cx="8054666" cy="6492446"/>
          </a:xfrm>
          <a:prstGeom prst="rect">
            <a:avLst/>
          </a:prstGeom>
        </p:spPr>
      </p:pic>
    </p:spTree>
    <p:extLst>
      <p:ext uri="{BB962C8B-B14F-4D97-AF65-F5344CB8AC3E}">
        <p14:creationId xmlns:p14="http://schemas.microsoft.com/office/powerpoint/2010/main" val="4248779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B622-AA8F-4BE2-B270-EDB7A52D5A7D}"/>
              </a:ext>
            </a:extLst>
          </p:cNvPr>
          <p:cNvSpPr>
            <a:spLocks noGrp="1"/>
          </p:cNvSpPr>
          <p:nvPr>
            <p:ph type="title"/>
          </p:nvPr>
        </p:nvSpPr>
        <p:spPr/>
        <p:txBody>
          <a:bodyPr/>
          <a:lstStyle/>
          <a:p>
            <a:r>
              <a:rPr lang="en-US" dirty="0"/>
              <a:t>Just Culture</a:t>
            </a:r>
          </a:p>
        </p:txBody>
      </p:sp>
      <p:sp>
        <p:nvSpPr>
          <p:cNvPr id="3" name="Text Placeholder 2">
            <a:extLst>
              <a:ext uri="{FF2B5EF4-FFF2-40B4-BE49-F238E27FC236}">
                <a16:creationId xmlns:a16="http://schemas.microsoft.com/office/drawing/2014/main" id="{110882EF-0CA3-4044-8073-A6F9633CB343}"/>
              </a:ext>
            </a:extLst>
          </p:cNvPr>
          <p:cNvSpPr>
            <a:spLocks noGrp="1"/>
          </p:cNvSpPr>
          <p:nvPr>
            <p:ph type="body" idx="1"/>
          </p:nvPr>
        </p:nvSpPr>
        <p:spPr/>
        <p:txBody>
          <a:bodyPr/>
          <a:lstStyle/>
          <a:p>
            <a:r>
              <a:rPr lang="en-US" dirty="0"/>
              <a:t>A critical culture aspect</a:t>
            </a:r>
          </a:p>
        </p:txBody>
      </p:sp>
    </p:spTree>
    <p:extLst>
      <p:ext uri="{BB962C8B-B14F-4D97-AF65-F5344CB8AC3E}">
        <p14:creationId xmlns:p14="http://schemas.microsoft.com/office/powerpoint/2010/main" val="2098852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17F0-6C06-46BC-864E-6D20975E5F7E}"/>
              </a:ext>
            </a:extLst>
          </p:cNvPr>
          <p:cNvSpPr>
            <a:spLocks noGrp="1"/>
          </p:cNvSpPr>
          <p:nvPr>
            <p:ph type="title"/>
          </p:nvPr>
        </p:nvSpPr>
        <p:spPr/>
        <p:txBody>
          <a:bodyPr/>
          <a:lstStyle/>
          <a:p>
            <a:r>
              <a:rPr lang="en-US" dirty="0"/>
              <a:t>What is it?</a:t>
            </a:r>
          </a:p>
        </p:txBody>
      </p:sp>
      <p:sp>
        <p:nvSpPr>
          <p:cNvPr id="3" name="Text Placeholder 2">
            <a:extLst>
              <a:ext uri="{FF2B5EF4-FFF2-40B4-BE49-F238E27FC236}">
                <a16:creationId xmlns:a16="http://schemas.microsoft.com/office/drawing/2014/main" id="{41093F58-8D7A-4C23-868E-9187E4B2B80C}"/>
              </a:ext>
            </a:extLst>
          </p:cNvPr>
          <p:cNvSpPr>
            <a:spLocks noGrp="1"/>
          </p:cNvSpPr>
          <p:nvPr>
            <p:ph type="body" idx="1"/>
          </p:nvPr>
        </p:nvSpPr>
        <p:spPr>
          <a:xfrm>
            <a:off x="838200" y="3159512"/>
            <a:ext cx="10515600" cy="2997447"/>
          </a:xfrm>
        </p:spPr>
        <p:txBody>
          <a:bodyPr/>
          <a:lstStyle/>
          <a:p>
            <a:r>
              <a:rPr lang="en-US" dirty="0"/>
              <a:t>Just Culture recognizes that safety requires</a:t>
            </a:r>
          </a:p>
          <a:p>
            <a:pPr lvl="1"/>
            <a:r>
              <a:rPr lang="en-US" dirty="0"/>
              <a:t>a learning culture, </a:t>
            </a:r>
          </a:p>
          <a:p>
            <a:pPr lvl="1"/>
            <a:r>
              <a:rPr lang="en-US" dirty="0"/>
              <a:t>safe systems design, and</a:t>
            </a:r>
          </a:p>
          <a:p>
            <a:pPr lvl="1"/>
            <a:r>
              <a:rPr lang="en-US" dirty="0"/>
              <a:t>a just approach to responding to behavioral choices </a:t>
            </a:r>
          </a:p>
        </p:txBody>
      </p:sp>
      <p:sp>
        <p:nvSpPr>
          <p:cNvPr id="4" name="Rectangle: Diagonal Corners Snipped 3">
            <a:extLst>
              <a:ext uri="{FF2B5EF4-FFF2-40B4-BE49-F238E27FC236}">
                <a16:creationId xmlns:a16="http://schemas.microsoft.com/office/drawing/2014/main" id="{4B8F73B2-7622-4928-885E-097644F0E2C7}"/>
              </a:ext>
            </a:extLst>
          </p:cNvPr>
          <p:cNvSpPr/>
          <p:nvPr/>
        </p:nvSpPr>
        <p:spPr>
          <a:xfrm>
            <a:off x="838200" y="1277820"/>
            <a:ext cx="9822366" cy="167353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 open and fair organizational culture that incorporates shared accountability, recognizes human error but always aims to improve safety.  It focuses on human behavioral choices not system failures.</a:t>
            </a:r>
          </a:p>
        </p:txBody>
      </p:sp>
    </p:spTree>
    <p:extLst>
      <p:ext uri="{BB962C8B-B14F-4D97-AF65-F5344CB8AC3E}">
        <p14:creationId xmlns:p14="http://schemas.microsoft.com/office/powerpoint/2010/main" val="2062100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ABA2-8228-4573-BD47-AC2CE8509FCC}"/>
              </a:ext>
            </a:extLst>
          </p:cNvPr>
          <p:cNvSpPr>
            <a:spLocks noGrp="1"/>
          </p:cNvSpPr>
          <p:nvPr>
            <p:ph type="title"/>
          </p:nvPr>
        </p:nvSpPr>
        <p:spPr>
          <a:xfrm rot="16200000">
            <a:off x="-1314692" y="2448568"/>
            <a:ext cx="4381982" cy="854075"/>
          </a:xfrm>
        </p:spPr>
        <p:txBody>
          <a:bodyPr/>
          <a:lstStyle/>
          <a:p>
            <a:r>
              <a:rPr lang="en-US" dirty="0"/>
              <a:t>Just Culture</a:t>
            </a:r>
          </a:p>
        </p:txBody>
      </p:sp>
      <p:graphicFrame>
        <p:nvGraphicFramePr>
          <p:cNvPr id="5" name="Diagram 4">
            <a:extLst>
              <a:ext uri="{FF2B5EF4-FFF2-40B4-BE49-F238E27FC236}">
                <a16:creationId xmlns:a16="http://schemas.microsoft.com/office/drawing/2014/main" id="{622777DE-DF44-4D55-8997-3983E1C8CF5C}"/>
              </a:ext>
            </a:extLst>
          </p:cNvPr>
          <p:cNvGraphicFramePr/>
          <p:nvPr/>
        </p:nvGraphicFramePr>
        <p:xfrm>
          <a:off x="1524000" y="77966"/>
          <a:ext cx="10057060" cy="6032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453068C-C9B5-449B-B878-BA62979C2F6E}"/>
              </a:ext>
            </a:extLst>
          </p:cNvPr>
          <p:cNvSpPr txBox="1"/>
          <p:nvPr/>
        </p:nvSpPr>
        <p:spPr>
          <a:xfrm>
            <a:off x="2364058" y="5642518"/>
            <a:ext cx="2081561" cy="523220"/>
          </a:xfrm>
          <a:prstGeom prst="rect">
            <a:avLst/>
          </a:prstGeom>
          <a:noFill/>
        </p:spPr>
        <p:txBody>
          <a:bodyPr wrap="square" rtlCol="0">
            <a:spAutoFit/>
          </a:bodyPr>
          <a:lstStyle/>
          <a:p>
            <a:r>
              <a:rPr lang="en-US" sz="2800" b="1" dirty="0">
                <a:solidFill>
                  <a:schemeClr val="bg1"/>
                </a:solidFill>
                <a:latin typeface="Comic Sans MS" panose="030F0702030302020204" pitchFamily="66" charset="0"/>
                <a:cs typeface="Calibri Light" panose="020F0302020204030204" pitchFamily="34" charset="0"/>
              </a:rPr>
              <a:t>Console</a:t>
            </a:r>
          </a:p>
        </p:txBody>
      </p:sp>
      <p:sp>
        <p:nvSpPr>
          <p:cNvPr id="7" name="TextBox 6">
            <a:extLst>
              <a:ext uri="{FF2B5EF4-FFF2-40B4-BE49-F238E27FC236}">
                <a16:creationId xmlns:a16="http://schemas.microsoft.com/office/drawing/2014/main" id="{CF06CCDD-950F-4664-9D56-968D73DD3213}"/>
              </a:ext>
            </a:extLst>
          </p:cNvPr>
          <p:cNvSpPr txBox="1"/>
          <p:nvPr/>
        </p:nvSpPr>
        <p:spPr>
          <a:xfrm>
            <a:off x="6096000" y="5642519"/>
            <a:ext cx="2081561" cy="523220"/>
          </a:xfrm>
          <a:prstGeom prst="rect">
            <a:avLst/>
          </a:prstGeom>
          <a:noFill/>
        </p:spPr>
        <p:txBody>
          <a:bodyPr wrap="square" rtlCol="0">
            <a:spAutoFit/>
          </a:bodyPr>
          <a:lstStyle/>
          <a:p>
            <a:r>
              <a:rPr lang="en-US" sz="2800" b="1" dirty="0">
                <a:solidFill>
                  <a:schemeClr val="bg1"/>
                </a:solidFill>
                <a:latin typeface="Comic Sans MS" panose="030F0702030302020204" pitchFamily="66" charset="0"/>
                <a:cs typeface="Calibri Light" panose="020F0302020204030204" pitchFamily="34" charset="0"/>
              </a:rPr>
              <a:t>Coach</a:t>
            </a:r>
          </a:p>
        </p:txBody>
      </p:sp>
      <p:sp>
        <p:nvSpPr>
          <p:cNvPr id="8" name="TextBox 7">
            <a:extLst>
              <a:ext uri="{FF2B5EF4-FFF2-40B4-BE49-F238E27FC236}">
                <a16:creationId xmlns:a16="http://schemas.microsoft.com/office/drawing/2014/main" id="{09B30A71-721F-4E8E-B50C-403EB5CACE02}"/>
              </a:ext>
            </a:extLst>
          </p:cNvPr>
          <p:cNvSpPr txBox="1"/>
          <p:nvPr/>
        </p:nvSpPr>
        <p:spPr>
          <a:xfrm>
            <a:off x="9283909" y="5642518"/>
            <a:ext cx="2081561" cy="523220"/>
          </a:xfrm>
          <a:prstGeom prst="rect">
            <a:avLst/>
          </a:prstGeom>
          <a:noFill/>
        </p:spPr>
        <p:txBody>
          <a:bodyPr wrap="square" rtlCol="0">
            <a:spAutoFit/>
          </a:bodyPr>
          <a:lstStyle/>
          <a:p>
            <a:r>
              <a:rPr lang="en-US" sz="2800" b="1" dirty="0">
                <a:solidFill>
                  <a:schemeClr val="bg1"/>
                </a:solidFill>
                <a:latin typeface="Comic Sans MS" panose="030F0702030302020204" pitchFamily="66" charset="0"/>
                <a:cs typeface="Calibri Light" panose="020F0302020204030204" pitchFamily="34" charset="0"/>
              </a:rPr>
              <a:t>Punitive</a:t>
            </a:r>
          </a:p>
        </p:txBody>
      </p:sp>
    </p:spTree>
    <p:extLst>
      <p:ext uri="{BB962C8B-B14F-4D97-AF65-F5344CB8AC3E}">
        <p14:creationId xmlns:p14="http://schemas.microsoft.com/office/powerpoint/2010/main" val="139830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6AF7110-4092-48CA-A223-712ECC2CE75B}"/>
              </a:ext>
            </a:extLst>
          </p:cNvPr>
          <p:cNvGraphicFramePr/>
          <p:nvPr/>
        </p:nvGraphicFramePr>
        <p:xfrm>
          <a:off x="290664" y="84084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1A2D0B7-ADE0-41F5-ABD4-B6E0698FBA42}"/>
              </a:ext>
            </a:extLst>
          </p:cNvPr>
          <p:cNvSpPr>
            <a:spLocks noGrp="1"/>
          </p:cNvSpPr>
          <p:nvPr>
            <p:ph type="title"/>
          </p:nvPr>
        </p:nvSpPr>
        <p:spPr/>
        <p:txBody>
          <a:bodyPr>
            <a:normAutofit/>
          </a:bodyPr>
          <a:lstStyle/>
          <a:p>
            <a:r>
              <a:rPr lang="en-US" dirty="0"/>
              <a:t>HRSA Definition of Quality Improvement</a:t>
            </a:r>
          </a:p>
        </p:txBody>
      </p:sp>
      <p:sp>
        <p:nvSpPr>
          <p:cNvPr id="4" name="Rectangle 3">
            <a:extLst>
              <a:ext uri="{FF2B5EF4-FFF2-40B4-BE49-F238E27FC236}">
                <a16:creationId xmlns:a16="http://schemas.microsoft.com/office/drawing/2014/main" id="{52503320-3A07-400D-ACC5-69E06CCA9A02}"/>
              </a:ext>
            </a:extLst>
          </p:cNvPr>
          <p:cNvSpPr/>
          <p:nvPr/>
        </p:nvSpPr>
        <p:spPr>
          <a:xfrm>
            <a:off x="3230880" y="6362070"/>
            <a:ext cx="6096000" cy="261610"/>
          </a:xfrm>
          <a:prstGeom prst="rect">
            <a:avLst/>
          </a:prstGeom>
        </p:spPr>
        <p:txBody>
          <a:bodyPr>
            <a:spAutoFit/>
          </a:bodyPr>
          <a:lstStyle/>
          <a:p>
            <a:r>
              <a:rPr lang="en-US" sz="1050" dirty="0">
                <a:hlinkClick r:id="rId8"/>
              </a:rPr>
              <a:t>https://www.hrsa.gov/sites/default/files/quality/toolbox/508pdfs/qualityimprovement.pdf</a:t>
            </a:r>
            <a:r>
              <a:rPr lang="en-US" sz="1050" dirty="0"/>
              <a:t> </a:t>
            </a:r>
          </a:p>
        </p:txBody>
      </p:sp>
      <p:pic>
        <p:nvPicPr>
          <p:cNvPr id="7" name="Picture 6">
            <a:extLst>
              <a:ext uri="{FF2B5EF4-FFF2-40B4-BE49-F238E27FC236}">
                <a16:creationId xmlns:a16="http://schemas.microsoft.com/office/drawing/2014/main" id="{71FCE3F1-F4AE-4E54-A0EC-91AC09FADEA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8565255" y="2042873"/>
            <a:ext cx="3626745" cy="3378917"/>
          </a:xfrm>
          <a:prstGeom prst="rect">
            <a:avLst/>
          </a:prstGeom>
        </p:spPr>
      </p:pic>
      <p:sp>
        <p:nvSpPr>
          <p:cNvPr id="8" name="TextBox 7">
            <a:extLst>
              <a:ext uri="{FF2B5EF4-FFF2-40B4-BE49-F238E27FC236}">
                <a16:creationId xmlns:a16="http://schemas.microsoft.com/office/drawing/2014/main" id="{8D63FCAA-5E2D-4120-ABDF-085F02252EE8}"/>
              </a:ext>
            </a:extLst>
          </p:cNvPr>
          <p:cNvSpPr txBox="1"/>
          <p:nvPr/>
        </p:nvSpPr>
        <p:spPr>
          <a:xfrm>
            <a:off x="8841850" y="2283115"/>
            <a:ext cx="2409246" cy="1384995"/>
          </a:xfrm>
          <a:prstGeom prst="rect">
            <a:avLst/>
          </a:prstGeom>
          <a:noFill/>
        </p:spPr>
        <p:txBody>
          <a:bodyPr wrap="square" rtlCol="0">
            <a:spAutoFit/>
          </a:bodyPr>
          <a:lstStyle/>
          <a:p>
            <a:pPr algn="ctr"/>
            <a:r>
              <a:rPr lang="en-US" sz="2800" b="1" dirty="0">
                <a:solidFill>
                  <a:schemeClr val="accent5">
                    <a:lumMod val="75000"/>
                  </a:schemeClr>
                </a:solidFill>
              </a:rPr>
              <a:t>Target patient populations</a:t>
            </a:r>
          </a:p>
        </p:txBody>
      </p:sp>
      <p:sp>
        <p:nvSpPr>
          <p:cNvPr id="9" name="Arrow: Right 8">
            <a:extLst>
              <a:ext uri="{FF2B5EF4-FFF2-40B4-BE49-F238E27FC236}">
                <a16:creationId xmlns:a16="http://schemas.microsoft.com/office/drawing/2014/main" id="{F693CE76-E3AA-466C-90DC-E6F95DB33DD5}"/>
              </a:ext>
            </a:extLst>
          </p:cNvPr>
          <p:cNvSpPr/>
          <p:nvPr/>
        </p:nvSpPr>
        <p:spPr>
          <a:xfrm>
            <a:off x="2894274" y="3406727"/>
            <a:ext cx="336605" cy="17492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F1E69FC-01CD-4530-8523-D1AE0142017D}"/>
              </a:ext>
            </a:extLst>
          </p:cNvPr>
          <p:cNvSpPr/>
          <p:nvPr/>
        </p:nvSpPr>
        <p:spPr>
          <a:xfrm>
            <a:off x="5286953" y="3401334"/>
            <a:ext cx="336605" cy="17492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55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extBox 327"/>
          <p:cNvSpPr txBox="1">
            <a:spLocks noChangeArrowheads="1"/>
          </p:cNvSpPr>
          <p:nvPr/>
        </p:nvSpPr>
        <p:spPr bwMode="auto">
          <a:xfrm>
            <a:off x="1219202" y="4084637"/>
            <a:ext cx="1074188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bg1"/>
                </a:solidFill>
                <a:latin typeface="Calibri" pitchFamily="34" charset="0"/>
                <a:ea typeface="MS PGothic" pitchFamily="34" charset="-128"/>
              </a:defRPr>
            </a:lvl1pPr>
            <a:lvl2pPr marL="742950" indent="-285750" eaLnBrk="0" hangingPunct="0">
              <a:defRPr sz="1600">
                <a:solidFill>
                  <a:schemeClr val="bg1"/>
                </a:solidFill>
                <a:latin typeface="Calibri" pitchFamily="34" charset="0"/>
                <a:ea typeface="MS PGothic" pitchFamily="34" charset="-128"/>
              </a:defRPr>
            </a:lvl2pPr>
            <a:lvl3pPr marL="1143000" indent="-228600" eaLnBrk="0" hangingPunct="0">
              <a:defRPr sz="1600">
                <a:solidFill>
                  <a:schemeClr val="bg1"/>
                </a:solidFill>
                <a:latin typeface="Calibri" pitchFamily="34" charset="0"/>
                <a:ea typeface="MS PGothic" pitchFamily="34" charset="-128"/>
              </a:defRPr>
            </a:lvl3pPr>
            <a:lvl4pPr marL="1600200" indent="-228600" eaLnBrk="0" hangingPunct="0">
              <a:defRPr sz="1600">
                <a:solidFill>
                  <a:schemeClr val="bg1"/>
                </a:solidFill>
                <a:latin typeface="Calibri" pitchFamily="34" charset="0"/>
                <a:ea typeface="MS PGothic" pitchFamily="34" charset="-128"/>
              </a:defRPr>
            </a:lvl4pPr>
            <a:lvl5pPr marL="2057400" indent="-228600" eaLnBrk="0" hangingPunct="0">
              <a:defRPr sz="1600">
                <a:solidFill>
                  <a:schemeClr val="bg1"/>
                </a:solidFill>
                <a:latin typeface="Calibri" pitchFamily="34" charset="0"/>
                <a:ea typeface="MS PGothic" pitchFamily="34" charset="-128"/>
              </a:defRPr>
            </a:lvl5pPr>
            <a:lvl6pPr marL="2514600" indent="-228600" eaLnBrk="0" fontAlgn="base" hangingPunct="0">
              <a:spcBef>
                <a:spcPct val="0"/>
              </a:spcBef>
              <a:spcAft>
                <a:spcPct val="0"/>
              </a:spcAft>
              <a:defRPr sz="1600">
                <a:solidFill>
                  <a:schemeClr val="bg1"/>
                </a:solidFill>
                <a:latin typeface="Calibri" pitchFamily="34" charset="0"/>
                <a:ea typeface="MS PGothic" pitchFamily="34" charset="-128"/>
              </a:defRPr>
            </a:lvl6pPr>
            <a:lvl7pPr marL="2971800" indent="-228600" eaLnBrk="0" fontAlgn="base" hangingPunct="0">
              <a:spcBef>
                <a:spcPct val="0"/>
              </a:spcBef>
              <a:spcAft>
                <a:spcPct val="0"/>
              </a:spcAft>
              <a:defRPr sz="1600">
                <a:solidFill>
                  <a:schemeClr val="bg1"/>
                </a:solidFill>
                <a:latin typeface="Calibri" pitchFamily="34" charset="0"/>
                <a:ea typeface="MS PGothic" pitchFamily="34" charset="-128"/>
              </a:defRPr>
            </a:lvl7pPr>
            <a:lvl8pPr marL="3429000" indent="-228600" eaLnBrk="0" fontAlgn="base" hangingPunct="0">
              <a:spcBef>
                <a:spcPct val="0"/>
              </a:spcBef>
              <a:spcAft>
                <a:spcPct val="0"/>
              </a:spcAft>
              <a:defRPr sz="1600">
                <a:solidFill>
                  <a:schemeClr val="bg1"/>
                </a:solidFill>
                <a:latin typeface="Calibri" pitchFamily="34" charset="0"/>
                <a:ea typeface="MS PGothic" pitchFamily="34" charset="-128"/>
              </a:defRPr>
            </a:lvl8pPr>
            <a:lvl9pPr marL="3886200" indent="-228600" eaLnBrk="0" fontAlgn="base" hangingPunct="0">
              <a:spcBef>
                <a:spcPct val="0"/>
              </a:spcBef>
              <a:spcAft>
                <a:spcPct val="0"/>
              </a:spcAft>
              <a:defRPr sz="1600">
                <a:solidFill>
                  <a:schemeClr val="bg1"/>
                </a:solidFill>
                <a:latin typeface="Calibri" pitchFamily="34" charset="0"/>
                <a:ea typeface="MS PGothic" pitchFamily="34" charset="-128"/>
              </a:defRPr>
            </a:lvl9pPr>
          </a:lstStyle>
          <a:p>
            <a:pPr eaLnBrk="1" hangingPunct="1">
              <a:spcBef>
                <a:spcPts val="600"/>
              </a:spcBef>
              <a:spcAft>
                <a:spcPts val="600"/>
              </a:spcAft>
            </a:pPr>
            <a:r>
              <a:rPr lang="en-US" altLang="en-US" b="1" dirty="0">
                <a:solidFill>
                  <a:schemeClr val="bg1">
                    <a:lumMod val="50000"/>
                  </a:schemeClr>
                </a:solidFill>
                <a:latin typeface="Arial" pitchFamily="34" charset="0"/>
                <a:cs typeface="Arial" pitchFamily="34" charset="0"/>
              </a:rPr>
              <a:t>Option 1:  Focus on Outliers</a:t>
            </a:r>
          </a:p>
          <a:p>
            <a:pPr eaLnBrk="1" hangingPunct="1">
              <a:spcBef>
                <a:spcPts val="600"/>
              </a:spcBef>
              <a:spcAft>
                <a:spcPts val="600"/>
              </a:spcAft>
            </a:pPr>
            <a:r>
              <a:rPr lang="en-US" altLang="en-US" b="1" dirty="0">
                <a:solidFill>
                  <a:srgbClr val="E46C0A"/>
                </a:solidFill>
                <a:latin typeface="Arial" pitchFamily="34" charset="0"/>
                <a:cs typeface="Arial" pitchFamily="34" charset="0"/>
              </a:rPr>
              <a:t>Strategy</a:t>
            </a:r>
            <a:r>
              <a:rPr lang="en-US" altLang="en-US" dirty="0">
                <a:solidFill>
                  <a:srgbClr val="7F7F7F"/>
                </a:solidFill>
                <a:latin typeface="Arial" pitchFamily="34" charset="0"/>
                <a:cs typeface="Arial" pitchFamily="34" charset="0"/>
              </a:rPr>
              <a:t> Eliminate the unfavorable tail of the curve or </a:t>
            </a:r>
            <a:r>
              <a:rPr lang="en-US" altLang="en-US" u="sng" dirty="0">
                <a:solidFill>
                  <a:srgbClr val="7F7F7F"/>
                </a:solidFill>
                <a:latin typeface="Arial" pitchFamily="34" charset="0"/>
                <a:cs typeface="Arial" pitchFamily="34" charset="0"/>
              </a:rPr>
              <a:t>outliers</a:t>
            </a:r>
            <a:r>
              <a:rPr lang="en-US" altLang="en-US" dirty="0">
                <a:solidFill>
                  <a:srgbClr val="7F7F7F"/>
                </a:solidFill>
                <a:latin typeface="Arial" pitchFamily="34" charset="0"/>
                <a:cs typeface="Arial" pitchFamily="34" charset="0"/>
              </a:rPr>
              <a:t> (“quality assurance”)</a:t>
            </a:r>
            <a:r>
              <a:rPr lang="en-US" altLang="en-US" dirty="0">
                <a:solidFill>
                  <a:srgbClr val="FFFFFF"/>
                </a:solidFill>
                <a:latin typeface="Arial" pitchFamily="34" charset="0"/>
                <a:cs typeface="Arial" pitchFamily="34" charset="0"/>
              </a:rPr>
              <a:t>eliminate the unfavorable tail of the curve (“quality assurance”</a:t>
            </a:r>
            <a:r>
              <a:rPr lang="en-US" altLang="ja-JP" dirty="0">
                <a:solidFill>
                  <a:srgbClr val="FFFFFF"/>
                </a:solidFill>
                <a:latin typeface="Arial" pitchFamily="34" charset="0"/>
                <a:cs typeface="Arial" pitchFamily="34" charset="0"/>
              </a:rPr>
              <a:t>)</a:t>
            </a:r>
          </a:p>
          <a:p>
            <a:pPr eaLnBrk="1" hangingPunct="1">
              <a:spcBef>
                <a:spcPts val="600"/>
              </a:spcBef>
              <a:spcAft>
                <a:spcPts val="600"/>
              </a:spcAft>
              <a:buClr>
                <a:schemeClr val="tx2"/>
              </a:buClr>
            </a:pPr>
            <a:r>
              <a:rPr lang="en-US" altLang="en-US" b="1" dirty="0">
                <a:solidFill>
                  <a:srgbClr val="E46C0A"/>
                </a:solidFill>
                <a:latin typeface="Arial" pitchFamily="34" charset="0"/>
                <a:cs typeface="Arial" pitchFamily="34" charset="0"/>
              </a:rPr>
              <a:t>Result</a:t>
            </a:r>
            <a:r>
              <a:rPr lang="en-US" altLang="en-US" dirty="0">
                <a:solidFill>
                  <a:srgbClr val="7F7F7F"/>
                </a:solidFill>
                <a:latin typeface="Arial" pitchFamily="34" charset="0"/>
                <a:cs typeface="Arial" pitchFamily="34" charset="0"/>
              </a:rPr>
              <a:t> </a:t>
            </a:r>
            <a:r>
              <a:rPr lang="en-US" altLang="en-US" dirty="0">
                <a:solidFill>
                  <a:schemeClr val="bg1">
                    <a:lumMod val="50000"/>
                  </a:schemeClr>
                </a:solidFill>
                <a:latin typeface="Arial" pitchFamily="34" charset="0"/>
                <a:cs typeface="Arial" pitchFamily="34" charset="0"/>
              </a:rPr>
              <a:t>The impact in improving care is minimal </a:t>
            </a:r>
            <a:endParaRPr lang="en-US" altLang="en-US" dirty="0">
              <a:solidFill>
                <a:srgbClr val="7F7F7F"/>
              </a:solidFill>
              <a:latin typeface="Arial" pitchFamily="34" charset="0"/>
              <a:cs typeface="Arial" pitchFamily="34" charset="0"/>
            </a:endParaRPr>
          </a:p>
        </p:txBody>
      </p:sp>
      <p:grpSp>
        <p:nvGrpSpPr>
          <p:cNvPr id="2" name="Group 9"/>
          <p:cNvGrpSpPr>
            <a:grpSpLocks/>
          </p:cNvGrpSpPr>
          <p:nvPr/>
        </p:nvGrpSpPr>
        <p:grpSpPr bwMode="auto">
          <a:xfrm>
            <a:off x="5357088" y="1595558"/>
            <a:ext cx="6443329" cy="2223970"/>
            <a:chOff x="3886200" y="1600200"/>
            <a:chExt cx="4487779" cy="1985962"/>
          </a:xfrm>
        </p:grpSpPr>
        <p:grpSp>
          <p:nvGrpSpPr>
            <p:cNvPr id="3" name="Group 6"/>
            <p:cNvGrpSpPr>
              <a:grpSpLocks/>
            </p:cNvGrpSpPr>
            <p:nvPr/>
          </p:nvGrpSpPr>
          <p:grpSpPr bwMode="auto">
            <a:xfrm>
              <a:off x="4716447" y="1600200"/>
              <a:ext cx="3657532" cy="1985962"/>
              <a:chOff x="4716447" y="1600200"/>
              <a:chExt cx="3657532" cy="1985962"/>
            </a:xfrm>
          </p:grpSpPr>
          <p:cxnSp>
            <p:nvCxnSpPr>
              <p:cNvPr id="528" name="Straight Connector 527"/>
              <p:cNvCxnSpPr/>
              <p:nvPr/>
            </p:nvCxnSpPr>
            <p:spPr>
              <a:xfrm>
                <a:off x="5249837" y="3276600"/>
                <a:ext cx="3124142" cy="1587"/>
              </a:xfrm>
              <a:prstGeom prst="line">
                <a:avLst/>
              </a:prstGeom>
            </p:spPr>
            <p:style>
              <a:lnRef idx="1">
                <a:schemeClr val="dk1"/>
              </a:lnRef>
              <a:fillRef idx="0">
                <a:schemeClr val="dk1"/>
              </a:fillRef>
              <a:effectRef idx="0">
                <a:schemeClr val="dk1"/>
              </a:effectRef>
              <a:fontRef idx="minor">
                <a:schemeClr val="tx1"/>
              </a:fontRef>
            </p:style>
          </p:cxnSp>
          <p:cxnSp>
            <p:nvCxnSpPr>
              <p:cNvPr id="529" name="Straight Connector 528"/>
              <p:cNvCxnSpPr/>
              <p:nvPr/>
            </p:nvCxnSpPr>
            <p:spPr>
              <a:xfrm rot="5400000" flipH="1" flipV="1">
                <a:off x="4412431" y="2437606"/>
                <a:ext cx="1676400" cy="1587"/>
              </a:xfrm>
              <a:prstGeom prst="line">
                <a:avLst/>
              </a:prstGeom>
            </p:spPr>
            <p:style>
              <a:lnRef idx="1">
                <a:schemeClr val="dk1"/>
              </a:lnRef>
              <a:fillRef idx="0">
                <a:schemeClr val="dk1"/>
              </a:fillRef>
              <a:effectRef idx="0">
                <a:schemeClr val="dk1"/>
              </a:effectRef>
              <a:fontRef idx="minor">
                <a:schemeClr val="tx1"/>
              </a:fontRef>
            </p:style>
          </p:cxnSp>
          <p:sp>
            <p:nvSpPr>
              <p:cNvPr id="530" name="TextBox 529"/>
              <p:cNvSpPr txBox="1"/>
              <p:nvPr/>
            </p:nvSpPr>
            <p:spPr>
              <a:xfrm>
                <a:off x="4716447" y="2198686"/>
                <a:ext cx="609589" cy="415498"/>
              </a:xfrm>
              <a:prstGeom prst="rect">
                <a:avLst/>
              </a:prstGeom>
              <a:noFill/>
            </p:spPr>
            <p:txBody>
              <a:bodyPr>
                <a:spAutoFit/>
              </a:bodyPr>
              <a:lstStyle/>
              <a:p>
                <a:pPr fontAlgn="auto">
                  <a:spcBef>
                    <a:spcPts val="0"/>
                  </a:spcBef>
                  <a:spcAft>
                    <a:spcPts val="0"/>
                  </a:spcAft>
                  <a:defRPr/>
                </a:pPr>
                <a:r>
                  <a:rPr lang="en-US" sz="1050" dirty="0">
                    <a:ea typeface="+mn-ea"/>
                    <a:cs typeface="Arial" pitchFamily="34" charset="0"/>
                  </a:rPr>
                  <a:t># of Cases</a:t>
                </a:r>
              </a:p>
            </p:txBody>
          </p:sp>
          <p:sp>
            <p:nvSpPr>
              <p:cNvPr id="533" name="TextBox 532"/>
              <p:cNvSpPr txBox="1"/>
              <p:nvPr/>
            </p:nvSpPr>
            <p:spPr>
              <a:xfrm>
                <a:off x="5181575" y="3251199"/>
                <a:ext cx="1116318" cy="253916"/>
              </a:xfrm>
              <a:prstGeom prst="rect">
                <a:avLst/>
              </a:prstGeom>
              <a:noFill/>
            </p:spPr>
            <p:txBody>
              <a:bodyPr wrap="none">
                <a:spAutoFit/>
              </a:bodyPr>
              <a:lstStyle/>
              <a:p>
                <a:pPr fontAlgn="auto">
                  <a:spcBef>
                    <a:spcPts val="0"/>
                  </a:spcBef>
                  <a:spcAft>
                    <a:spcPts val="0"/>
                  </a:spcAft>
                  <a:defRPr/>
                </a:pPr>
                <a:r>
                  <a:rPr lang="en-US" sz="1050" dirty="0">
                    <a:ea typeface="+mn-ea"/>
                    <a:cs typeface="Arial" pitchFamily="34" charset="0"/>
                  </a:rPr>
                  <a:t>Excellent Outcomes</a:t>
                </a:r>
              </a:p>
            </p:txBody>
          </p:sp>
          <p:sp>
            <p:nvSpPr>
              <p:cNvPr id="534" name="TextBox 533"/>
              <p:cNvSpPr txBox="1"/>
              <p:nvPr/>
            </p:nvSpPr>
            <p:spPr>
              <a:xfrm>
                <a:off x="7188138" y="3276599"/>
                <a:ext cx="903249" cy="253916"/>
              </a:xfrm>
              <a:prstGeom prst="rect">
                <a:avLst/>
              </a:prstGeom>
              <a:noFill/>
            </p:spPr>
            <p:txBody>
              <a:bodyPr wrap="none">
                <a:spAutoFit/>
              </a:bodyPr>
              <a:lstStyle/>
              <a:p>
                <a:pPr fontAlgn="auto">
                  <a:spcBef>
                    <a:spcPts val="0"/>
                  </a:spcBef>
                  <a:spcAft>
                    <a:spcPts val="0"/>
                  </a:spcAft>
                  <a:defRPr/>
                </a:pPr>
                <a:r>
                  <a:rPr lang="en-US" sz="1050" dirty="0">
                    <a:ea typeface="+mn-ea"/>
                    <a:cs typeface="Arial" pitchFamily="34" charset="0"/>
                  </a:rPr>
                  <a:t>Poor Outcomes</a:t>
                </a:r>
              </a:p>
            </p:txBody>
          </p:sp>
          <p:grpSp>
            <p:nvGrpSpPr>
              <p:cNvPr id="4" name="Group 5"/>
              <p:cNvGrpSpPr>
                <a:grpSpLocks/>
              </p:cNvGrpSpPr>
              <p:nvPr/>
            </p:nvGrpSpPr>
            <p:grpSpPr bwMode="auto">
              <a:xfrm flipH="1">
                <a:off x="5411704" y="2266950"/>
                <a:ext cx="2743200" cy="1319212"/>
                <a:chOff x="5411704" y="2266950"/>
                <a:chExt cx="2743200" cy="1319212"/>
              </a:xfrm>
            </p:grpSpPr>
            <p:sp>
              <p:nvSpPr>
                <p:cNvPr id="400" name="Rectangle 399"/>
                <p:cNvSpPr/>
                <p:nvPr/>
              </p:nvSpPr>
              <p:spPr>
                <a:xfrm>
                  <a:off x="7497636" y="3124200"/>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01" name="Rectangle 400"/>
                <p:cNvSpPr/>
                <p:nvPr/>
              </p:nvSpPr>
              <p:spPr>
                <a:xfrm>
                  <a:off x="7497636" y="3028950"/>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02" name="Rectangle 401"/>
                <p:cNvSpPr/>
                <p:nvPr/>
              </p:nvSpPr>
              <p:spPr>
                <a:xfrm>
                  <a:off x="7497636" y="2933700"/>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03" name="Rectangle 402"/>
                <p:cNvSpPr/>
                <p:nvPr/>
              </p:nvSpPr>
              <p:spPr>
                <a:xfrm>
                  <a:off x="7402388" y="3124200"/>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04" name="Rectangle 403"/>
                <p:cNvSpPr/>
                <p:nvPr/>
              </p:nvSpPr>
              <p:spPr>
                <a:xfrm>
                  <a:off x="7402388" y="3028950"/>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05" name="Rectangle 404"/>
                <p:cNvSpPr/>
                <p:nvPr/>
              </p:nvSpPr>
              <p:spPr>
                <a:xfrm>
                  <a:off x="7402388" y="2933700"/>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06" name="Rectangle 405"/>
                <p:cNvSpPr/>
                <p:nvPr/>
              </p:nvSpPr>
              <p:spPr>
                <a:xfrm>
                  <a:off x="7592884" y="3124200"/>
                  <a:ext cx="76199"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07" name="Rectangle 406"/>
                <p:cNvSpPr/>
                <p:nvPr/>
              </p:nvSpPr>
              <p:spPr>
                <a:xfrm>
                  <a:off x="7592884" y="3028950"/>
                  <a:ext cx="76199"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08" name="Rectangle 407"/>
                <p:cNvSpPr/>
                <p:nvPr/>
              </p:nvSpPr>
              <p:spPr>
                <a:xfrm>
                  <a:off x="7878629" y="3124200"/>
                  <a:ext cx="76199"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09" name="Rectangle 408"/>
                <p:cNvSpPr/>
                <p:nvPr/>
              </p:nvSpPr>
              <p:spPr>
                <a:xfrm>
                  <a:off x="7307140" y="3124200"/>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10" name="Rectangle 409"/>
                <p:cNvSpPr/>
                <p:nvPr/>
              </p:nvSpPr>
              <p:spPr>
                <a:xfrm>
                  <a:off x="7307140" y="3028950"/>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11" name="Rectangle 410"/>
                <p:cNvSpPr/>
                <p:nvPr/>
              </p:nvSpPr>
              <p:spPr>
                <a:xfrm>
                  <a:off x="7307140" y="2933700"/>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12" name="Rectangle 411"/>
                <p:cNvSpPr/>
                <p:nvPr/>
              </p:nvSpPr>
              <p:spPr>
                <a:xfrm>
                  <a:off x="7211892" y="3124200"/>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13" name="Rectangle 412"/>
                <p:cNvSpPr/>
                <p:nvPr/>
              </p:nvSpPr>
              <p:spPr>
                <a:xfrm>
                  <a:off x="7211892" y="3028950"/>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14" name="Rectangle 413"/>
                <p:cNvSpPr/>
                <p:nvPr/>
              </p:nvSpPr>
              <p:spPr>
                <a:xfrm>
                  <a:off x="7211892" y="2933700"/>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15" name="Rectangle 414"/>
                <p:cNvSpPr/>
                <p:nvPr/>
              </p:nvSpPr>
              <p:spPr>
                <a:xfrm>
                  <a:off x="7211892" y="2838450"/>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16" name="Rectangle 415"/>
                <p:cNvSpPr/>
                <p:nvPr/>
              </p:nvSpPr>
              <p:spPr>
                <a:xfrm>
                  <a:off x="7211892" y="2743200"/>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17" name="Rectangle 416"/>
                <p:cNvSpPr/>
                <p:nvPr/>
              </p:nvSpPr>
              <p:spPr>
                <a:xfrm>
                  <a:off x="7211892" y="2647950"/>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18" name="Rectangle 417"/>
                <p:cNvSpPr/>
                <p:nvPr/>
              </p:nvSpPr>
              <p:spPr>
                <a:xfrm>
                  <a:off x="7307140" y="2838450"/>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19" name="Rectangle 418"/>
                <p:cNvSpPr/>
                <p:nvPr/>
              </p:nvSpPr>
              <p:spPr>
                <a:xfrm>
                  <a:off x="7307140" y="2743200"/>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20" name="Rectangle 419"/>
                <p:cNvSpPr/>
                <p:nvPr/>
              </p:nvSpPr>
              <p:spPr>
                <a:xfrm>
                  <a:off x="7402388" y="2838450"/>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21" name="Rectangle 420"/>
                <p:cNvSpPr/>
                <p:nvPr/>
              </p:nvSpPr>
              <p:spPr>
                <a:xfrm>
                  <a:off x="7688133" y="3124200"/>
                  <a:ext cx="76199"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22" name="Rectangle 421"/>
                <p:cNvSpPr/>
                <p:nvPr/>
              </p:nvSpPr>
              <p:spPr>
                <a:xfrm>
                  <a:off x="7688133" y="3028950"/>
                  <a:ext cx="76199"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23" name="Rectangle 422"/>
                <p:cNvSpPr/>
                <p:nvPr/>
              </p:nvSpPr>
              <p:spPr>
                <a:xfrm>
                  <a:off x="7783381" y="3124200"/>
                  <a:ext cx="76199"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24" name="Rectangle 423"/>
                <p:cNvSpPr/>
                <p:nvPr/>
              </p:nvSpPr>
              <p:spPr>
                <a:xfrm>
                  <a:off x="7116643" y="3124200"/>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25" name="Rectangle 424"/>
                <p:cNvSpPr/>
                <p:nvPr/>
              </p:nvSpPr>
              <p:spPr>
                <a:xfrm>
                  <a:off x="7116643" y="3028950"/>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26" name="Rectangle 425"/>
                <p:cNvSpPr/>
                <p:nvPr/>
              </p:nvSpPr>
              <p:spPr>
                <a:xfrm>
                  <a:off x="7116643" y="2933700"/>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27" name="Rectangle 426"/>
                <p:cNvSpPr/>
                <p:nvPr/>
              </p:nvSpPr>
              <p:spPr>
                <a:xfrm>
                  <a:off x="7021395" y="3124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28" name="Rectangle 427"/>
                <p:cNvSpPr/>
                <p:nvPr/>
              </p:nvSpPr>
              <p:spPr>
                <a:xfrm>
                  <a:off x="7021395" y="3028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29" name="Rectangle 428"/>
                <p:cNvSpPr/>
                <p:nvPr/>
              </p:nvSpPr>
              <p:spPr>
                <a:xfrm>
                  <a:off x="7021395" y="29337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30" name="Rectangle 429"/>
                <p:cNvSpPr/>
                <p:nvPr/>
              </p:nvSpPr>
              <p:spPr>
                <a:xfrm>
                  <a:off x="7021395" y="28384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31" name="Rectangle 430"/>
                <p:cNvSpPr/>
                <p:nvPr/>
              </p:nvSpPr>
              <p:spPr>
                <a:xfrm>
                  <a:off x="7021395" y="2743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32" name="Rectangle 431"/>
                <p:cNvSpPr/>
                <p:nvPr/>
              </p:nvSpPr>
              <p:spPr>
                <a:xfrm>
                  <a:off x="7116643" y="2838450"/>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33" name="Rectangle 432"/>
                <p:cNvSpPr/>
                <p:nvPr/>
              </p:nvSpPr>
              <p:spPr>
                <a:xfrm>
                  <a:off x="7116643" y="2743200"/>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34" name="Rectangle 433"/>
                <p:cNvSpPr/>
                <p:nvPr/>
              </p:nvSpPr>
              <p:spPr>
                <a:xfrm>
                  <a:off x="6926147" y="3124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35" name="Rectangle 434"/>
                <p:cNvSpPr/>
                <p:nvPr/>
              </p:nvSpPr>
              <p:spPr>
                <a:xfrm>
                  <a:off x="6926147" y="3028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36" name="Rectangle 435"/>
                <p:cNvSpPr/>
                <p:nvPr/>
              </p:nvSpPr>
              <p:spPr>
                <a:xfrm>
                  <a:off x="6926147" y="29337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37" name="Rectangle 436"/>
                <p:cNvSpPr/>
                <p:nvPr/>
              </p:nvSpPr>
              <p:spPr>
                <a:xfrm>
                  <a:off x="6830899" y="3124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38" name="Rectangle 437"/>
                <p:cNvSpPr/>
                <p:nvPr/>
              </p:nvSpPr>
              <p:spPr>
                <a:xfrm>
                  <a:off x="6830899" y="3028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39" name="Rectangle 438"/>
                <p:cNvSpPr/>
                <p:nvPr/>
              </p:nvSpPr>
              <p:spPr>
                <a:xfrm>
                  <a:off x="6830899" y="29337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40" name="Rectangle 439"/>
                <p:cNvSpPr/>
                <p:nvPr/>
              </p:nvSpPr>
              <p:spPr>
                <a:xfrm>
                  <a:off x="6830899" y="28384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41" name="Rectangle 440"/>
                <p:cNvSpPr/>
                <p:nvPr/>
              </p:nvSpPr>
              <p:spPr>
                <a:xfrm>
                  <a:off x="6830899" y="2743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42" name="Rectangle 441"/>
                <p:cNvSpPr/>
                <p:nvPr/>
              </p:nvSpPr>
              <p:spPr>
                <a:xfrm>
                  <a:off x="6926147" y="28384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43" name="Rectangle 442"/>
                <p:cNvSpPr/>
                <p:nvPr/>
              </p:nvSpPr>
              <p:spPr>
                <a:xfrm>
                  <a:off x="6926147" y="2743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44" name="Rectangle 443"/>
                <p:cNvSpPr/>
                <p:nvPr/>
              </p:nvSpPr>
              <p:spPr>
                <a:xfrm>
                  <a:off x="6545154" y="3124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45" name="Rectangle 444"/>
                <p:cNvSpPr/>
                <p:nvPr/>
              </p:nvSpPr>
              <p:spPr>
                <a:xfrm>
                  <a:off x="6545154" y="3028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46" name="Rectangle 445"/>
                <p:cNvSpPr/>
                <p:nvPr/>
              </p:nvSpPr>
              <p:spPr>
                <a:xfrm>
                  <a:off x="6545154" y="29337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47" name="Rectangle 446"/>
                <p:cNvSpPr/>
                <p:nvPr/>
              </p:nvSpPr>
              <p:spPr>
                <a:xfrm>
                  <a:off x="6449906" y="3124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48" name="Rectangle 447"/>
                <p:cNvSpPr/>
                <p:nvPr/>
              </p:nvSpPr>
              <p:spPr>
                <a:xfrm>
                  <a:off x="6449906" y="3028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49" name="Rectangle 448"/>
                <p:cNvSpPr/>
                <p:nvPr/>
              </p:nvSpPr>
              <p:spPr>
                <a:xfrm>
                  <a:off x="6449906" y="29337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50" name="Rectangle 449"/>
                <p:cNvSpPr/>
                <p:nvPr/>
              </p:nvSpPr>
              <p:spPr>
                <a:xfrm>
                  <a:off x="6449906" y="28384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51" name="Rectangle 450"/>
                <p:cNvSpPr/>
                <p:nvPr/>
              </p:nvSpPr>
              <p:spPr>
                <a:xfrm>
                  <a:off x="6449906" y="2743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52" name="Rectangle 451"/>
                <p:cNvSpPr/>
                <p:nvPr/>
              </p:nvSpPr>
              <p:spPr>
                <a:xfrm>
                  <a:off x="6545154" y="28384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53" name="Rectangle 452"/>
                <p:cNvSpPr/>
                <p:nvPr/>
              </p:nvSpPr>
              <p:spPr>
                <a:xfrm>
                  <a:off x="6545154" y="2743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54" name="Rectangle 453"/>
                <p:cNvSpPr/>
                <p:nvPr/>
              </p:nvSpPr>
              <p:spPr>
                <a:xfrm>
                  <a:off x="7021395" y="2647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55" name="Rectangle 454"/>
                <p:cNvSpPr/>
                <p:nvPr/>
              </p:nvSpPr>
              <p:spPr>
                <a:xfrm>
                  <a:off x="7021395" y="25527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56" name="Rectangle 455"/>
                <p:cNvSpPr/>
                <p:nvPr/>
              </p:nvSpPr>
              <p:spPr>
                <a:xfrm>
                  <a:off x="7021395" y="24574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57" name="Rectangle 456"/>
                <p:cNvSpPr/>
                <p:nvPr/>
              </p:nvSpPr>
              <p:spPr>
                <a:xfrm>
                  <a:off x="7116643" y="2647950"/>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58" name="Rectangle 457"/>
                <p:cNvSpPr/>
                <p:nvPr/>
              </p:nvSpPr>
              <p:spPr>
                <a:xfrm>
                  <a:off x="7116643" y="2552700"/>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59" name="Rectangle 458"/>
                <p:cNvSpPr/>
                <p:nvPr/>
              </p:nvSpPr>
              <p:spPr>
                <a:xfrm>
                  <a:off x="8069126" y="3124200"/>
                  <a:ext cx="76199"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60" name="Rectangle 459"/>
                <p:cNvSpPr/>
                <p:nvPr/>
              </p:nvSpPr>
              <p:spPr>
                <a:xfrm>
                  <a:off x="7973877" y="3124200"/>
                  <a:ext cx="76199"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61" name="Rectangle 460"/>
                <p:cNvSpPr/>
                <p:nvPr/>
              </p:nvSpPr>
              <p:spPr>
                <a:xfrm>
                  <a:off x="6926147" y="2647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62" name="Rectangle 461"/>
                <p:cNvSpPr/>
                <p:nvPr/>
              </p:nvSpPr>
              <p:spPr>
                <a:xfrm>
                  <a:off x="6830899" y="2647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63" name="Rectangle 462"/>
                <p:cNvSpPr/>
                <p:nvPr/>
              </p:nvSpPr>
              <p:spPr>
                <a:xfrm>
                  <a:off x="6830899" y="25527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64" name="Rectangle 463"/>
                <p:cNvSpPr/>
                <p:nvPr/>
              </p:nvSpPr>
              <p:spPr>
                <a:xfrm>
                  <a:off x="6830899" y="24574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65" name="Rectangle 464"/>
                <p:cNvSpPr/>
                <p:nvPr/>
              </p:nvSpPr>
              <p:spPr>
                <a:xfrm>
                  <a:off x="6926147" y="25527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66" name="Rectangle 465"/>
                <p:cNvSpPr/>
                <p:nvPr/>
              </p:nvSpPr>
              <p:spPr>
                <a:xfrm>
                  <a:off x="6926147" y="24574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67" name="Rectangle 466"/>
                <p:cNvSpPr/>
                <p:nvPr/>
              </p:nvSpPr>
              <p:spPr>
                <a:xfrm>
                  <a:off x="6545154" y="2647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68" name="Rectangle 467"/>
                <p:cNvSpPr/>
                <p:nvPr/>
              </p:nvSpPr>
              <p:spPr>
                <a:xfrm>
                  <a:off x="6449906" y="2647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69" name="Rectangle 468"/>
                <p:cNvSpPr/>
                <p:nvPr/>
              </p:nvSpPr>
              <p:spPr>
                <a:xfrm>
                  <a:off x="6449906" y="25527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70" name="Rectangle 469"/>
                <p:cNvSpPr/>
                <p:nvPr/>
              </p:nvSpPr>
              <p:spPr>
                <a:xfrm>
                  <a:off x="6449906" y="24574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71" name="Rectangle 470"/>
                <p:cNvSpPr/>
                <p:nvPr/>
              </p:nvSpPr>
              <p:spPr>
                <a:xfrm>
                  <a:off x="6545154" y="25527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72" name="Rectangle 471"/>
                <p:cNvSpPr/>
                <p:nvPr/>
              </p:nvSpPr>
              <p:spPr>
                <a:xfrm>
                  <a:off x="6545154" y="24574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73" name="Rectangle 472"/>
                <p:cNvSpPr/>
                <p:nvPr/>
              </p:nvSpPr>
              <p:spPr>
                <a:xfrm>
                  <a:off x="6354657" y="3124200"/>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74" name="Rectangle 473"/>
                <p:cNvSpPr/>
                <p:nvPr/>
              </p:nvSpPr>
              <p:spPr>
                <a:xfrm>
                  <a:off x="6354657" y="3028950"/>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75" name="Rectangle 474"/>
                <p:cNvSpPr/>
                <p:nvPr/>
              </p:nvSpPr>
              <p:spPr>
                <a:xfrm>
                  <a:off x="6354657" y="2933700"/>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76" name="Rectangle 475"/>
                <p:cNvSpPr/>
                <p:nvPr/>
              </p:nvSpPr>
              <p:spPr>
                <a:xfrm>
                  <a:off x="6354657" y="2838450"/>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77" name="Rectangle 476"/>
                <p:cNvSpPr/>
                <p:nvPr/>
              </p:nvSpPr>
              <p:spPr>
                <a:xfrm>
                  <a:off x="6354657" y="2743200"/>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78" name="Rectangle 477"/>
                <p:cNvSpPr/>
                <p:nvPr/>
              </p:nvSpPr>
              <p:spPr>
                <a:xfrm>
                  <a:off x="6354657" y="2647950"/>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79" name="Rectangle 478"/>
                <p:cNvSpPr/>
                <p:nvPr/>
              </p:nvSpPr>
              <p:spPr>
                <a:xfrm>
                  <a:off x="6354657" y="2552700"/>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80" name="Rectangle 479"/>
                <p:cNvSpPr/>
                <p:nvPr/>
              </p:nvSpPr>
              <p:spPr>
                <a:xfrm>
                  <a:off x="6259409" y="3124200"/>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81" name="Rectangle 480"/>
                <p:cNvSpPr/>
                <p:nvPr/>
              </p:nvSpPr>
              <p:spPr>
                <a:xfrm>
                  <a:off x="6259409" y="3028950"/>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82" name="Rectangle 481"/>
                <p:cNvSpPr/>
                <p:nvPr/>
              </p:nvSpPr>
              <p:spPr>
                <a:xfrm>
                  <a:off x="6259409" y="2933700"/>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83" name="Rectangle 482"/>
                <p:cNvSpPr/>
                <p:nvPr/>
              </p:nvSpPr>
              <p:spPr>
                <a:xfrm>
                  <a:off x="6259409" y="2838450"/>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84" name="Rectangle 483"/>
                <p:cNvSpPr/>
                <p:nvPr/>
              </p:nvSpPr>
              <p:spPr>
                <a:xfrm>
                  <a:off x="6259409" y="2743200"/>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85" name="Rectangle 484"/>
                <p:cNvSpPr/>
                <p:nvPr/>
              </p:nvSpPr>
              <p:spPr>
                <a:xfrm>
                  <a:off x="6259409" y="2647950"/>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86" name="Rectangle 485"/>
                <p:cNvSpPr/>
                <p:nvPr/>
              </p:nvSpPr>
              <p:spPr>
                <a:xfrm>
                  <a:off x="6830899" y="2362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87" name="Rectangle 486"/>
                <p:cNvSpPr/>
                <p:nvPr/>
              </p:nvSpPr>
              <p:spPr>
                <a:xfrm>
                  <a:off x="6926147" y="2362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88" name="Rectangle 487"/>
                <p:cNvSpPr/>
                <p:nvPr/>
              </p:nvSpPr>
              <p:spPr>
                <a:xfrm>
                  <a:off x="6545154" y="2362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89" name="Rectangle 488"/>
                <p:cNvSpPr/>
                <p:nvPr/>
              </p:nvSpPr>
              <p:spPr>
                <a:xfrm>
                  <a:off x="6735650" y="3124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90" name="Rectangle 489"/>
                <p:cNvSpPr/>
                <p:nvPr/>
              </p:nvSpPr>
              <p:spPr>
                <a:xfrm>
                  <a:off x="6735650" y="3028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91" name="Rectangle 490"/>
                <p:cNvSpPr/>
                <p:nvPr/>
              </p:nvSpPr>
              <p:spPr>
                <a:xfrm>
                  <a:off x="6735650" y="29337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92" name="Rectangle 491"/>
                <p:cNvSpPr/>
                <p:nvPr/>
              </p:nvSpPr>
              <p:spPr>
                <a:xfrm>
                  <a:off x="6735650" y="28384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93" name="Rectangle 492"/>
                <p:cNvSpPr/>
                <p:nvPr/>
              </p:nvSpPr>
              <p:spPr>
                <a:xfrm>
                  <a:off x="6735650" y="2743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94" name="Rectangle 493"/>
                <p:cNvSpPr/>
                <p:nvPr/>
              </p:nvSpPr>
              <p:spPr>
                <a:xfrm>
                  <a:off x="6735650" y="2647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95" name="Rectangle 494"/>
                <p:cNvSpPr/>
                <p:nvPr/>
              </p:nvSpPr>
              <p:spPr>
                <a:xfrm>
                  <a:off x="6735650" y="25527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96" name="Rectangle 495"/>
                <p:cNvSpPr/>
                <p:nvPr/>
              </p:nvSpPr>
              <p:spPr>
                <a:xfrm>
                  <a:off x="6735650" y="24574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97" name="Rectangle 496"/>
                <p:cNvSpPr/>
                <p:nvPr/>
              </p:nvSpPr>
              <p:spPr>
                <a:xfrm>
                  <a:off x="6735650" y="2362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98" name="Rectangle 497"/>
                <p:cNvSpPr/>
                <p:nvPr/>
              </p:nvSpPr>
              <p:spPr>
                <a:xfrm>
                  <a:off x="6640402" y="3124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99" name="Rectangle 498"/>
                <p:cNvSpPr/>
                <p:nvPr/>
              </p:nvSpPr>
              <p:spPr>
                <a:xfrm>
                  <a:off x="6640402" y="3028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00" name="Rectangle 499"/>
                <p:cNvSpPr/>
                <p:nvPr/>
              </p:nvSpPr>
              <p:spPr>
                <a:xfrm>
                  <a:off x="6640402" y="29337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01" name="Rectangle 500"/>
                <p:cNvSpPr/>
                <p:nvPr/>
              </p:nvSpPr>
              <p:spPr>
                <a:xfrm>
                  <a:off x="6640402" y="28384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02" name="Rectangle 501"/>
                <p:cNvSpPr/>
                <p:nvPr/>
              </p:nvSpPr>
              <p:spPr>
                <a:xfrm>
                  <a:off x="6640402" y="2743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03" name="Rectangle 502"/>
                <p:cNvSpPr/>
                <p:nvPr/>
              </p:nvSpPr>
              <p:spPr>
                <a:xfrm>
                  <a:off x="6640402" y="2647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04" name="Rectangle 503"/>
                <p:cNvSpPr/>
                <p:nvPr/>
              </p:nvSpPr>
              <p:spPr>
                <a:xfrm>
                  <a:off x="6640402" y="25527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05" name="Rectangle 504"/>
                <p:cNvSpPr/>
                <p:nvPr/>
              </p:nvSpPr>
              <p:spPr>
                <a:xfrm>
                  <a:off x="6640402" y="24574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06" name="Rectangle 505"/>
                <p:cNvSpPr/>
                <p:nvPr/>
              </p:nvSpPr>
              <p:spPr>
                <a:xfrm>
                  <a:off x="6640402" y="236220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07" name="Rectangle 506"/>
                <p:cNvSpPr/>
                <p:nvPr/>
              </p:nvSpPr>
              <p:spPr>
                <a:xfrm>
                  <a:off x="6735650" y="2266950"/>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08" name="Rectangle 507"/>
                <p:cNvSpPr/>
                <p:nvPr/>
              </p:nvSpPr>
              <p:spPr>
                <a:xfrm>
                  <a:off x="5973665" y="312420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09" name="Rectangle 508"/>
                <p:cNvSpPr/>
                <p:nvPr/>
              </p:nvSpPr>
              <p:spPr>
                <a:xfrm>
                  <a:off x="5973665" y="302895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10" name="Rectangle 509"/>
                <p:cNvSpPr/>
                <p:nvPr/>
              </p:nvSpPr>
              <p:spPr>
                <a:xfrm>
                  <a:off x="5973665" y="293370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11" name="Rectangle 510"/>
                <p:cNvSpPr/>
                <p:nvPr/>
              </p:nvSpPr>
              <p:spPr>
                <a:xfrm>
                  <a:off x="6068913" y="312420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12" name="Rectangle 511"/>
                <p:cNvSpPr/>
                <p:nvPr/>
              </p:nvSpPr>
              <p:spPr>
                <a:xfrm>
                  <a:off x="6068913" y="302895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13" name="Rectangle 512"/>
                <p:cNvSpPr/>
                <p:nvPr/>
              </p:nvSpPr>
              <p:spPr>
                <a:xfrm>
                  <a:off x="6068913" y="293370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14" name="Rectangle 513"/>
                <p:cNvSpPr/>
                <p:nvPr/>
              </p:nvSpPr>
              <p:spPr>
                <a:xfrm>
                  <a:off x="5783168" y="312420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15" name="Rectangle 514"/>
                <p:cNvSpPr/>
                <p:nvPr/>
              </p:nvSpPr>
              <p:spPr>
                <a:xfrm>
                  <a:off x="5783168" y="302895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17" name="Rectangle 516"/>
                <p:cNvSpPr/>
                <p:nvPr/>
              </p:nvSpPr>
              <p:spPr>
                <a:xfrm>
                  <a:off x="6164161" y="312420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18" name="Rectangle 517"/>
                <p:cNvSpPr/>
                <p:nvPr/>
              </p:nvSpPr>
              <p:spPr>
                <a:xfrm>
                  <a:off x="6164161" y="302895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19" name="Rectangle 518"/>
                <p:cNvSpPr/>
                <p:nvPr/>
              </p:nvSpPr>
              <p:spPr>
                <a:xfrm>
                  <a:off x="6164161" y="293370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20" name="Rectangle 519"/>
                <p:cNvSpPr/>
                <p:nvPr/>
              </p:nvSpPr>
              <p:spPr>
                <a:xfrm>
                  <a:off x="6164161" y="283845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21" name="Rectangle 520"/>
                <p:cNvSpPr/>
                <p:nvPr/>
              </p:nvSpPr>
              <p:spPr>
                <a:xfrm>
                  <a:off x="6164161" y="274320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22" name="Rectangle 521"/>
                <p:cNvSpPr/>
                <p:nvPr/>
              </p:nvSpPr>
              <p:spPr>
                <a:xfrm>
                  <a:off x="6068913" y="283845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23" name="Rectangle 522"/>
                <p:cNvSpPr/>
                <p:nvPr/>
              </p:nvSpPr>
              <p:spPr>
                <a:xfrm>
                  <a:off x="5878416" y="312420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24" name="Rectangle 523"/>
                <p:cNvSpPr/>
                <p:nvPr/>
              </p:nvSpPr>
              <p:spPr>
                <a:xfrm>
                  <a:off x="5878416" y="3028950"/>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35" name="Rectangle 534"/>
                <p:cNvSpPr/>
                <p:nvPr/>
              </p:nvSpPr>
              <p:spPr>
                <a:xfrm>
                  <a:off x="7507161" y="3509962"/>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36" name="Rectangle 535"/>
                <p:cNvSpPr/>
                <p:nvPr/>
              </p:nvSpPr>
              <p:spPr>
                <a:xfrm>
                  <a:off x="7411913" y="3509962"/>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37" name="Rectangle 536"/>
                <p:cNvSpPr/>
                <p:nvPr/>
              </p:nvSpPr>
              <p:spPr>
                <a:xfrm>
                  <a:off x="7602409" y="3509962"/>
                  <a:ext cx="76199"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38" name="Rectangle 537"/>
                <p:cNvSpPr/>
                <p:nvPr/>
              </p:nvSpPr>
              <p:spPr>
                <a:xfrm>
                  <a:off x="7888154" y="3509962"/>
                  <a:ext cx="76199"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39" name="Rectangle 538"/>
                <p:cNvSpPr/>
                <p:nvPr/>
              </p:nvSpPr>
              <p:spPr>
                <a:xfrm>
                  <a:off x="7316665" y="3509962"/>
                  <a:ext cx="76199"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40" name="Rectangle 539"/>
                <p:cNvSpPr/>
                <p:nvPr/>
              </p:nvSpPr>
              <p:spPr>
                <a:xfrm>
                  <a:off x="7221416" y="3509962"/>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41" name="Rectangle 540"/>
                <p:cNvSpPr/>
                <p:nvPr/>
              </p:nvSpPr>
              <p:spPr>
                <a:xfrm>
                  <a:off x="7697658" y="3509962"/>
                  <a:ext cx="76199"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42" name="Rectangle 541"/>
                <p:cNvSpPr/>
                <p:nvPr/>
              </p:nvSpPr>
              <p:spPr>
                <a:xfrm>
                  <a:off x="7792906" y="3509962"/>
                  <a:ext cx="76199"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43" name="Rectangle 542"/>
                <p:cNvSpPr/>
                <p:nvPr/>
              </p:nvSpPr>
              <p:spPr>
                <a:xfrm>
                  <a:off x="7126168" y="3509962"/>
                  <a:ext cx="76199"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44" name="Rectangle 543"/>
                <p:cNvSpPr/>
                <p:nvPr/>
              </p:nvSpPr>
              <p:spPr>
                <a:xfrm>
                  <a:off x="7030920" y="3509962"/>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45" name="Rectangle 544"/>
                <p:cNvSpPr/>
                <p:nvPr/>
              </p:nvSpPr>
              <p:spPr>
                <a:xfrm>
                  <a:off x="6935672" y="3509962"/>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46" name="Rectangle 545"/>
                <p:cNvSpPr/>
                <p:nvPr/>
              </p:nvSpPr>
              <p:spPr>
                <a:xfrm>
                  <a:off x="6840423" y="3509962"/>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47" name="Rectangle 546"/>
                <p:cNvSpPr/>
                <p:nvPr/>
              </p:nvSpPr>
              <p:spPr>
                <a:xfrm>
                  <a:off x="6554679" y="3509962"/>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48" name="Rectangle 547"/>
                <p:cNvSpPr/>
                <p:nvPr/>
              </p:nvSpPr>
              <p:spPr>
                <a:xfrm>
                  <a:off x="6459431" y="3509962"/>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49" name="Rectangle 548"/>
                <p:cNvSpPr/>
                <p:nvPr/>
              </p:nvSpPr>
              <p:spPr>
                <a:xfrm>
                  <a:off x="8078650" y="3509962"/>
                  <a:ext cx="76199"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50" name="Rectangle 549"/>
                <p:cNvSpPr/>
                <p:nvPr/>
              </p:nvSpPr>
              <p:spPr>
                <a:xfrm>
                  <a:off x="7983402" y="3509962"/>
                  <a:ext cx="76199"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51" name="Rectangle 550"/>
                <p:cNvSpPr/>
                <p:nvPr/>
              </p:nvSpPr>
              <p:spPr>
                <a:xfrm>
                  <a:off x="6364182" y="3509962"/>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52" name="Rectangle 551"/>
                <p:cNvSpPr/>
                <p:nvPr/>
              </p:nvSpPr>
              <p:spPr>
                <a:xfrm>
                  <a:off x="6268934" y="3509962"/>
                  <a:ext cx="76199"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53" name="Rectangle 552"/>
                <p:cNvSpPr/>
                <p:nvPr/>
              </p:nvSpPr>
              <p:spPr>
                <a:xfrm>
                  <a:off x="6745175" y="3509962"/>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54" name="Rectangle 553"/>
                <p:cNvSpPr/>
                <p:nvPr/>
              </p:nvSpPr>
              <p:spPr>
                <a:xfrm>
                  <a:off x="6649927" y="3509962"/>
                  <a:ext cx="76199"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55" name="Rectangle 554"/>
                <p:cNvSpPr/>
                <p:nvPr/>
              </p:nvSpPr>
              <p:spPr>
                <a:xfrm>
                  <a:off x="5983189" y="3509962"/>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56" name="Rectangle 555"/>
                <p:cNvSpPr/>
                <p:nvPr/>
              </p:nvSpPr>
              <p:spPr>
                <a:xfrm>
                  <a:off x="6078438" y="3509962"/>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57" name="Rectangle 556"/>
                <p:cNvSpPr/>
                <p:nvPr/>
              </p:nvSpPr>
              <p:spPr>
                <a:xfrm>
                  <a:off x="5792693" y="3509962"/>
                  <a:ext cx="76199"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58" name="Rectangle 557"/>
                <p:cNvSpPr/>
                <p:nvPr/>
              </p:nvSpPr>
              <p:spPr>
                <a:xfrm>
                  <a:off x="5506948" y="3509962"/>
                  <a:ext cx="76199"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59" name="Rectangle 558"/>
                <p:cNvSpPr/>
                <p:nvPr/>
              </p:nvSpPr>
              <p:spPr>
                <a:xfrm>
                  <a:off x="6173686" y="3509962"/>
                  <a:ext cx="76199"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60" name="Rectangle 559"/>
                <p:cNvSpPr/>
                <p:nvPr/>
              </p:nvSpPr>
              <p:spPr>
                <a:xfrm>
                  <a:off x="5887941" y="3509962"/>
                  <a:ext cx="76199"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61" name="Rectangle 560"/>
                <p:cNvSpPr/>
                <p:nvPr/>
              </p:nvSpPr>
              <p:spPr>
                <a:xfrm>
                  <a:off x="5411700" y="3509962"/>
                  <a:ext cx="76199"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62" name="Rectangle 561"/>
                <p:cNvSpPr/>
                <p:nvPr/>
              </p:nvSpPr>
              <p:spPr>
                <a:xfrm>
                  <a:off x="5697445" y="3509962"/>
                  <a:ext cx="76199"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63" name="Rectangle 562"/>
                <p:cNvSpPr/>
                <p:nvPr/>
              </p:nvSpPr>
              <p:spPr>
                <a:xfrm>
                  <a:off x="5602196" y="3509962"/>
                  <a:ext cx="76199"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67" name="Rectangle 566"/>
                <p:cNvSpPr/>
                <p:nvPr/>
              </p:nvSpPr>
              <p:spPr>
                <a:xfrm>
                  <a:off x="5975253" y="2832100"/>
                  <a:ext cx="76199"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68" name="Rectangle 567"/>
                <p:cNvSpPr/>
                <p:nvPr/>
              </p:nvSpPr>
              <p:spPr>
                <a:xfrm>
                  <a:off x="6064151" y="2747962"/>
                  <a:ext cx="76199"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69" name="Rectangle 568"/>
                <p:cNvSpPr/>
                <p:nvPr/>
              </p:nvSpPr>
              <p:spPr>
                <a:xfrm>
                  <a:off x="5872066" y="2932112"/>
                  <a:ext cx="76199"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70" name="Rectangle 569"/>
                <p:cNvSpPr/>
                <p:nvPr/>
              </p:nvSpPr>
              <p:spPr>
                <a:xfrm>
                  <a:off x="5776818" y="2932112"/>
                  <a:ext cx="76199"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grpSp>
        </p:grpSp>
        <p:sp>
          <p:nvSpPr>
            <p:cNvPr id="9" name="Right Arrow 8"/>
            <p:cNvSpPr/>
            <p:nvPr/>
          </p:nvSpPr>
          <p:spPr>
            <a:xfrm>
              <a:off x="3886200" y="2405062"/>
              <a:ext cx="720712" cy="319088"/>
            </a:xfrm>
            <a:prstGeom prst="rightArrow">
              <a:avLst/>
            </a:prstGeom>
            <a:gradFill>
              <a:gsLst>
                <a:gs pos="0">
                  <a:schemeClr val="tx2">
                    <a:lumMod val="75000"/>
                    <a:alpha val="0"/>
                  </a:schemeClr>
                </a:gs>
                <a:gs pos="5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grpSp>
      <p:grpSp>
        <p:nvGrpSpPr>
          <p:cNvPr id="5" name="Group 12"/>
          <p:cNvGrpSpPr>
            <a:grpSpLocks/>
          </p:cNvGrpSpPr>
          <p:nvPr/>
        </p:nvGrpSpPr>
        <p:grpSpPr bwMode="auto">
          <a:xfrm>
            <a:off x="3543300" y="1644653"/>
            <a:ext cx="1327151" cy="1571625"/>
            <a:chOff x="2657386" y="1644650"/>
            <a:chExt cx="995627" cy="1571541"/>
          </a:xfrm>
        </p:grpSpPr>
        <p:sp>
          <p:nvSpPr>
            <p:cNvPr id="332" name="Curved Down Arrow 331"/>
            <p:cNvSpPr/>
            <p:nvPr/>
          </p:nvSpPr>
          <p:spPr>
            <a:xfrm rot="2251254" flipH="1">
              <a:off x="2657386" y="2392323"/>
              <a:ext cx="995627" cy="353993"/>
            </a:xfrm>
            <a:prstGeom prst="curvedDownArrow">
              <a:avLst>
                <a:gd name="adj1" fmla="val 21531"/>
                <a:gd name="adj2" fmla="val 71380"/>
                <a:gd name="adj3" fmla="val 44730"/>
              </a:avLst>
            </a:prstGeom>
            <a:gradFill flip="none" rotWithShape="1">
              <a:gsLst>
                <a:gs pos="0">
                  <a:srgbClr val="538ED5">
                    <a:shade val="30000"/>
                    <a:satMod val="115000"/>
                  </a:srgbClr>
                </a:gs>
                <a:gs pos="50000">
                  <a:srgbClr val="538ED5">
                    <a:shade val="67500"/>
                    <a:satMod val="115000"/>
                  </a:srgbClr>
                </a:gs>
                <a:gs pos="100000">
                  <a:srgbClr val="538ED5">
                    <a:shade val="100000"/>
                    <a:satMod val="115000"/>
                  </a:srgbClr>
                </a:gs>
              </a:gsLst>
              <a:lin ang="16200000" scaled="1"/>
              <a:tileRect/>
            </a:gradFill>
            <a:ln>
              <a:solidFill>
                <a:schemeClr val="tx2">
                  <a:lumMod val="60000"/>
                  <a:lumOff val="40000"/>
                </a:schemeClr>
              </a:solid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pitchFamily="34" charset="0"/>
                <a:cs typeface="Arial" pitchFamily="34" charset="0"/>
              </a:endParaRPr>
            </a:p>
          </p:txBody>
        </p:sp>
        <p:cxnSp>
          <p:nvCxnSpPr>
            <p:cNvPr id="329" name="Straight Connector 328"/>
            <p:cNvCxnSpPr/>
            <p:nvPr/>
          </p:nvCxnSpPr>
          <p:spPr>
            <a:xfrm rot="16200000" flipH="1">
              <a:off x="2590900" y="2568526"/>
              <a:ext cx="1295331" cy="0"/>
            </a:xfrm>
            <a:prstGeom prst="line">
              <a:avLst/>
            </a:prstGeom>
            <a:ln>
              <a:solidFill>
                <a:schemeClr val="tx2">
                  <a:lumMod val="60000"/>
                  <a:lumOff val="40000"/>
                </a:schemeClr>
              </a:solidFill>
            </a:ln>
            <a:effectLst/>
          </p:spPr>
          <p:style>
            <a:lnRef idx="2">
              <a:schemeClr val="accent2"/>
            </a:lnRef>
            <a:fillRef idx="0">
              <a:schemeClr val="accent2"/>
            </a:fillRef>
            <a:effectRef idx="1">
              <a:schemeClr val="accent2"/>
            </a:effectRef>
            <a:fontRef idx="minor">
              <a:schemeClr val="tx1"/>
            </a:fontRef>
          </p:style>
        </p:cxnSp>
        <p:sp>
          <p:nvSpPr>
            <p:cNvPr id="41139" name="TextBox 283"/>
            <p:cNvSpPr txBox="1">
              <a:spLocks noChangeArrowheads="1"/>
            </p:cNvSpPr>
            <p:nvPr/>
          </p:nvSpPr>
          <p:spPr bwMode="auto">
            <a:xfrm>
              <a:off x="2979099" y="1644650"/>
              <a:ext cx="532646" cy="26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Calibri" pitchFamily="34" charset="0"/>
                  <a:ea typeface="MS PGothic" pitchFamily="34" charset="-128"/>
                </a:defRPr>
              </a:lvl1pPr>
              <a:lvl2pPr marL="742950" indent="-285750" eaLnBrk="0" hangingPunct="0">
                <a:defRPr sz="1600">
                  <a:solidFill>
                    <a:schemeClr val="bg1"/>
                  </a:solidFill>
                  <a:latin typeface="Calibri" pitchFamily="34" charset="0"/>
                  <a:ea typeface="MS PGothic" pitchFamily="34" charset="-128"/>
                </a:defRPr>
              </a:lvl2pPr>
              <a:lvl3pPr marL="1143000" indent="-228600" eaLnBrk="0" hangingPunct="0">
                <a:defRPr sz="1600">
                  <a:solidFill>
                    <a:schemeClr val="bg1"/>
                  </a:solidFill>
                  <a:latin typeface="Calibri" pitchFamily="34" charset="0"/>
                  <a:ea typeface="MS PGothic" pitchFamily="34" charset="-128"/>
                </a:defRPr>
              </a:lvl3pPr>
              <a:lvl4pPr marL="1600200" indent="-228600" eaLnBrk="0" hangingPunct="0">
                <a:defRPr sz="1600">
                  <a:solidFill>
                    <a:schemeClr val="bg1"/>
                  </a:solidFill>
                  <a:latin typeface="Calibri" pitchFamily="34" charset="0"/>
                  <a:ea typeface="MS PGothic" pitchFamily="34" charset="-128"/>
                </a:defRPr>
              </a:lvl4pPr>
              <a:lvl5pPr marL="2057400" indent="-228600" eaLnBrk="0" hangingPunct="0">
                <a:defRPr sz="1600">
                  <a:solidFill>
                    <a:schemeClr val="bg1"/>
                  </a:solidFill>
                  <a:latin typeface="Calibri" pitchFamily="34" charset="0"/>
                  <a:ea typeface="MS PGothic" pitchFamily="34" charset="-128"/>
                </a:defRPr>
              </a:lvl5pPr>
              <a:lvl6pPr marL="2514600" indent="-228600" eaLnBrk="0" fontAlgn="base" hangingPunct="0">
                <a:spcBef>
                  <a:spcPct val="0"/>
                </a:spcBef>
                <a:spcAft>
                  <a:spcPct val="0"/>
                </a:spcAft>
                <a:defRPr sz="1600">
                  <a:solidFill>
                    <a:schemeClr val="bg1"/>
                  </a:solidFill>
                  <a:latin typeface="Calibri" pitchFamily="34" charset="0"/>
                  <a:ea typeface="MS PGothic" pitchFamily="34" charset="-128"/>
                </a:defRPr>
              </a:lvl6pPr>
              <a:lvl7pPr marL="2971800" indent="-228600" eaLnBrk="0" fontAlgn="base" hangingPunct="0">
                <a:spcBef>
                  <a:spcPct val="0"/>
                </a:spcBef>
                <a:spcAft>
                  <a:spcPct val="0"/>
                </a:spcAft>
                <a:defRPr sz="1600">
                  <a:solidFill>
                    <a:schemeClr val="bg1"/>
                  </a:solidFill>
                  <a:latin typeface="Calibri" pitchFamily="34" charset="0"/>
                  <a:ea typeface="MS PGothic" pitchFamily="34" charset="-128"/>
                </a:defRPr>
              </a:lvl7pPr>
              <a:lvl8pPr marL="3429000" indent="-228600" eaLnBrk="0" fontAlgn="base" hangingPunct="0">
                <a:spcBef>
                  <a:spcPct val="0"/>
                </a:spcBef>
                <a:spcAft>
                  <a:spcPct val="0"/>
                </a:spcAft>
                <a:defRPr sz="1600">
                  <a:solidFill>
                    <a:schemeClr val="bg1"/>
                  </a:solidFill>
                  <a:latin typeface="Calibri" pitchFamily="34" charset="0"/>
                  <a:ea typeface="MS PGothic" pitchFamily="34" charset="-128"/>
                </a:defRPr>
              </a:lvl8pPr>
              <a:lvl9pPr marL="3886200" indent="-228600" eaLnBrk="0" fontAlgn="base" hangingPunct="0">
                <a:spcBef>
                  <a:spcPct val="0"/>
                </a:spcBef>
                <a:spcAft>
                  <a:spcPct val="0"/>
                </a:spcAft>
                <a:defRPr sz="1600">
                  <a:solidFill>
                    <a:schemeClr val="bg1"/>
                  </a:solidFill>
                  <a:latin typeface="Calibri" pitchFamily="34" charset="0"/>
                  <a:ea typeface="MS PGothic" pitchFamily="34" charset="-128"/>
                </a:defRPr>
              </a:lvl9pPr>
            </a:lstStyle>
            <a:p>
              <a:pPr eaLnBrk="1" hangingPunct="1"/>
              <a:r>
                <a:rPr lang="en-US" altLang="en-US" sz="1100" b="1">
                  <a:solidFill>
                    <a:schemeClr val="tx1"/>
                  </a:solidFill>
                  <a:latin typeface="Arial" pitchFamily="34" charset="0"/>
                  <a:cs typeface="Arial" pitchFamily="34" charset="0"/>
                </a:rPr>
                <a:t>1.96 std</a:t>
              </a:r>
            </a:p>
          </p:txBody>
        </p:sp>
      </p:grpSp>
      <p:grpSp>
        <p:nvGrpSpPr>
          <p:cNvPr id="6" name="Group 11"/>
          <p:cNvGrpSpPr>
            <a:grpSpLocks/>
          </p:cNvGrpSpPr>
          <p:nvPr/>
        </p:nvGrpSpPr>
        <p:grpSpPr bwMode="auto">
          <a:xfrm>
            <a:off x="203201" y="1360895"/>
            <a:ext cx="5153886" cy="2458633"/>
            <a:chOff x="152400" y="1390686"/>
            <a:chExt cx="3657643" cy="2195476"/>
          </a:xfrm>
        </p:grpSpPr>
        <p:grpSp>
          <p:nvGrpSpPr>
            <p:cNvPr id="7" name="Group 2"/>
            <p:cNvGrpSpPr>
              <a:grpSpLocks/>
            </p:cNvGrpSpPr>
            <p:nvPr/>
          </p:nvGrpSpPr>
          <p:grpSpPr bwMode="auto">
            <a:xfrm flipH="1">
              <a:off x="838200" y="2266950"/>
              <a:ext cx="2743200" cy="933450"/>
              <a:chOff x="838200" y="2266950"/>
              <a:chExt cx="2743200" cy="933450"/>
            </a:xfrm>
          </p:grpSpPr>
          <p:sp>
            <p:nvSpPr>
              <p:cNvPr id="65" name="Rectangle 64"/>
              <p:cNvSpPr/>
              <p:nvPr/>
            </p:nvSpPr>
            <p:spPr>
              <a:xfrm>
                <a:off x="2933684" y="3124208"/>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6" name="Rectangle 65"/>
              <p:cNvSpPr/>
              <p:nvPr/>
            </p:nvSpPr>
            <p:spPr>
              <a:xfrm>
                <a:off x="2933684" y="3028960"/>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7" name="Rectangle 66"/>
              <p:cNvSpPr/>
              <p:nvPr/>
            </p:nvSpPr>
            <p:spPr>
              <a:xfrm>
                <a:off x="2933684" y="2933711"/>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8" name="Rectangle 67"/>
              <p:cNvSpPr/>
              <p:nvPr/>
            </p:nvSpPr>
            <p:spPr>
              <a:xfrm>
                <a:off x="2838433" y="3124208"/>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9" name="Rectangle 68"/>
              <p:cNvSpPr/>
              <p:nvPr/>
            </p:nvSpPr>
            <p:spPr>
              <a:xfrm>
                <a:off x="2838433" y="3028960"/>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0" name="Rectangle 69"/>
              <p:cNvSpPr/>
              <p:nvPr/>
            </p:nvSpPr>
            <p:spPr>
              <a:xfrm>
                <a:off x="2838433" y="2933711"/>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1" name="Rectangle 70"/>
              <p:cNvSpPr/>
              <p:nvPr/>
            </p:nvSpPr>
            <p:spPr>
              <a:xfrm>
                <a:off x="3028935" y="3124208"/>
                <a:ext cx="76201" cy="76199"/>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2" name="Rectangle 71"/>
              <p:cNvSpPr/>
              <p:nvPr/>
            </p:nvSpPr>
            <p:spPr>
              <a:xfrm>
                <a:off x="3028935" y="3028960"/>
                <a:ext cx="76201" cy="76199"/>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3" name="Rectangle 72"/>
              <p:cNvSpPr/>
              <p:nvPr/>
            </p:nvSpPr>
            <p:spPr>
              <a:xfrm>
                <a:off x="3314689" y="3124208"/>
                <a:ext cx="76201" cy="76199"/>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4" name="Rectangle 73"/>
              <p:cNvSpPr/>
              <p:nvPr/>
            </p:nvSpPr>
            <p:spPr>
              <a:xfrm>
                <a:off x="2743182" y="3124208"/>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5" name="Rectangle 74"/>
              <p:cNvSpPr/>
              <p:nvPr/>
            </p:nvSpPr>
            <p:spPr>
              <a:xfrm>
                <a:off x="2743182" y="3028960"/>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6" name="Rectangle 75"/>
              <p:cNvSpPr/>
              <p:nvPr/>
            </p:nvSpPr>
            <p:spPr>
              <a:xfrm>
                <a:off x="2743182" y="2933711"/>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7" name="Rectangle 76"/>
              <p:cNvSpPr/>
              <p:nvPr/>
            </p:nvSpPr>
            <p:spPr>
              <a:xfrm>
                <a:off x="2647931" y="3124208"/>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8" name="Rectangle 77"/>
              <p:cNvSpPr/>
              <p:nvPr/>
            </p:nvSpPr>
            <p:spPr>
              <a:xfrm>
                <a:off x="2647931" y="3028960"/>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9" name="Rectangle 78"/>
              <p:cNvSpPr/>
              <p:nvPr/>
            </p:nvSpPr>
            <p:spPr>
              <a:xfrm>
                <a:off x="2647931" y="2933711"/>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0" name="Rectangle 79"/>
              <p:cNvSpPr/>
              <p:nvPr/>
            </p:nvSpPr>
            <p:spPr>
              <a:xfrm>
                <a:off x="2647931" y="2838463"/>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1" name="Rectangle 80"/>
              <p:cNvSpPr/>
              <p:nvPr/>
            </p:nvSpPr>
            <p:spPr>
              <a:xfrm>
                <a:off x="2647931" y="2743214"/>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2" name="Rectangle 81"/>
              <p:cNvSpPr/>
              <p:nvPr/>
            </p:nvSpPr>
            <p:spPr>
              <a:xfrm>
                <a:off x="2647931" y="2647966"/>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3" name="Rectangle 82"/>
              <p:cNvSpPr/>
              <p:nvPr/>
            </p:nvSpPr>
            <p:spPr>
              <a:xfrm>
                <a:off x="2743182" y="2838463"/>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4" name="Rectangle 83"/>
              <p:cNvSpPr/>
              <p:nvPr/>
            </p:nvSpPr>
            <p:spPr>
              <a:xfrm>
                <a:off x="2743182" y="2743214"/>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5" name="Rectangle 84"/>
              <p:cNvSpPr/>
              <p:nvPr/>
            </p:nvSpPr>
            <p:spPr>
              <a:xfrm>
                <a:off x="2838433" y="2838463"/>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6" name="Rectangle 85"/>
              <p:cNvSpPr/>
              <p:nvPr/>
            </p:nvSpPr>
            <p:spPr>
              <a:xfrm>
                <a:off x="3124186" y="3124208"/>
                <a:ext cx="76201" cy="76199"/>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7" name="Rectangle 86"/>
              <p:cNvSpPr/>
              <p:nvPr/>
            </p:nvSpPr>
            <p:spPr>
              <a:xfrm>
                <a:off x="3124186" y="3028960"/>
                <a:ext cx="76201" cy="76199"/>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8" name="Rectangle 87"/>
              <p:cNvSpPr/>
              <p:nvPr/>
            </p:nvSpPr>
            <p:spPr>
              <a:xfrm>
                <a:off x="3219438" y="3124208"/>
                <a:ext cx="76201" cy="76199"/>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9" name="Rectangle 88"/>
              <p:cNvSpPr/>
              <p:nvPr/>
            </p:nvSpPr>
            <p:spPr>
              <a:xfrm>
                <a:off x="2552680" y="3124208"/>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90" name="Rectangle 89"/>
              <p:cNvSpPr/>
              <p:nvPr/>
            </p:nvSpPr>
            <p:spPr>
              <a:xfrm>
                <a:off x="2552680" y="3028960"/>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91" name="Rectangle 90"/>
              <p:cNvSpPr/>
              <p:nvPr/>
            </p:nvSpPr>
            <p:spPr>
              <a:xfrm>
                <a:off x="2552680" y="2933711"/>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92" name="Rectangle 91"/>
              <p:cNvSpPr/>
              <p:nvPr/>
            </p:nvSpPr>
            <p:spPr>
              <a:xfrm>
                <a:off x="2457428" y="3124208"/>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93" name="Rectangle 92"/>
              <p:cNvSpPr/>
              <p:nvPr/>
            </p:nvSpPr>
            <p:spPr>
              <a:xfrm>
                <a:off x="2457428" y="3028960"/>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94" name="Rectangle 93"/>
              <p:cNvSpPr/>
              <p:nvPr/>
            </p:nvSpPr>
            <p:spPr>
              <a:xfrm>
                <a:off x="2457428" y="2933711"/>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95" name="Rectangle 94"/>
              <p:cNvSpPr/>
              <p:nvPr/>
            </p:nvSpPr>
            <p:spPr>
              <a:xfrm>
                <a:off x="2457428" y="2838463"/>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96" name="Rectangle 95"/>
              <p:cNvSpPr/>
              <p:nvPr/>
            </p:nvSpPr>
            <p:spPr>
              <a:xfrm>
                <a:off x="2457428" y="2743214"/>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97" name="Rectangle 96"/>
              <p:cNvSpPr/>
              <p:nvPr/>
            </p:nvSpPr>
            <p:spPr>
              <a:xfrm>
                <a:off x="2552680" y="2838463"/>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98" name="Rectangle 97"/>
              <p:cNvSpPr/>
              <p:nvPr/>
            </p:nvSpPr>
            <p:spPr>
              <a:xfrm>
                <a:off x="2552680" y="2743214"/>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99" name="Rectangle 98"/>
              <p:cNvSpPr/>
              <p:nvPr/>
            </p:nvSpPr>
            <p:spPr>
              <a:xfrm>
                <a:off x="2362177" y="3124208"/>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00" name="Rectangle 99"/>
              <p:cNvSpPr/>
              <p:nvPr/>
            </p:nvSpPr>
            <p:spPr>
              <a:xfrm>
                <a:off x="2362177" y="3028960"/>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01" name="Rectangle 100"/>
              <p:cNvSpPr/>
              <p:nvPr/>
            </p:nvSpPr>
            <p:spPr>
              <a:xfrm>
                <a:off x="2362177" y="2933711"/>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02" name="Rectangle 101"/>
              <p:cNvSpPr/>
              <p:nvPr/>
            </p:nvSpPr>
            <p:spPr>
              <a:xfrm>
                <a:off x="2266926" y="3124208"/>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03" name="Rectangle 102"/>
              <p:cNvSpPr/>
              <p:nvPr/>
            </p:nvSpPr>
            <p:spPr>
              <a:xfrm>
                <a:off x="2266926" y="3028960"/>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04" name="Rectangle 103"/>
              <p:cNvSpPr/>
              <p:nvPr/>
            </p:nvSpPr>
            <p:spPr>
              <a:xfrm>
                <a:off x="2266926" y="2933711"/>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05" name="Rectangle 104"/>
              <p:cNvSpPr/>
              <p:nvPr/>
            </p:nvSpPr>
            <p:spPr>
              <a:xfrm>
                <a:off x="2266926" y="2838463"/>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06" name="Rectangle 105"/>
              <p:cNvSpPr/>
              <p:nvPr/>
            </p:nvSpPr>
            <p:spPr>
              <a:xfrm>
                <a:off x="2266926" y="2743214"/>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07" name="Rectangle 106"/>
              <p:cNvSpPr/>
              <p:nvPr/>
            </p:nvSpPr>
            <p:spPr>
              <a:xfrm>
                <a:off x="2362177" y="2838463"/>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08" name="Rectangle 107"/>
              <p:cNvSpPr/>
              <p:nvPr/>
            </p:nvSpPr>
            <p:spPr>
              <a:xfrm>
                <a:off x="2362177" y="2743214"/>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09" name="Rectangle 108"/>
              <p:cNvSpPr/>
              <p:nvPr/>
            </p:nvSpPr>
            <p:spPr>
              <a:xfrm>
                <a:off x="1981173" y="3124208"/>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10" name="Rectangle 109"/>
              <p:cNvSpPr/>
              <p:nvPr/>
            </p:nvSpPr>
            <p:spPr>
              <a:xfrm>
                <a:off x="1981173" y="3028960"/>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11" name="Rectangle 110"/>
              <p:cNvSpPr/>
              <p:nvPr/>
            </p:nvSpPr>
            <p:spPr>
              <a:xfrm>
                <a:off x="1981173" y="2933711"/>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12" name="Rectangle 111"/>
              <p:cNvSpPr/>
              <p:nvPr/>
            </p:nvSpPr>
            <p:spPr>
              <a:xfrm>
                <a:off x="1885922" y="3124208"/>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13" name="Rectangle 112"/>
              <p:cNvSpPr/>
              <p:nvPr/>
            </p:nvSpPr>
            <p:spPr>
              <a:xfrm>
                <a:off x="1885922" y="3028960"/>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14" name="Rectangle 113"/>
              <p:cNvSpPr/>
              <p:nvPr/>
            </p:nvSpPr>
            <p:spPr>
              <a:xfrm>
                <a:off x="1885922" y="2933711"/>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15" name="Rectangle 114"/>
              <p:cNvSpPr/>
              <p:nvPr/>
            </p:nvSpPr>
            <p:spPr>
              <a:xfrm>
                <a:off x="1885922" y="2838463"/>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16" name="Rectangle 115"/>
              <p:cNvSpPr/>
              <p:nvPr/>
            </p:nvSpPr>
            <p:spPr>
              <a:xfrm>
                <a:off x="1885922" y="2743214"/>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17" name="Rectangle 116"/>
              <p:cNvSpPr/>
              <p:nvPr/>
            </p:nvSpPr>
            <p:spPr>
              <a:xfrm>
                <a:off x="1981173" y="2838463"/>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18" name="Rectangle 117"/>
              <p:cNvSpPr/>
              <p:nvPr/>
            </p:nvSpPr>
            <p:spPr>
              <a:xfrm>
                <a:off x="1981173" y="2743214"/>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19" name="Rectangle 118"/>
              <p:cNvSpPr/>
              <p:nvPr/>
            </p:nvSpPr>
            <p:spPr>
              <a:xfrm>
                <a:off x="2457428" y="2647966"/>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20" name="Rectangle 119"/>
              <p:cNvSpPr/>
              <p:nvPr/>
            </p:nvSpPr>
            <p:spPr>
              <a:xfrm>
                <a:off x="2457428" y="2552717"/>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21" name="Rectangle 120"/>
              <p:cNvSpPr/>
              <p:nvPr/>
            </p:nvSpPr>
            <p:spPr>
              <a:xfrm>
                <a:off x="2457428" y="2457469"/>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22" name="Rectangle 121"/>
              <p:cNvSpPr/>
              <p:nvPr/>
            </p:nvSpPr>
            <p:spPr>
              <a:xfrm>
                <a:off x="2552680" y="2647966"/>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23" name="Rectangle 122"/>
              <p:cNvSpPr/>
              <p:nvPr/>
            </p:nvSpPr>
            <p:spPr>
              <a:xfrm>
                <a:off x="2552680" y="2552717"/>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24" name="Rectangle 123"/>
              <p:cNvSpPr/>
              <p:nvPr/>
            </p:nvSpPr>
            <p:spPr>
              <a:xfrm>
                <a:off x="3505191" y="3124208"/>
                <a:ext cx="76201" cy="76199"/>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25" name="Rectangle 124"/>
              <p:cNvSpPr/>
              <p:nvPr/>
            </p:nvSpPr>
            <p:spPr>
              <a:xfrm>
                <a:off x="3409940" y="3124208"/>
                <a:ext cx="76201" cy="76199"/>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26" name="Rectangle 125"/>
              <p:cNvSpPr/>
              <p:nvPr/>
            </p:nvSpPr>
            <p:spPr>
              <a:xfrm>
                <a:off x="2362177" y="2647966"/>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27" name="Rectangle 126"/>
              <p:cNvSpPr/>
              <p:nvPr/>
            </p:nvSpPr>
            <p:spPr>
              <a:xfrm>
                <a:off x="2266926" y="2647966"/>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28" name="Rectangle 127"/>
              <p:cNvSpPr/>
              <p:nvPr/>
            </p:nvSpPr>
            <p:spPr>
              <a:xfrm>
                <a:off x="2266926" y="2552717"/>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29" name="Rectangle 128"/>
              <p:cNvSpPr/>
              <p:nvPr/>
            </p:nvSpPr>
            <p:spPr>
              <a:xfrm>
                <a:off x="2266926" y="2457469"/>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30" name="Rectangle 129"/>
              <p:cNvSpPr/>
              <p:nvPr/>
            </p:nvSpPr>
            <p:spPr>
              <a:xfrm>
                <a:off x="2362177" y="2552717"/>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31" name="Rectangle 130"/>
              <p:cNvSpPr/>
              <p:nvPr/>
            </p:nvSpPr>
            <p:spPr>
              <a:xfrm>
                <a:off x="2362177" y="2457469"/>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32" name="Rectangle 131"/>
              <p:cNvSpPr/>
              <p:nvPr/>
            </p:nvSpPr>
            <p:spPr>
              <a:xfrm>
                <a:off x="1981173" y="2647966"/>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33" name="Rectangle 132"/>
              <p:cNvSpPr/>
              <p:nvPr/>
            </p:nvSpPr>
            <p:spPr>
              <a:xfrm>
                <a:off x="1885922" y="2647966"/>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34" name="Rectangle 133"/>
              <p:cNvSpPr/>
              <p:nvPr/>
            </p:nvSpPr>
            <p:spPr>
              <a:xfrm>
                <a:off x="1885922" y="2552717"/>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35" name="Rectangle 134"/>
              <p:cNvSpPr/>
              <p:nvPr/>
            </p:nvSpPr>
            <p:spPr>
              <a:xfrm>
                <a:off x="1885922" y="2457469"/>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36" name="Rectangle 135"/>
              <p:cNvSpPr/>
              <p:nvPr/>
            </p:nvSpPr>
            <p:spPr>
              <a:xfrm>
                <a:off x="1981173" y="2552717"/>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37" name="Rectangle 136"/>
              <p:cNvSpPr/>
              <p:nvPr/>
            </p:nvSpPr>
            <p:spPr>
              <a:xfrm>
                <a:off x="1981173" y="2457469"/>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38" name="Rectangle 137"/>
              <p:cNvSpPr/>
              <p:nvPr/>
            </p:nvSpPr>
            <p:spPr>
              <a:xfrm>
                <a:off x="1790670" y="3124208"/>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39" name="Rectangle 138"/>
              <p:cNvSpPr/>
              <p:nvPr/>
            </p:nvSpPr>
            <p:spPr>
              <a:xfrm>
                <a:off x="1790670" y="3028960"/>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40" name="Rectangle 139"/>
              <p:cNvSpPr/>
              <p:nvPr/>
            </p:nvSpPr>
            <p:spPr>
              <a:xfrm>
                <a:off x="1790670" y="2933711"/>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41" name="Rectangle 140"/>
              <p:cNvSpPr/>
              <p:nvPr/>
            </p:nvSpPr>
            <p:spPr>
              <a:xfrm>
                <a:off x="1790670" y="2838463"/>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42" name="Rectangle 141"/>
              <p:cNvSpPr/>
              <p:nvPr/>
            </p:nvSpPr>
            <p:spPr>
              <a:xfrm>
                <a:off x="1790670" y="2743214"/>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43" name="Rectangle 142"/>
              <p:cNvSpPr/>
              <p:nvPr/>
            </p:nvSpPr>
            <p:spPr>
              <a:xfrm>
                <a:off x="1790670" y="2647966"/>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44" name="Rectangle 143"/>
              <p:cNvSpPr/>
              <p:nvPr/>
            </p:nvSpPr>
            <p:spPr>
              <a:xfrm>
                <a:off x="1790670" y="2552717"/>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45" name="Rectangle 144"/>
              <p:cNvSpPr/>
              <p:nvPr/>
            </p:nvSpPr>
            <p:spPr>
              <a:xfrm>
                <a:off x="1695419" y="3124208"/>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46" name="Rectangle 145"/>
              <p:cNvSpPr/>
              <p:nvPr/>
            </p:nvSpPr>
            <p:spPr>
              <a:xfrm>
                <a:off x="1695419" y="3028960"/>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47" name="Rectangle 146"/>
              <p:cNvSpPr/>
              <p:nvPr/>
            </p:nvSpPr>
            <p:spPr>
              <a:xfrm>
                <a:off x="1695419" y="2933711"/>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48" name="Rectangle 147"/>
              <p:cNvSpPr/>
              <p:nvPr/>
            </p:nvSpPr>
            <p:spPr>
              <a:xfrm>
                <a:off x="1657319" y="2838463"/>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49" name="Rectangle 148"/>
              <p:cNvSpPr/>
              <p:nvPr/>
            </p:nvSpPr>
            <p:spPr>
              <a:xfrm>
                <a:off x="1695419" y="2743214"/>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50" name="Rectangle 149"/>
              <p:cNvSpPr/>
              <p:nvPr/>
            </p:nvSpPr>
            <p:spPr>
              <a:xfrm>
                <a:off x="1695419" y="2647966"/>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51" name="Rectangle 150"/>
              <p:cNvSpPr/>
              <p:nvPr/>
            </p:nvSpPr>
            <p:spPr>
              <a:xfrm>
                <a:off x="2266926" y="2362220"/>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52" name="Rectangle 151"/>
              <p:cNvSpPr/>
              <p:nvPr/>
            </p:nvSpPr>
            <p:spPr>
              <a:xfrm>
                <a:off x="2362177" y="2362220"/>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53" name="Rectangle 152"/>
              <p:cNvSpPr/>
              <p:nvPr/>
            </p:nvSpPr>
            <p:spPr>
              <a:xfrm>
                <a:off x="1981173" y="2362220"/>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54" name="Rectangle 153"/>
              <p:cNvSpPr/>
              <p:nvPr/>
            </p:nvSpPr>
            <p:spPr>
              <a:xfrm>
                <a:off x="2171675" y="3124208"/>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55" name="Rectangle 154"/>
              <p:cNvSpPr/>
              <p:nvPr/>
            </p:nvSpPr>
            <p:spPr>
              <a:xfrm>
                <a:off x="2171675" y="3028960"/>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56" name="Rectangle 155"/>
              <p:cNvSpPr/>
              <p:nvPr/>
            </p:nvSpPr>
            <p:spPr>
              <a:xfrm>
                <a:off x="2171675" y="2933711"/>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57" name="Rectangle 156"/>
              <p:cNvSpPr/>
              <p:nvPr/>
            </p:nvSpPr>
            <p:spPr>
              <a:xfrm>
                <a:off x="2171675" y="2838463"/>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58" name="Rectangle 157"/>
              <p:cNvSpPr/>
              <p:nvPr/>
            </p:nvSpPr>
            <p:spPr>
              <a:xfrm>
                <a:off x="2171675" y="2743214"/>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59" name="Rectangle 158"/>
              <p:cNvSpPr/>
              <p:nvPr/>
            </p:nvSpPr>
            <p:spPr>
              <a:xfrm>
                <a:off x="2171675" y="2647966"/>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60" name="Rectangle 159"/>
              <p:cNvSpPr/>
              <p:nvPr/>
            </p:nvSpPr>
            <p:spPr>
              <a:xfrm>
                <a:off x="2171675" y="2552717"/>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61" name="Rectangle 160"/>
              <p:cNvSpPr/>
              <p:nvPr/>
            </p:nvSpPr>
            <p:spPr>
              <a:xfrm>
                <a:off x="2171675" y="2457469"/>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62" name="Rectangle 161"/>
              <p:cNvSpPr/>
              <p:nvPr/>
            </p:nvSpPr>
            <p:spPr>
              <a:xfrm>
                <a:off x="2171675" y="2362220"/>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63" name="Rectangle 162"/>
              <p:cNvSpPr/>
              <p:nvPr/>
            </p:nvSpPr>
            <p:spPr>
              <a:xfrm>
                <a:off x="2076424" y="3124208"/>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64" name="Rectangle 163"/>
              <p:cNvSpPr/>
              <p:nvPr/>
            </p:nvSpPr>
            <p:spPr>
              <a:xfrm>
                <a:off x="2076424" y="3028960"/>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65" name="Rectangle 164"/>
              <p:cNvSpPr/>
              <p:nvPr/>
            </p:nvSpPr>
            <p:spPr>
              <a:xfrm>
                <a:off x="2076424" y="2933711"/>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66" name="Rectangle 165"/>
              <p:cNvSpPr/>
              <p:nvPr/>
            </p:nvSpPr>
            <p:spPr>
              <a:xfrm>
                <a:off x="2076424" y="2838463"/>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67" name="Rectangle 166"/>
              <p:cNvSpPr/>
              <p:nvPr/>
            </p:nvSpPr>
            <p:spPr>
              <a:xfrm>
                <a:off x="2076424" y="2743214"/>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68" name="Rectangle 167"/>
              <p:cNvSpPr/>
              <p:nvPr/>
            </p:nvSpPr>
            <p:spPr>
              <a:xfrm>
                <a:off x="2076424" y="2647966"/>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69" name="Rectangle 168"/>
              <p:cNvSpPr/>
              <p:nvPr/>
            </p:nvSpPr>
            <p:spPr>
              <a:xfrm>
                <a:off x="2076424" y="2552717"/>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70" name="Rectangle 169"/>
              <p:cNvSpPr/>
              <p:nvPr/>
            </p:nvSpPr>
            <p:spPr>
              <a:xfrm>
                <a:off x="2076424" y="2457469"/>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71" name="Rectangle 170"/>
              <p:cNvSpPr/>
              <p:nvPr/>
            </p:nvSpPr>
            <p:spPr>
              <a:xfrm>
                <a:off x="2076424" y="2362220"/>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72" name="Rectangle 171"/>
              <p:cNvSpPr/>
              <p:nvPr/>
            </p:nvSpPr>
            <p:spPr>
              <a:xfrm>
                <a:off x="2171675" y="2266972"/>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73" name="Rectangle 172"/>
              <p:cNvSpPr/>
              <p:nvPr/>
            </p:nvSpPr>
            <p:spPr>
              <a:xfrm>
                <a:off x="1409666" y="3124208"/>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74" name="Rectangle 173"/>
              <p:cNvSpPr/>
              <p:nvPr/>
            </p:nvSpPr>
            <p:spPr>
              <a:xfrm>
                <a:off x="1409666" y="3028960"/>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75" name="Rectangle 174"/>
              <p:cNvSpPr/>
              <p:nvPr/>
            </p:nvSpPr>
            <p:spPr>
              <a:xfrm>
                <a:off x="1409666" y="2933711"/>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76" name="Rectangle 175"/>
              <p:cNvSpPr/>
              <p:nvPr/>
            </p:nvSpPr>
            <p:spPr>
              <a:xfrm>
                <a:off x="1504917" y="3124208"/>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77" name="Rectangle 176"/>
              <p:cNvSpPr/>
              <p:nvPr/>
            </p:nvSpPr>
            <p:spPr>
              <a:xfrm>
                <a:off x="1504917" y="3028960"/>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78" name="Rectangle 177"/>
              <p:cNvSpPr/>
              <p:nvPr/>
            </p:nvSpPr>
            <p:spPr>
              <a:xfrm>
                <a:off x="1504917" y="2933711"/>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79" name="Rectangle 178"/>
              <p:cNvSpPr/>
              <p:nvPr/>
            </p:nvSpPr>
            <p:spPr>
              <a:xfrm>
                <a:off x="1219164" y="3124208"/>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0" name="Rectangle 179"/>
              <p:cNvSpPr/>
              <p:nvPr/>
            </p:nvSpPr>
            <p:spPr>
              <a:xfrm>
                <a:off x="1219164" y="3028960"/>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1" name="Rectangle 180"/>
              <p:cNvSpPr/>
              <p:nvPr/>
            </p:nvSpPr>
            <p:spPr>
              <a:xfrm>
                <a:off x="933410" y="3124208"/>
                <a:ext cx="76201" cy="7619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2" name="Rectangle 181"/>
              <p:cNvSpPr/>
              <p:nvPr/>
            </p:nvSpPr>
            <p:spPr>
              <a:xfrm>
                <a:off x="1600168" y="3124208"/>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3" name="Rectangle 182"/>
              <p:cNvSpPr/>
              <p:nvPr/>
            </p:nvSpPr>
            <p:spPr>
              <a:xfrm>
                <a:off x="1600168" y="3028960"/>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 name="Rectangle 183"/>
              <p:cNvSpPr/>
              <p:nvPr/>
            </p:nvSpPr>
            <p:spPr>
              <a:xfrm>
                <a:off x="1600168" y="2933711"/>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5" name="Rectangle 184"/>
              <p:cNvSpPr/>
              <p:nvPr/>
            </p:nvSpPr>
            <p:spPr>
              <a:xfrm>
                <a:off x="1600168" y="2838463"/>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6" name="Rectangle 185"/>
              <p:cNvSpPr/>
              <p:nvPr/>
            </p:nvSpPr>
            <p:spPr>
              <a:xfrm>
                <a:off x="1600168" y="2743214"/>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7" name="Rectangle 186"/>
              <p:cNvSpPr/>
              <p:nvPr/>
            </p:nvSpPr>
            <p:spPr>
              <a:xfrm>
                <a:off x="1504917" y="2838463"/>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8" name="Rectangle 187"/>
              <p:cNvSpPr/>
              <p:nvPr/>
            </p:nvSpPr>
            <p:spPr>
              <a:xfrm>
                <a:off x="1314415" y="3124208"/>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9" name="Rectangle 188"/>
              <p:cNvSpPr/>
              <p:nvPr/>
            </p:nvSpPr>
            <p:spPr>
              <a:xfrm>
                <a:off x="1314415" y="3028960"/>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90" name="Rectangle 189"/>
              <p:cNvSpPr/>
              <p:nvPr/>
            </p:nvSpPr>
            <p:spPr>
              <a:xfrm>
                <a:off x="838159" y="3124208"/>
                <a:ext cx="76201" cy="7619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91" name="Rectangle 190"/>
              <p:cNvSpPr/>
              <p:nvPr/>
            </p:nvSpPr>
            <p:spPr>
              <a:xfrm>
                <a:off x="1123912" y="3124208"/>
                <a:ext cx="76201" cy="7619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92" name="Rectangle 191"/>
              <p:cNvSpPr/>
              <p:nvPr/>
            </p:nvSpPr>
            <p:spPr>
              <a:xfrm>
                <a:off x="1028661" y="3124208"/>
                <a:ext cx="76201" cy="7619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grpSp>
        <p:cxnSp>
          <p:nvCxnSpPr>
            <p:cNvPr id="193" name="Straight Connector 192"/>
            <p:cNvCxnSpPr/>
            <p:nvPr/>
          </p:nvCxnSpPr>
          <p:spPr>
            <a:xfrm>
              <a:off x="685806" y="3276605"/>
              <a:ext cx="3124237" cy="1587"/>
            </a:xfrm>
            <a:prstGeom prst="line">
              <a:avLst/>
            </a:prstGeom>
          </p:spPr>
          <p:style>
            <a:lnRef idx="1">
              <a:schemeClr val="dk1"/>
            </a:lnRef>
            <a:fillRef idx="0">
              <a:schemeClr val="dk1"/>
            </a:fillRef>
            <a:effectRef idx="0">
              <a:schemeClr val="dk1"/>
            </a:effectRef>
            <a:fontRef idx="minor">
              <a:schemeClr val="tx1"/>
            </a:fontRef>
          </p:style>
        </p:cxnSp>
        <p:cxnSp>
          <p:nvCxnSpPr>
            <p:cNvPr id="194" name="Straight Connector 193"/>
            <p:cNvCxnSpPr/>
            <p:nvPr/>
          </p:nvCxnSpPr>
          <p:spPr>
            <a:xfrm rot="5400000" flipH="1" flipV="1">
              <a:off x="-151586" y="2437625"/>
              <a:ext cx="1676373" cy="1588"/>
            </a:xfrm>
            <a:prstGeom prst="line">
              <a:avLst/>
            </a:prstGeom>
          </p:spPr>
          <p:style>
            <a:lnRef idx="1">
              <a:schemeClr val="dk1"/>
            </a:lnRef>
            <a:fillRef idx="0">
              <a:schemeClr val="dk1"/>
            </a:fillRef>
            <a:effectRef idx="0">
              <a:schemeClr val="dk1"/>
            </a:effectRef>
            <a:fontRef idx="minor">
              <a:schemeClr val="tx1"/>
            </a:fontRef>
          </p:style>
        </p:cxnSp>
        <p:sp>
          <p:nvSpPr>
            <p:cNvPr id="195" name="TextBox 194"/>
            <p:cNvSpPr txBox="1"/>
            <p:nvPr/>
          </p:nvSpPr>
          <p:spPr>
            <a:xfrm>
              <a:off x="152400" y="2198710"/>
              <a:ext cx="609607" cy="415491"/>
            </a:xfrm>
            <a:prstGeom prst="rect">
              <a:avLst/>
            </a:prstGeom>
            <a:noFill/>
          </p:spPr>
          <p:txBody>
            <a:bodyPr>
              <a:spAutoFit/>
            </a:bodyPr>
            <a:lstStyle/>
            <a:p>
              <a:pPr fontAlgn="auto">
                <a:spcBef>
                  <a:spcPts val="0"/>
                </a:spcBef>
                <a:spcAft>
                  <a:spcPts val="0"/>
                </a:spcAft>
                <a:defRPr/>
              </a:pPr>
              <a:r>
                <a:rPr lang="en-US" sz="1050" dirty="0">
                  <a:ea typeface="+mn-ea"/>
                  <a:cs typeface="Arial" pitchFamily="34" charset="0"/>
                </a:rPr>
                <a:t># of Cases</a:t>
              </a:r>
            </a:p>
          </p:txBody>
        </p:sp>
        <p:cxnSp>
          <p:nvCxnSpPr>
            <p:cNvPr id="330" name="Straight Connector 329"/>
            <p:cNvCxnSpPr/>
            <p:nvPr/>
          </p:nvCxnSpPr>
          <p:spPr>
            <a:xfrm rot="16200000" flipH="1">
              <a:off x="1562135" y="2541604"/>
              <a:ext cx="1295379" cy="0"/>
            </a:xfrm>
            <a:prstGeom prst="line">
              <a:avLst/>
            </a:prstGeom>
            <a:ln>
              <a:solidFill>
                <a:schemeClr val="tx2">
                  <a:lumMod val="60000"/>
                  <a:lumOff val="40000"/>
                </a:schemeClr>
              </a:solidFill>
              <a:prstDash val="dash"/>
            </a:ln>
            <a:effectLst/>
          </p:spPr>
          <p:style>
            <a:lnRef idx="2">
              <a:schemeClr val="accent2"/>
            </a:lnRef>
            <a:fillRef idx="0">
              <a:schemeClr val="accent2"/>
            </a:fillRef>
            <a:effectRef idx="1">
              <a:schemeClr val="accent2"/>
            </a:effectRef>
            <a:fontRef idx="minor">
              <a:schemeClr val="tx1"/>
            </a:fontRef>
          </p:style>
        </p:cxnSp>
        <p:sp>
          <p:nvSpPr>
            <p:cNvPr id="40973" name="TextBox 283"/>
            <p:cNvSpPr txBox="1">
              <a:spLocks noChangeArrowheads="1"/>
            </p:cNvSpPr>
            <p:nvPr/>
          </p:nvSpPr>
          <p:spPr bwMode="auto">
            <a:xfrm>
              <a:off x="1943100" y="1665287"/>
              <a:ext cx="403155" cy="2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Calibri" pitchFamily="34" charset="0"/>
                  <a:ea typeface="MS PGothic" pitchFamily="34" charset="-128"/>
                </a:defRPr>
              </a:lvl1pPr>
              <a:lvl2pPr marL="742950" indent="-285750" eaLnBrk="0" hangingPunct="0">
                <a:defRPr sz="1600">
                  <a:solidFill>
                    <a:schemeClr val="bg1"/>
                  </a:solidFill>
                  <a:latin typeface="Calibri" pitchFamily="34" charset="0"/>
                  <a:ea typeface="MS PGothic" pitchFamily="34" charset="-128"/>
                </a:defRPr>
              </a:lvl2pPr>
              <a:lvl3pPr marL="1143000" indent="-228600" eaLnBrk="0" hangingPunct="0">
                <a:defRPr sz="1600">
                  <a:solidFill>
                    <a:schemeClr val="bg1"/>
                  </a:solidFill>
                  <a:latin typeface="Calibri" pitchFamily="34" charset="0"/>
                  <a:ea typeface="MS PGothic" pitchFamily="34" charset="-128"/>
                </a:defRPr>
              </a:lvl3pPr>
              <a:lvl4pPr marL="1600200" indent="-228600" eaLnBrk="0" hangingPunct="0">
                <a:defRPr sz="1600">
                  <a:solidFill>
                    <a:schemeClr val="bg1"/>
                  </a:solidFill>
                  <a:latin typeface="Calibri" pitchFamily="34" charset="0"/>
                  <a:ea typeface="MS PGothic" pitchFamily="34" charset="-128"/>
                </a:defRPr>
              </a:lvl4pPr>
              <a:lvl5pPr marL="2057400" indent="-228600" eaLnBrk="0" hangingPunct="0">
                <a:defRPr sz="1600">
                  <a:solidFill>
                    <a:schemeClr val="bg1"/>
                  </a:solidFill>
                  <a:latin typeface="Calibri" pitchFamily="34" charset="0"/>
                  <a:ea typeface="MS PGothic" pitchFamily="34" charset="-128"/>
                </a:defRPr>
              </a:lvl5pPr>
              <a:lvl6pPr marL="2514600" indent="-228600" eaLnBrk="0" fontAlgn="base" hangingPunct="0">
                <a:spcBef>
                  <a:spcPct val="0"/>
                </a:spcBef>
                <a:spcAft>
                  <a:spcPct val="0"/>
                </a:spcAft>
                <a:defRPr sz="1600">
                  <a:solidFill>
                    <a:schemeClr val="bg1"/>
                  </a:solidFill>
                  <a:latin typeface="Calibri" pitchFamily="34" charset="0"/>
                  <a:ea typeface="MS PGothic" pitchFamily="34" charset="-128"/>
                </a:defRPr>
              </a:lvl6pPr>
              <a:lvl7pPr marL="2971800" indent="-228600" eaLnBrk="0" fontAlgn="base" hangingPunct="0">
                <a:spcBef>
                  <a:spcPct val="0"/>
                </a:spcBef>
                <a:spcAft>
                  <a:spcPct val="0"/>
                </a:spcAft>
                <a:defRPr sz="1600">
                  <a:solidFill>
                    <a:schemeClr val="bg1"/>
                  </a:solidFill>
                  <a:latin typeface="Calibri" pitchFamily="34" charset="0"/>
                  <a:ea typeface="MS PGothic" pitchFamily="34" charset="-128"/>
                </a:defRPr>
              </a:lvl7pPr>
              <a:lvl8pPr marL="3429000" indent="-228600" eaLnBrk="0" fontAlgn="base" hangingPunct="0">
                <a:spcBef>
                  <a:spcPct val="0"/>
                </a:spcBef>
                <a:spcAft>
                  <a:spcPct val="0"/>
                </a:spcAft>
                <a:defRPr sz="1600">
                  <a:solidFill>
                    <a:schemeClr val="bg1"/>
                  </a:solidFill>
                  <a:latin typeface="Calibri" pitchFamily="34" charset="0"/>
                  <a:ea typeface="MS PGothic" pitchFamily="34" charset="-128"/>
                </a:defRPr>
              </a:lvl8pPr>
              <a:lvl9pPr marL="3886200" indent="-228600" eaLnBrk="0" fontAlgn="base" hangingPunct="0">
                <a:spcBef>
                  <a:spcPct val="0"/>
                </a:spcBef>
                <a:spcAft>
                  <a:spcPct val="0"/>
                </a:spcAft>
                <a:defRPr sz="1600">
                  <a:solidFill>
                    <a:schemeClr val="bg1"/>
                  </a:solidFill>
                  <a:latin typeface="Calibri" pitchFamily="34" charset="0"/>
                  <a:ea typeface="MS PGothic" pitchFamily="34" charset="-128"/>
                </a:defRPr>
              </a:lvl9pPr>
            </a:lstStyle>
            <a:p>
              <a:pPr eaLnBrk="1" hangingPunct="1"/>
              <a:r>
                <a:rPr lang="en-US" altLang="en-US" sz="1100">
                  <a:solidFill>
                    <a:schemeClr val="tx1"/>
                  </a:solidFill>
                  <a:latin typeface="Arial" pitchFamily="34" charset="0"/>
                  <a:cs typeface="Arial" pitchFamily="34" charset="0"/>
                </a:rPr>
                <a:t>Mean</a:t>
              </a:r>
            </a:p>
          </p:txBody>
        </p:sp>
        <p:sp>
          <p:nvSpPr>
            <p:cNvPr id="334" name="TextBox 333"/>
            <p:cNvSpPr txBox="1"/>
            <p:nvPr/>
          </p:nvSpPr>
          <p:spPr>
            <a:xfrm>
              <a:off x="636594" y="3276604"/>
              <a:ext cx="1116352" cy="253912"/>
            </a:xfrm>
            <a:prstGeom prst="rect">
              <a:avLst/>
            </a:prstGeom>
            <a:noFill/>
          </p:spPr>
          <p:txBody>
            <a:bodyPr wrap="none">
              <a:spAutoFit/>
            </a:bodyPr>
            <a:lstStyle/>
            <a:p>
              <a:pPr fontAlgn="auto">
                <a:spcBef>
                  <a:spcPts val="0"/>
                </a:spcBef>
                <a:spcAft>
                  <a:spcPts val="0"/>
                </a:spcAft>
                <a:defRPr/>
              </a:pPr>
              <a:r>
                <a:rPr lang="en-US" sz="1050" dirty="0">
                  <a:ea typeface="+mn-ea"/>
                  <a:cs typeface="Arial" pitchFamily="34" charset="0"/>
                </a:rPr>
                <a:t>Excellent Outcomes</a:t>
              </a:r>
            </a:p>
          </p:txBody>
        </p:sp>
        <p:sp>
          <p:nvSpPr>
            <p:cNvPr id="335" name="TextBox 334"/>
            <p:cNvSpPr txBox="1"/>
            <p:nvPr/>
          </p:nvSpPr>
          <p:spPr>
            <a:xfrm>
              <a:off x="2819432" y="3276605"/>
              <a:ext cx="903276" cy="253912"/>
            </a:xfrm>
            <a:prstGeom prst="rect">
              <a:avLst/>
            </a:prstGeom>
            <a:noFill/>
          </p:spPr>
          <p:txBody>
            <a:bodyPr wrap="none">
              <a:spAutoFit/>
            </a:bodyPr>
            <a:lstStyle/>
            <a:p>
              <a:pPr fontAlgn="auto">
                <a:spcBef>
                  <a:spcPts val="0"/>
                </a:spcBef>
                <a:spcAft>
                  <a:spcPts val="0"/>
                </a:spcAft>
                <a:defRPr/>
              </a:pPr>
              <a:r>
                <a:rPr lang="en-US" sz="1050" dirty="0">
                  <a:ea typeface="+mn-ea"/>
                  <a:cs typeface="Arial" pitchFamily="34" charset="0"/>
                </a:rPr>
                <a:t>Poor Outcomes</a:t>
              </a:r>
            </a:p>
          </p:txBody>
        </p:sp>
        <p:grpSp>
          <p:nvGrpSpPr>
            <p:cNvPr id="8" name="Group 3"/>
            <p:cNvGrpSpPr>
              <a:grpSpLocks/>
            </p:cNvGrpSpPr>
            <p:nvPr/>
          </p:nvGrpSpPr>
          <p:grpSpPr bwMode="auto">
            <a:xfrm flipH="1">
              <a:off x="847725" y="3509962"/>
              <a:ext cx="2743200" cy="76200"/>
              <a:chOff x="847725" y="3509962"/>
              <a:chExt cx="2743200" cy="76200"/>
            </a:xfrm>
          </p:grpSpPr>
          <p:sp>
            <p:nvSpPr>
              <p:cNvPr id="338" name="Rectangle 337"/>
              <p:cNvSpPr/>
              <p:nvPr/>
            </p:nvSpPr>
            <p:spPr>
              <a:xfrm>
                <a:off x="2943209" y="3509963"/>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39" name="Rectangle 338"/>
              <p:cNvSpPr/>
              <p:nvPr/>
            </p:nvSpPr>
            <p:spPr>
              <a:xfrm>
                <a:off x="2847958" y="3509963"/>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40" name="Rectangle 339"/>
              <p:cNvSpPr/>
              <p:nvPr/>
            </p:nvSpPr>
            <p:spPr>
              <a:xfrm>
                <a:off x="3038460" y="3509963"/>
                <a:ext cx="76201" cy="76199"/>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41" name="Rectangle 340"/>
              <p:cNvSpPr/>
              <p:nvPr/>
            </p:nvSpPr>
            <p:spPr>
              <a:xfrm>
                <a:off x="3324214" y="3509963"/>
                <a:ext cx="76201" cy="76199"/>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42" name="Rectangle 341"/>
              <p:cNvSpPr/>
              <p:nvPr/>
            </p:nvSpPr>
            <p:spPr>
              <a:xfrm>
                <a:off x="2752707" y="3509963"/>
                <a:ext cx="76201" cy="7619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43" name="Rectangle 342"/>
              <p:cNvSpPr/>
              <p:nvPr/>
            </p:nvSpPr>
            <p:spPr>
              <a:xfrm>
                <a:off x="2657456" y="3509963"/>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44" name="Rectangle 343"/>
              <p:cNvSpPr/>
              <p:nvPr/>
            </p:nvSpPr>
            <p:spPr>
              <a:xfrm>
                <a:off x="3133711" y="3509963"/>
                <a:ext cx="76201" cy="76199"/>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45" name="Rectangle 344"/>
              <p:cNvSpPr/>
              <p:nvPr/>
            </p:nvSpPr>
            <p:spPr>
              <a:xfrm>
                <a:off x="3228963" y="3509963"/>
                <a:ext cx="76201" cy="76199"/>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46" name="Rectangle 345"/>
              <p:cNvSpPr/>
              <p:nvPr/>
            </p:nvSpPr>
            <p:spPr>
              <a:xfrm>
                <a:off x="2562205" y="3509963"/>
                <a:ext cx="76201" cy="76199"/>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47" name="Rectangle 346"/>
              <p:cNvSpPr/>
              <p:nvPr/>
            </p:nvSpPr>
            <p:spPr>
              <a:xfrm>
                <a:off x="2466953" y="3509963"/>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48" name="Rectangle 347"/>
              <p:cNvSpPr/>
              <p:nvPr/>
            </p:nvSpPr>
            <p:spPr>
              <a:xfrm>
                <a:off x="2371702" y="3509963"/>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49" name="Rectangle 348"/>
              <p:cNvSpPr/>
              <p:nvPr/>
            </p:nvSpPr>
            <p:spPr>
              <a:xfrm>
                <a:off x="2276451" y="3509963"/>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50" name="Rectangle 349"/>
              <p:cNvSpPr/>
              <p:nvPr/>
            </p:nvSpPr>
            <p:spPr>
              <a:xfrm>
                <a:off x="1990698" y="3509963"/>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51" name="Rectangle 350"/>
              <p:cNvSpPr/>
              <p:nvPr/>
            </p:nvSpPr>
            <p:spPr>
              <a:xfrm>
                <a:off x="1895447" y="3509963"/>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52" name="Rectangle 351"/>
              <p:cNvSpPr/>
              <p:nvPr/>
            </p:nvSpPr>
            <p:spPr>
              <a:xfrm>
                <a:off x="3514716" y="3509963"/>
                <a:ext cx="76201" cy="76199"/>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53" name="Rectangle 352"/>
              <p:cNvSpPr/>
              <p:nvPr/>
            </p:nvSpPr>
            <p:spPr>
              <a:xfrm>
                <a:off x="3419465" y="3509963"/>
                <a:ext cx="76201" cy="76199"/>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54" name="Rectangle 353"/>
              <p:cNvSpPr/>
              <p:nvPr/>
            </p:nvSpPr>
            <p:spPr>
              <a:xfrm>
                <a:off x="1800195" y="3509963"/>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55" name="Rectangle 354"/>
              <p:cNvSpPr/>
              <p:nvPr/>
            </p:nvSpPr>
            <p:spPr>
              <a:xfrm>
                <a:off x="1704944" y="3509963"/>
                <a:ext cx="76201" cy="76199"/>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56" name="Rectangle 355"/>
              <p:cNvSpPr/>
              <p:nvPr/>
            </p:nvSpPr>
            <p:spPr>
              <a:xfrm>
                <a:off x="2181200" y="3509963"/>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57" name="Rectangle 356"/>
              <p:cNvSpPr/>
              <p:nvPr/>
            </p:nvSpPr>
            <p:spPr>
              <a:xfrm>
                <a:off x="2085949" y="3509963"/>
                <a:ext cx="76201"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58" name="Rectangle 357"/>
              <p:cNvSpPr/>
              <p:nvPr/>
            </p:nvSpPr>
            <p:spPr>
              <a:xfrm>
                <a:off x="1419191" y="3509963"/>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59" name="Rectangle 358"/>
              <p:cNvSpPr/>
              <p:nvPr/>
            </p:nvSpPr>
            <p:spPr>
              <a:xfrm>
                <a:off x="1514442" y="3509963"/>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0" name="Rectangle 359"/>
              <p:cNvSpPr/>
              <p:nvPr/>
            </p:nvSpPr>
            <p:spPr>
              <a:xfrm>
                <a:off x="1228689" y="3509963"/>
                <a:ext cx="76201" cy="7619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1" name="Rectangle 360"/>
              <p:cNvSpPr/>
              <p:nvPr/>
            </p:nvSpPr>
            <p:spPr>
              <a:xfrm>
                <a:off x="942935" y="3509963"/>
                <a:ext cx="76201" cy="7619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2" name="Rectangle 361"/>
              <p:cNvSpPr/>
              <p:nvPr/>
            </p:nvSpPr>
            <p:spPr>
              <a:xfrm>
                <a:off x="1609693" y="3509963"/>
                <a:ext cx="76201" cy="761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3" name="Rectangle 362"/>
              <p:cNvSpPr/>
              <p:nvPr/>
            </p:nvSpPr>
            <p:spPr>
              <a:xfrm>
                <a:off x="1323940" y="3509963"/>
                <a:ext cx="76201" cy="7619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4" name="Rectangle 363"/>
              <p:cNvSpPr/>
              <p:nvPr/>
            </p:nvSpPr>
            <p:spPr>
              <a:xfrm>
                <a:off x="847684" y="3509963"/>
                <a:ext cx="76201" cy="7619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5" name="Rectangle 364"/>
              <p:cNvSpPr/>
              <p:nvPr/>
            </p:nvSpPr>
            <p:spPr>
              <a:xfrm>
                <a:off x="1133437" y="3509963"/>
                <a:ext cx="76201" cy="7619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6" name="Rectangle 365"/>
              <p:cNvSpPr/>
              <p:nvPr/>
            </p:nvSpPr>
            <p:spPr>
              <a:xfrm>
                <a:off x="1038186" y="3509963"/>
                <a:ext cx="76201" cy="7619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grpSp>
        <p:grpSp>
          <p:nvGrpSpPr>
            <p:cNvPr id="10" name="Group 359"/>
            <p:cNvGrpSpPr>
              <a:grpSpLocks/>
            </p:cNvGrpSpPr>
            <p:nvPr/>
          </p:nvGrpSpPr>
          <p:grpSpPr bwMode="auto">
            <a:xfrm>
              <a:off x="844558" y="1390686"/>
              <a:ext cx="1889147" cy="961581"/>
              <a:chOff x="-1203317" y="1316979"/>
              <a:chExt cx="1889147" cy="961235"/>
            </a:xfrm>
          </p:grpSpPr>
          <p:sp>
            <p:nvSpPr>
              <p:cNvPr id="573" name="Rectangle 572"/>
              <p:cNvSpPr/>
              <p:nvPr/>
            </p:nvSpPr>
            <p:spPr>
              <a:xfrm>
                <a:off x="609629" y="1316979"/>
                <a:ext cx="76201" cy="761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74" name="TextBox 573"/>
              <p:cNvSpPr txBox="1"/>
              <p:nvPr/>
            </p:nvSpPr>
            <p:spPr>
              <a:xfrm>
                <a:off x="-1203317" y="1862873"/>
                <a:ext cx="1230327" cy="415341"/>
              </a:xfrm>
              <a:prstGeom prst="rect">
                <a:avLst/>
              </a:prstGeom>
              <a:noFill/>
            </p:spPr>
            <p:txBody>
              <a:bodyPr>
                <a:spAutoFit/>
              </a:bodyPr>
              <a:lstStyle/>
              <a:p>
                <a:pPr fontAlgn="auto">
                  <a:spcBef>
                    <a:spcPts val="0"/>
                  </a:spcBef>
                  <a:spcAft>
                    <a:spcPts val="0"/>
                  </a:spcAft>
                  <a:defRPr/>
                </a:pPr>
                <a:r>
                  <a:rPr lang="en-US" sz="1050" dirty="0">
                    <a:ea typeface="+mn-ea"/>
                    <a:cs typeface="Arial" pitchFamily="34" charset="0"/>
                  </a:rPr>
                  <a:t>1 box = 100 cases in a year</a:t>
                </a:r>
              </a:p>
            </p:txBody>
          </p:sp>
        </p:grpSp>
      </p:grpSp>
      <p:sp>
        <p:nvSpPr>
          <p:cNvPr id="370" name="Title 369"/>
          <p:cNvSpPr>
            <a:spLocks noGrp="1"/>
          </p:cNvSpPr>
          <p:nvPr>
            <p:ph type="title"/>
          </p:nvPr>
        </p:nvSpPr>
        <p:spPr/>
        <p:txBody>
          <a:bodyPr rtlCol="0">
            <a:normAutofit/>
          </a:bodyPr>
          <a:lstStyle/>
          <a:p>
            <a:pPr eaLnBrk="1" fontAlgn="auto" hangingPunct="1">
              <a:spcAft>
                <a:spcPts val="0"/>
              </a:spcAft>
              <a:defRPr/>
            </a:pPr>
            <a:r>
              <a:rPr lang="en-US" sz="4000" dirty="0"/>
              <a:t>Change - Traditional approach to Quality Assurance</a:t>
            </a:r>
          </a:p>
        </p:txBody>
      </p:sp>
      <p:sp>
        <p:nvSpPr>
          <p:cNvPr id="40967" name="Slide Number Placeholder 23"/>
          <p:cNvSpPr txBox="1">
            <a:spLocks/>
          </p:cNvSpPr>
          <p:nvPr/>
        </p:nvSpPr>
        <p:spPr bwMode="auto">
          <a:xfrm>
            <a:off x="11292417" y="6432552"/>
            <a:ext cx="50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bg1"/>
                </a:solidFill>
                <a:latin typeface="Calibri" pitchFamily="34" charset="0"/>
                <a:ea typeface="MS PGothic" pitchFamily="34" charset="-128"/>
              </a:defRPr>
            </a:lvl1pPr>
            <a:lvl2pPr marL="742950" indent="-285750" eaLnBrk="0" hangingPunct="0">
              <a:defRPr sz="1600">
                <a:solidFill>
                  <a:schemeClr val="bg1"/>
                </a:solidFill>
                <a:latin typeface="Calibri" pitchFamily="34" charset="0"/>
                <a:ea typeface="MS PGothic" pitchFamily="34" charset="-128"/>
              </a:defRPr>
            </a:lvl2pPr>
            <a:lvl3pPr marL="1143000" indent="-228600" eaLnBrk="0" hangingPunct="0">
              <a:defRPr sz="1600">
                <a:solidFill>
                  <a:schemeClr val="bg1"/>
                </a:solidFill>
                <a:latin typeface="Calibri" pitchFamily="34" charset="0"/>
                <a:ea typeface="MS PGothic" pitchFamily="34" charset="-128"/>
              </a:defRPr>
            </a:lvl3pPr>
            <a:lvl4pPr marL="1600200" indent="-228600" eaLnBrk="0" hangingPunct="0">
              <a:defRPr sz="1600">
                <a:solidFill>
                  <a:schemeClr val="bg1"/>
                </a:solidFill>
                <a:latin typeface="Calibri" pitchFamily="34" charset="0"/>
                <a:ea typeface="MS PGothic" pitchFamily="34" charset="-128"/>
              </a:defRPr>
            </a:lvl4pPr>
            <a:lvl5pPr marL="2057400" indent="-228600" eaLnBrk="0" hangingPunct="0">
              <a:defRPr sz="1600">
                <a:solidFill>
                  <a:schemeClr val="bg1"/>
                </a:solidFill>
                <a:latin typeface="Calibri" pitchFamily="34" charset="0"/>
                <a:ea typeface="MS PGothic" pitchFamily="34" charset="-128"/>
              </a:defRPr>
            </a:lvl5pPr>
            <a:lvl6pPr marL="2514600" indent="-228600" eaLnBrk="0" fontAlgn="base" hangingPunct="0">
              <a:spcBef>
                <a:spcPct val="0"/>
              </a:spcBef>
              <a:spcAft>
                <a:spcPct val="0"/>
              </a:spcAft>
              <a:defRPr sz="1600">
                <a:solidFill>
                  <a:schemeClr val="bg1"/>
                </a:solidFill>
                <a:latin typeface="Calibri" pitchFamily="34" charset="0"/>
                <a:ea typeface="MS PGothic" pitchFamily="34" charset="-128"/>
              </a:defRPr>
            </a:lvl6pPr>
            <a:lvl7pPr marL="2971800" indent="-228600" eaLnBrk="0" fontAlgn="base" hangingPunct="0">
              <a:spcBef>
                <a:spcPct val="0"/>
              </a:spcBef>
              <a:spcAft>
                <a:spcPct val="0"/>
              </a:spcAft>
              <a:defRPr sz="1600">
                <a:solidFill>
                  <a:schemeClr val="bg1"/>
                </a:solidFill>
                <a:latin typeface="Calibri" pitchFamily="34" charset="0"/>
                <a:ea typeface="MS PGothic" pitchFamily="34" charset="-128"/>
              </a:defRPr>
            </a:lvl7pPr>
            <a:lvl8pPr marL="3429000" indent="-228600" eaLnBrk="0" fontAlgn="base" hangingPunct="0">
              <a:spcBef>
                <a:spcPct val="0"/>
              </a:spcBef>
              <a:spcAft>
                <a:spcPct val="0"/>
              </a:spcAft>
              <a:defRPr sz="1600">
                <a:solidFill>
                  <a:schemeClr val="bg1"/>
                </a:solidFill>
                <a:latin typeface="Calibri" pitchFamily="34" charset="0"/>
                <a:ea typeface="MS PGothic" pitchFamily="34" charset="-128"/>
              </a:defRPr>
            </a:lvl8pPr>
            <a:lvl9pPr marL="3886200" indent="-228600" eaLnBrk="0" fontAlgn="base" hangingPunct="0">
              <a:spcBef>
                <a:spcPct val="0"/>
              </a:spcBef>
              <a:spcAft>
                <a:spcPct val="0"/>
              </a:spcAft>
              <a:defRPr sz="1600">
                <a:solidFill>
                  <a:schemeClr val="bg1"/>
                </a:solidFill>
                <a:latin typeface="Calibri" pitchFamily="34" charset="0"/>
                <a:ea typeface="MS PGothic" pitchFamily="34" charset="-128"/>
              </a:defRPr>
            </a:lvl9pPr>
          </a:lstStyle>
          <a:p>
            <a:pPr algn="r" eaLnBrk="1" hangingPunct="1"/>
            <a:fld id="{3B1A4441-A7A7-48B8-95D0-543E8AB3B3D5}" type="slidenum">
              <a:rPr lang="en-US" altLang="en-US" sz="800">
                <a:solidFill>
                  <a:srgbClr val="898989"/>
                </a:solidFill>
                <a:latin typeface="Arial" pitchFamily="34" charset="0"/>
                <a:cs typeface="Arial" pitchFamily="34" charset="0"/>
              </a:rPr>
              <a:pPr algn="r" eaLnBrk="1" hangingPunct="1"/>
              <a:t>5</a:t>
            </a:fld>
            <a:endParaRPr lang="en-US" altLang="en-US" sz="800">
              <a:solidFill>
                <a:srgbClr val="898989"/>
              </a:solidFill>
              <a:latin typeface="Arial" pitchFamily="34" charset="0"/>
              <a:cs typeface="Arial" pitchFamily="34" charset="0"/>
            </a:endParaRPr>
          </a:p>
        </p:txBody>
      </p:sp>
      <p:sp>
        <p:nvSpPr>
          <p:cNvPr id="11" name="TextBox 10">
            <a:extLst>
              <a:ext uri="{FF2B5EF4-FFF2-40B4-BE49-F238E27FC236}">
                <a16:creationId xmlns:a16="http://schemas.microsoft.com/office/drawing/2014/main" id="{11288A88-EC63-434D-80A3-3921A6936000}"/>
              </a:ext>
            </a:extLst>
          </p:cNvPr>
          <p:cNvSpPr txBox="1"/>
          <p:nvPr/>
        </p:nvSpPr>
        <p:spPr>
          <a:xfrm>
            <a:off x="6630116" y="6189046"/>
            <a:ext cx="4624519" cy="430887"/>
          </a:xfrm>
          <a:prstGeom prst="rect">
            <a:avLst/>
          </a:prstGeom>
          <a:noFill/>
        </p:spPr>
        <p:txBody>
          <a:bodyPr wrap="square" rtlCol="0">
            <a:spAutoFit/>
          </a:bodyPr>
          <a:lstStyle/>
          <a:p>
            <a:r>
              <a:rPr lang="en-US" sz="1050" dirty="0"/>
              <a:t>Macias, C.G. </a:t>
            </a:r>
            <a:r>
              <a:rPr lang="en-US" sz="1050" dirty="0">
                <a:hlinkClick r:id="rId3"/>
              </a:rPr>
              <a:t>The Imperative of Linking Clinical and Financial Data to Improve Outcomes</a:t>
            </a:r>
            <a:r>
              <a:rPr lang="en-US" sz="1050" dirty="0"/>
              <a:t>.  Healthcare Analytics Summit 14. Oct 20 2014. </a:t>
            </a:r>
          </a:p>
        </p:txBody>
      </p:sp>
    </p:spTree>
    <p:extLst>
      <p:ext uri="{BB962C8B-B14F-4D97-AF65-F5344CB8AC3E}">
        <p14:creationId xmlns:p14="http://schemas.microsoft.com/office/powerpoint/2010/main" val="14396744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8">
                                            <p:txEl>
                                              <p:pRg st="2" end="2"/>
                                            </p:txEl>
                                          </p:spTgt>
                                        </p:tgtEl>
                                        <p:attrNameLst>
                                          <p:attrName>style.visibility</p:attrName>
                                        </p:attrNameLst>
                                      </p:cBhvr>
                                      <p:to>
                                        <p:strVal val="visible"/>
                                      </p:to>
                                    </p:set>
                                    <p:animEffect transition="in" filter="fade">
                                      <p:cBhvr>
                                        <p:cTn id="17" dur="500"/>
                                        <p:tgtEl>
                                          <p:spTgt spid="3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455084" y="1673743"/>
            <a:ext cx="5103283" cy="2156897"/>
            <a:chOff x="142875" y="1595438"/>
            <a:chExt cx="3657600" cy="1985962"/>
          </a:xfrm>
        </p:grpSpPr>
        <p:grpSp>
          <p:nvGrpSpPr>
            <p:cNvPr id="3" name="Group 4"/>
            <p:cNvGrpSpPr>
              <a:grpSpLocks/>
            </p:cNvGrpSpPr>
            <p:nvPr/>
          </p:nvGrpSpPr>
          <p:grpSpPr bwMode="auto">
            <a:xfrm flipH="1">
              <a:off x="828675" y="2262188"/>
              <a:ext cx="2743200" cy="933450"/>
              <a:chOff x="828675" y="2262188"/>
              <a:chExt cx="2743200" cy="933450"/>
            </a:xfrm>
          </p:grpSpPr>
          <p:sp>
            <p:nvSpPr>
              <p:cNvPr id="699" name="Rectangle 698"/>
              <p:cNvSpPr/>
              <p:nvPr/>
            </p:nvSpPr>
            <p:spPr>
              <a:xfrm>
                <a:off x="2924175" y="3119438"/>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00" name="Rectangle 699"/>
              <p:cNvSpPr/>
              <p:nvPr/>
            </p:nvSpPr>
            <p:spPr>
              <a:xfrm>
                <a:off x="2924175" y="3024188"/>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01" name="Rectangle 700"/>
              <p:cNvSpPr/>
              <p:nvPr/>
            </p:nvSpPr>
            <p:spPr>
              <a:xfrm>
                <a:off x="2924175" y="2928938"/>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02" name="Rectangle 701"/>
              <p:cNvSpPr/>
              <p:nvPr/>
            </p:nvSpPr>
            <p:spPr>
              <a:xfrm>
                <a:off x="2828925" y="3119438"/>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03" name="Rectangle 702"/>
              <p:cNvSpPr/>
              <p:nvPr/>
            </p:nvSpPr>
            <p:spPr>
              <a:xfrm>
                <a:off x="2828925" y="3024188"/>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04" name="Rectangle 703"/>
              <p:cNvSpPr/>
              <p:nvPr/>
            </p:nvSpPr>
            <p:spPr>
              <a:xfrm>
                <a:off x="2828925" y="2928938"/>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05" name="Rectangle 704"/>
              <p:cNvSpPr/>
              <p:nvPr/>
            </p:nvSpPr>
            <p:spPr>
              <a:xfrm>
                <a:off x="3019425" y="3119438"/>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06" name="Rectangle 705"/>
              <p:cNvSpPr/>
              <p:nvPr/>
            </p:nvSpPr>
            <p:spPr>
              <a:xfrm>
                <a:off x="3019425" y="3024188"/>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07" name="Rectangle 706"/>
              <p:cNvSpPr/>
              <p:nvPr/>
            </p:nvSpPr>
            <p:spPr>
              <a:xfrm>
                <a:off x="3305175" y="3119438"/>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08" name="Rectangle 707"/>
              <p:cNvSpPr/>
              <p:nvPr/>
            </p:nvSpPr>
            <p:spPr>
              <a:xfrm>
                <a:off x="2733675" y="3119438"/>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09" name="Rectangle 708"/>
              <p:cNvSpPr/>
              <p:nvPr/>
            </p:nvSpPr>
            <p:spPr>
              <a:xfrm>
                <a:off x="2733675" y="3024188"/>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10" name="Rectangle 709"/>
              <p:cNvSpPr/>
              <p:nvPr/>
            </p:nvSpPr>
            <p:spPr>
              <a:xfrm>
                <a:off x="2733675" y="2928938"/>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11" name="Rectangle 710"/>
              <p:cNvSpPr/>
              <p:nvPr/>
            </p:nvSpPr>
            <p:spPr>
              <a:xfrm>
                <a:off x="2638425" y="3119438"/>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12" name="Rectangle 711"/>
              <p:cNvSpPr/>
              <p:nvPr/>
            </p:nvSpPr>
            <p:spPr>
              <a:xfrm>
                <a:off x="2638425" y="3024188"/>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13" name="Rectangle 712"/>
              <p:cNvSpPr/>
              <p:nvPr/>
            </p:nvSpPr>
            <p:spPr>
              <a:xfrm>
                <a:off x="2638425" y="2928938"/>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14" name="Rectangle 713"/>
              <p:cNvSpPr/>
              <p:nvPr/>
            </p:nvSpPr>
            <p:spPr>
              <a:xfrm>
                <a:off x="2638425" y="2833688"/>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15" name="Rectangle 714"/>
              <p:cNvSpPr/>
              <p:nvPr/>
            </p:nvSpPr>
            <p:spPr>
              <a:xfrm>
                <a:off x="2638425" y="2738438"/>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16" name="Rectangle 715"/>
              <p:cNvSpPr/>
              <p:nvPr/>
            </p:nvSpPr>
            <p:spPr>
              <a:xfrm>
                <a:off x="2638425" y="2643188"/>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17" name="Rectangle 716"/>
              <p:cNvSpPr/>
              <p:nvPr/>
            </p:nvSpPr>
            <p:spPr>
              <a:xfrm>
                <a:off x="2733675" y="2833688"/>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18" name="Rectangle 717"/>
              <p:cNvSpPr/>
              <p:nvPr/>
            </p:nvSpPr>
            <p:spPr>
              <a:xfrm>
                <a:off x="2733675" y="2738438"/>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19" name="Rectangle 718"/>
              <p:cNvSpPr/>
              <p:nvPr/>
            </p:nvSpPr>
            <p:spPr>
              <a:xfrm>
                <a:off x="2828925" y="2833688"/>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20" name="Rectangle 719"/>
              <p:cNvSpPr/>
              <p:nvPr/>
            </p:nvSpPr>
            <p:spPr>
              <a:xfrm>
                <a:off x="3114675" y="3119438"/>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21" name="Rectangle 720"/>
              <p:cNvSpPr/>
              <p:nvPr/>
            </p:nvSpPr>
            <p:spPr>
              <a:xfrm>
                <a:off x="3114675" y="3024188"/>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22" name="Rectangle 721"/>
              <p:cNvSpPr/>
              <p:nvPr/>
            </p:nvSpPr>
            <p:spPr>
              <a:xfrm>
                <a:off x="3209925" y="3119438"/>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23" name="Rectangle 722"/>
              <p:cNvSpPr/>
              <p:nvPr/>
            </p:nvSpPr>
            <p:spPr>
              <a:xfrm>
                <a:off x="2543175" y="3119438"/>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24" name="Rectangle 723"/>
              <p:cNvSpPr/>
              <p:nvPr/>
            </p:nvSpPr>
            <p:spPr>
              <a:xfrm>
                <a:off x="2543175" y="3024188"/>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25" name="Rectangle 724"/>
              <p:cNvSpPr/>
              <p:nvPr/>
            </p:nvSpPr>
            <p:spPr>
              <a:xfrm>
                <a:off x="2543175" y="2928938"/>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26" name="Rectangle 725"/>
              <p:cNvSpPr/>
              <p:nvPr/>
            </p:nvSpPr>
            <p:spPr>
              <a:xfrm>
                <a:off x="2447925" y="3119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27" name="Rectangle 726"/>
              <p:cNvSpPr/>
              <p:nvPr/>
            </p:nvSpPr>
            <p:spPr>
              <a:xfrm>
                <a:off x="2447925" y="3024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28" name="Rectangle 727"/>
              <p:cNvSpPr/>
              <p:nvPr/>
            </p:nvSpPr>
            <p:spPr>
              <a:xfrm>
                <a:off x="2447925" y="29289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29" name="Rectangle 728"/>
              <p:cNvSpPr/>
              <p:nvPr/>
            </p:nvSpPr>
            <p:spPr>
              <a:xfrm>
                <a:off x="2447925" y="28336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30" name="Rectangle 729"/>
              <p:cNvSpPr/>
              <p:nvPr/>
            </p:nvSpPr>
            <p:spPr>
              <a:xfrm>
                <a:off x="2447925" y="2738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31" name="Rectangle 730"/>
              <p:cNvSpPr/>
              <p:nvPr/>
            </p:nvSpPr>
            <p:spPr>
              <a:xfrm>
                <a:off x="2543175" y="2833688"/>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32" name="Rectangle 731"/>
              <p:cNvSpPr/>
              <p:nvPr/>
            </p:nvSpPr>
            <p:spPr>
              <a:xfrm>
                <a:off x="2543175" y="2738438"/>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33" name="Rectangle 732"/>
              <p:cNvSpPr/>
              <p:nvPr/>
            </p:nvSpPr>
            <p:spPr>
              <a:xfrm>
                <a:off x="2352675" y="3119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34" name="Rectangle 733"/>
              <p:cNvSpPr/>
              <p:nvPr/>
            </p:nvSpPr>
            <p:spPr>
              <a:xfrm>
                <a:off x="2352675" y="3024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35" name="Rectangle 734"/>
              <p:cNvSpPr/>
              <p:nvPr/>
            </p:nvSpPr>
            <p:spPr>
              <a:xfrm>
                <a:off x="2352675" y="29289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36" name="Rectangle 735"/>
              <p:cNvSpPr/>
              <p:nvPr/>
            </p:nvSpPr>
            <p:spPr>
              <a:xfrm>
                <a:off x="2257425" y="3119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37" name="Rectangle 736"/>
              <p:cNvSpPr/>
              <p:nvPr/>
            </p:nvSpPr>
            <p:spPr>
              <a:xfrm>
                <a:off x="2257425" y="3024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38" name="Rectangle 737"/>
              <p:cNvSpPr/>
              <p:nvPr/>
            </p:nvSpPr>
            <p:spPr>
              <a:xfrm>
                <a:off x="2257425" y="29289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39" name="Rectangle 738"/>
              <p:cNvSpPr/>
              <p:nvPr/>
            </p:nvSpPr>
            <p:spPr>
              <a:xfrm>
                <a:off x="2257425" y="28336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40" name="Rectangle 739"/>
              <p:cNvSpPr/>
              <p:nvPr/>
            </p:nvSpPr>
            <p:spPr>
              <a:xfrm>
                <a:off x="2257425" y="2738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41" name="Rectangle 740"/>
              <p:cNvSpPr/>
              <p:nvPr/>
            </p:nvSpPr>
            <p:spPr>
              <a:xfrm>
                <a:off x="2352675" y="28336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42" name="Rectangle 741"/>
              <p:cNvSpPr/>
              <p:nvPr/>
            </p:nvSpPr>
            <p:spPr>
              <a:xfrm>
                <a:off x="2352675" y="2738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43" name="Rectangle 742"/>
              <p:cNvSpPr/>
              <p:nvPr/>
            </p:nvSpPr>
            <p:spPr>
              <a:xfrm>
                <a:off x="1971675" y="3119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44" name="Rectangle 743"/>
              <p:cNvSpPr/>
              <p:nvPr/>
            </p:nvSpPr>
            <p:spPr>
              <a:xfrm>
                <a:off x="1971675" y="3024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45" name="Rectangle 744"/>
              <p:cNvSpPr/>
              <p:nvPr/>
            </p:nvSpPr>
            <p:spPr>
              <a:xfrm>
                <a:off x="1971675" y="29289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46" name="Rectangle 745"/>
              <p:cNvSpPr/>
              <p:nvPr/>
            </p:nvSpPr>
            <p:spPr>
              <a:xfrm>
                <a:off x="1876425" y="3119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47" name="Rectangle 746"/>
              <p:cNvSpPr/>
              <p:nvPr/>
            </p:nvSpPr>
            <p:spPr>
              <a:xfrm>
                <a:off x="1876425" y="3024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48" name="Rectangle 747"/>
              <p:cNvSpPr/>
              <p:nvPr/>
            </p:nvSpPr>
            <p:spPr>
              <a:xfrm>
                <a:off x="1876425" y="29289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49" name="Rectangle 748"/>
              <p:cNvSpPr/>
              <p:nvPr/>
            </p:nvSpPr>
            <p:spPr>
              <a:xfrm>
                <a:off x="1876425" y="28336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50" name="Rectangle 749"/>
              <p:cNvSpPr/>
              <p:nvPr/>
            </p:nvSpPr>
            <p:spPr>
              <a:xfrm>
                <a:off x="1876425" y="2738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51" name="Rectangle 750"/>
              <p:cNvSpPr/>
              <p:nvPr/>
            </p:nvSpPr>
            <p:spPr>
              <a:xfrm>
                <a:off x="1971675" y="28336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52" name="Rectangle 751"/>
              <p:cNvSpPr/>
              <p:nvPr/>
            </p:nvSpPr>
            <p:spPr>
              <a:xfrm>
                <a:off x="1971675" y="2738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53" name="Rectangle 752"/>
              <p:cNvSpPr/>
              <p:nvPr/>
            </p:nvSpPr>
            <p:spPr>
              <a:xfrm>
                <a:off x="2447925" y="2643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54" name="Rectangle 753"/>
              <p:cNvSpPr/>
              <p:nvPr/>
            </p:nvSpPr>
            <p:spPr>
              <a:xfrm>
                <a:off x="2447925" y="25479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55" name="Rectangle 754"/>
              <p:cNvSpPr/>
              <p:nvPr/>
            </p:nvSpPr>
            <p:spPr>
              <a:xfrm>
                <a:off x="2447925" y="24526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56" name="Rectangle 755"/>
              <p:cNvSpPr/>
              <p:nvPr/>
            </p:nvSpPr>
            <p:spPr>
              <a:xfrm>
                <a:off x="2543175" y="2643188"/>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57" name="Rectangle 756"/>
              <p:cNvSpPr/>
              <p:nvPr/>
            </p:nvSpPr>
            <p:spPr>
              <a:xfrm>
                <a:off x="2543175" y="2547938"/>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58" name="Rectangle 757"/>
              <p:cNvSpPr/>
              <p:nvPr/>
            </p:nvSpPr>
            <p:spPr>
              <a:xfrm>
                <a:off x="3495675" y="3119438"/>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59" name="Rectangle 758"/>
              <p:cNvSpPr/>
              <p:nvPr/>
            </p:nvSpPr>
            <p:spPr>
              <a:xfrm>
                <a:off x="3400425" y="3119438"/>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60" name="Rectangle 759"/>
              <p:cNvSpPr/>
              <p:nvPr/>
            </p:nvSpPr>
            <p:spPr>
              <a:xfrm>
                <a:off x="2352675" y="2643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61" name="Rectangle 760"/>
              <p:cNvSpPr/>
              <p:nvPr/>
            </p:nvSpPr>
            <p:spPr>
              <a:xfrm>
                <a:off x="2257425" y="2643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62" name="Rectangle 761"/>
              <p:cNvSpPr/>
              <p:nvPr/>
            </p:nvSpPr>
            <p:spPr>
              <a:xfrm>
                <a:off x="2257425" y="25479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63" name="Rectangle 762"/>
              <p:cNvSpPr/>
              <p:nvPr/>
            </p:nvSpPr>
            <p:spPr>
              <a:xfrm>
                <a:off x="2257425" y="24526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64" name="Rectangle 763"/>
              <p:cNvSpPr/>
              <p:nvPr/>
            </p:nvSpPr>
            <p:spPr>
              <a:xfrm>
                <a:off x="2352675" y="25479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65" name="Rectangle 764"/>
              <p:cNvSpPr/>
              <p:nvPr/>
            </p:nvSpPr>
            <p:spPr>
              <a:xfrm>
                <a:off x="2352675" y="24526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66" name="Rectangle 765"/>
              <p:cNvSpPr/>
              <p:nvPr/>
            </p:nvSpPr>
            <p:spPr>
              <a:xfrm>
                <a:off x="1971675" y="2643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67" name="Rectangle 766"/>
              <p:cNvSpPr/>
              <p:nvPr/>
            </p:nvSpPr>
            <p:spPr>
              <a:xfrm>
                <a:off x="1876425" y="2643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68" name="Rectangle 767"/>
              <p:cNvSpPr/>
              <p:nvPr/>
            </p:nvSpPr>
            <p:spPr>
              <a:xfrm>
                <a:off x="1876425" y="25479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69" name="Rectangle 768"/>
              <p:cNvSpPr/>
              <p:nvPr/>
            </p:nvSpPr>
            <p:spPr>
              <a:xfrm>
                <a:off x="1876425" y="24526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70" name="Rectangle 769"/>
              <p:cNvSpPr/>
              <p:nvPr/>
            </p:nvSpPr>
            <p:spPr>
              <a:xfrm>
                <a:off x="1971675" y="25479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71" name="Rectangle 770"/>
              <p:cNvSpPr/>
              <p:nvPr/>
            </p:nvSpPr>
            <p:spPr>
              <a:xfrm>
                <a:off x="1971675" y="24526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72" name="Rectangle 771"/>
              <p:cNvSpPr/>
              <p:nvPr/>
            </p:nvSpPr>
            <p:spPr>
              <a:xfrm>
                <a:off x="1781175" y="3119438"/>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73" name="Rectangle 772"/>
              <p:cNvSpPr/>
              <p:nvPr/>
            </p:nvSpPr>
            <p:spPr>
              <a:xfrm>
                <a:off x="1781175" y="3024188"/>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74" name="Rectangle 773"/>
              <p:cNvSpPr/>
              <p:nvPr/>
            </p:nvSpPr>
            <p:spPr>
              <a:xfrm>
                <a:off x="1781175" y="2928938"/>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75" name="Rectangle 774"/>
              <p:cNvSpPr/>
              <p:nvPr/>
            </p:nvSpPr>
            <p:spPr>
              <a:xfrm>
                <a:off x="1781175" y="2833688"/>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76" name="Rectangle 775"/>
              <p:cNvSpPr/>
              <p:nvPr/>
            </p:nvSpPr>
            <p:spPr>
              <a:xfrm>
                <a:off x="1781175" y="2738438"/>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77" name="Rectangle 776"/>
              <p:cNvSpPr/>
              <p:nvPr/>
            </p:nvSpPr>
            <p:spPr>
              <a:xfrm>
                <a:off x="1781175" y="2643188"/>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78" name="Rectangle 777"/>
              <p:cNvSpPr/>
              <p:nvPr/>
            </p:nvSpPr>
            <p:spPr>
              <a:xfrm>
                <a:off x="1781175" y="2547938"/>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79" name="Rectangle 778"/>
              <p:cNvSpPr/>
              <p:nvPr/>
            </p:nvSpPr>
            <p:spPr>
              <a:xfrm>
                <a:off x="1685925" y="3119438"/>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80" name="Rectangle 779"/>
              <p:cNvSpPr/>
              <p:nvPr/>
            </p:nvSpPr>
            <p:spPr>
              <a:xfrm>
                <a:off x="1685925" y="3024188"/>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81" name="Rectangle 780"/>
              <p:cNvSpPr/>
              <p:nvPr/>
            </p:nvSpPr>
            <p:spPr>
              <a:xfrm>
                <a:off x="1685925" y="2928938"/>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82" name="Rectangle 781"/>
              <p:cNvSpPr/>
              <p:nvPr/>
            </p:nvSpPr>
            <p:spPr>
              <a:xfrm>
                <a:off x="1685925" y="2833688"/>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83" name="Rectangle 782"/>
              <p:cNvSpPr/>
              <p:nvPr/>
            </p:nvSpPr>
            <p:spPr>
              <a:xfrm>
                <a:off x="1685925" y="2738438"/>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84" name="Rectangle 783"/>
              <p:cNvSpPr/>
              <p:nvPr/>
            </p:nvSpPr>
            <p:spPr>
              <a:xfrm>
                <a:off x="1685925" y="2643188"/>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85" name="Rectangle 784"/>
              <p:cNvSpPr/>
              <p:nvPr/>
            </p:nvSpPr>
            <p:spPr>
              <a:xfrm>
                <a:off x="2257425" y="2357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86" name="Rectangle 785"/>
              <p:cNvSpPr/>
              <p:nvPr/>
            </p:nvSpPr>
            <p:spPr>
              <a:xfrm>
                <a:off x="2352675" y="2357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87" name="Rectangle 786"/>
              <p:cNvSpPr/>
              <p:nvPr/>
            </p:nvSpPr>
            <p:spPr>
              <a:xfrm>
                <a:off x="1971675" y="2357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88" name="Rectangle 787"/>
              <p:cNvSpPr/>
              <p:nvPr/>
            </p:nvSpPr>
            <p:spPr>
              <a:xfrm>
                <a:off x="2162175" y="3119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89" name="Rectangle 788"/>
              <p:cNvSpPr/>
              <p:nvPr/>
            </p:nvSpPr>
            <p:spPr>
              <a:xfrm>
                <a:off x="2162175" y="3024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90" name="Rectangle 789"/>
              <p:cNvSpPr/>
              <p:nvPr/>
            </p:nvSpPr>
            <p:spPr>
              <a:xfrm>
                <a:off x="2162175" y="29289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91" name="Rectangle 790"/>
              <p:cNvSpPr/>
              <p:nvPr/>
            </p:nvSpPr>
            <p:spPr>
              <a:xfrm>
                <a:off x="2162175" y="28336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92" name="Rectangle 791"/>
              <p:cNvSpPr/>
              <p:nvPr/>
            </p:nvSpPr>
            <p:spPr>
              <a:xfrm>
                <a:off x="2162175" y="2738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93" name="Rectangle 792"/>
              <p:cNvSpPr/>
              <p:nvPr/>
            </p:nvSpPr>
            <p:spPr>
              <a:xfrm>
                <a:off x="2162175" y="2643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94" name="Rectangle 793"/>
              <p:cNvSpPr/>
              <p:nvPr/>
            </p:nvSpPr>
            <p:spPr>
              <a:xfrm>
                <a:off x="2162175" y="25479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95" name="Rectangle 794"/>
              <p:cNvSpPr/>
              <p:nvPr/>
            </p:nvSpPr>
            <p:spPr>
              <a:xfrm>
                <a:off x="2162175" y="24526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96" name="Rectangle 795"/>
              <p:cNvSpPr/>
              <p:nvPr/>
            </p:nvSpPr>
            <p:spPr>
              <a:xfrm>
                <a:off x="2162175" y="2357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97" name="Rectangle 796"/>
              <p:cNvSpPr/>
              <p:nvPr/>
            </p:nvSpPr>
            <p:spPr>
              <a:xfrm>
                <a:off x="2066925" y="3119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98" name="Rectangle 797"/>
              <p:cNvSpPr/>
              <p:nvPr/>
            </p:nvSpPr>
            <p:spPr>
              <a:xfrm>
                <a:off x="2066925" y="3024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799" name="Rectangle 798"/>
              <p:cNvSpPr/>
              <p:nvPr/>
            </p:nvSpPr>
            <p:spPr>
              <a:xfrm>
                <a:off x="2066925" y="29289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00" name="Rectangle 799"/>
              <p:cNvSpPr/>
              <p:nvPr/>
            </p:nvSpPr>
            <p:spPr>
              <a:xfrm>
                <a:off x="2066925" y="28336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01" name="Rectangle 800"/>
              <p:cNvSpPr/>
              <p:nvPr/>
            </p:nvSpPr>
            <p:spPr>
              <a:xfrm>
                <a:off x="2066925" y="2738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02" name="Rectangle 801"/>
              <p:cNvSpPr/>
              <p:nvPr/>
            </p:nvSpPr>
            <p:spPr>
              <a:xfrm>
                <a:off x="2066925" y="2643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03" name="Rectangle 802"/>
              <p:cNvSpPr/>
              <p:nvPr/>
            </p:nvSpPr>
            <p:spPr>
              <a:xfrm>
                <a:off x="2066925" y="25479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04" name="Rectangle 803"/>
              <p:cNvSpPr/>
              <p:nvPr/>
            </p:nvSpPr>
            <p:spPr>
              <a:xfrm>
                <a:off x="2066925" y="24526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05" name="Rectangle 804"/>
              <p:cNvSpPr/>
              <p:nvPr/>
            </p:nvSpPr>
            <p:spPr>
              <a:xfrm>
                <a:off x="2066925" y="235743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06" name="Rectangle 805"/>
              <p:cNvSpPr/>
              <p:nvPr/>
            </p:nvSpPr>
            <p:spPr>
              <a:xfrm>
                <a:off x="2162175" y="2262188"/>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07" name="Rectangle 806"/>
              <p:cNvSpPr/>
              <p:nvPr/>
            </p:nvSpPr>
            <p:spPr>
              <a:xfrm>
                <a:off x="1400175" y="3119438"/>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08" name="Rectangle 807"/>
              <p:cNvSpPr/>
              <p:nvPr/>
            </p:nvSpPr>
            <p:spPr>
              <a:xfrm>
                <a:off x="1400175" y="3024188"/>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09" name="Rectangle 808"/>
              <p:cNvSpPr/>
              <p:nvPr/>
            </p:nvSpPr>
            <p:spPr>
              <a:xfrm>
                <a:off x="1400175" y="2928938"/>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10" name="Rectangle 809"/>
              <p:cNvSpPr/>
              <p:nvPr/>
            </p:nvSpPr>
            <p:spPr>
              <a:xfrm>
                <a:off x="1495425" y="3119438"/>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11" name="Rectangle 810"/>
              <p:cNvSpPr/>
              <p:nvPr/>
            </p:nvSpPr>
            <p:spPr>
              <a:xfrm>
                <a:off x="1495425" y="3024188"/>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12" name="Rectangle 811"/>
              <p:cNvSpPr/>
              <p:nvPr/>
            </p:nvSpPr>
            <p:spPr>
              <a:xfrm>
                <a:off x="1495425" y="2928938"/>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13" name="Rectangle 812"/>
              <p:cNvSpPr/>
              <p:nvPr/>
            </p:nvSpPr>
            <p:spPr>
              <a:xfrm>
                <a:off x="1209675" y="3119438"/>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14" name="Rectangle 813"/>
              <p:cNvSpPr/>
              <p:nvPr/>
            </p:nvSpPr>
            <p:spPr>
              <a:xfrm>
                <a:off x="1209675" y="3024188"/>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15" name="Rectangle 814"/>
              <p:cNvSpPr/>
              <p:nvPr/>
            </p:nvSpPr>
            <p:spPr>
              <a:xfrm>
                <a:off x="923925" y="3119438"/>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16" name="Rectangle 815"/>
              <p:cNvSpPr/>
              <p:nvPr/>
            </p:nvSpPr>
            <p:spPr>
              <a:xfrm>
                <a:off x="1590675" y="3119438"/>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17" name="Rectangle 816"/>
              <p:cNvSpPr/>
              <p:nvPr/>
            </p:nvSpPr>
            <p:spPr>
              <a:xfrm>
                <a:off x="1590675" y="3024188"/>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18" name="Rectangle 817"/>
              <p:cNvSpPr/>
              <p:nvPr/>
            </p:nvSpPr>
            <p:spPr>
              <a:xfrm>
                <a:off x="1590675" y="2928938"/>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19" name="Rectangle 818"/>
              <p:cNvSpPr/>
              <p:nvPr/>
            </p:nvSpPr>
            <p:spPr>
              <a:xfrm>
                <a:off x="1590675" y="2833688"/>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20" name="Rectangle 819"/>
              <p:cNvSpPr/>
              <p:nvPr/>
            </p:nvSpPr>
            <p:spPr>
              <a:xfrm>
                <a:off x="1590675" y="2738438"/>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21" name="Rectangle 820"/>
              <p:cNvSpPr/>
              <p:nvPr/>
            </p:nvSpPr>
            <p:spPr>
              <a:xfrm>
                <a:off x="1495425" y="2833688"/>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22" name="Rectangle 821"/>
              <p:cNvSpPr/>
              <p:nvPr/>
            </p:nvSpPr>
            <p:spPr>
              <a:xfrm>
                <a:off x="1304925" y="3119438"/>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23" name="Rectangle 822"/>
              <p:cNvSpPr/>
              <p:nvPr/>
            </p:nvSpPr>
            <p:spPr>
              <a:xfrm>
                <a:off x="1304925" y="3024188"/>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24" name="Rectangle 823"/>
              <p:cNvSpPr/>
              <p:nvPr/>
            </p:nvSpPr>
            <p:spPr>
              <a:xfrm>
                <a:off x="828675" y="3119438"/>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25" name="Rectangle 824"/>
              <p:cNvSpPr/>
              <p:nvPr/>
            </p:nvSpPr>
            <p:spPr>
              <a:xfrm>
                <a:off x="1114425" y="3119438"/>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26" name="Rectangle 825"/>
              <p:cNvSpPr/>
              <p:nvPr/>
            </p:nvSpPr>
            <p:spPr>
              <a:xfrm>
                <a:off x="1019175" y="3119438"/>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grpSp>
        <p:cxnSp>
          <p:nvCxnSpPr>
            <p:cNvPr id="827" name="Straight Connector 826"/>
            <p:cNvCxnSpPr/>
            <p:nvPr/>
          </p:nvCxnSpPr>
          <p:spPr>
            <a:xfrm>
              <a:off x="676275" y="3271837"/>
              <a:ext cx="3124200" cy="1588"/>
            </a:xfrm>
            <a:prstGeom prst="line">
              <a:avLst/>
            </a:prstGeom>
          </p:spPr>
          <p:style>
            <a:lnRef idx="1">
              <a:schemeClr val="dk1"/>
            </a:lnRef>
            <a:fillRef idx="0">
              <a:schemeClr val="dk1"/>
            </a:fillRef>
            <a:effectRef idx="0">
              <a:schemeClr val="dk1"/>
            </a:effectRef>
            <a:fontRef idx="minor">
              <a:schemeClr val="tx1"/>
            </a:fontRef>
          </p:style>
        </p:cxnSp>
        <p:cxnSp>
          <p:nvCxnSpPr>
            <p:cNvPr id="828" name="Straight Connector 827"/>
            <p:cNvCxnSpPr/>
            <p:nvPr/>
          </p:nvCxnSpPr>
          <p:spPr>
            <a:xfrm rot="5400000" flipH="1" flipV="1">
              <a:off x="-161131" y="2432844"/>
              <a:ext cx="1676399" cy="1588"/>
            </a:xfrm>
            <a:prstGeom prst="line">
              <a:avLst/>
            </a:prstGeom>
          </p:spPr>
          <p:style>
            <a:lnRef idx="1">
              <a:schemeClr val="dk1"/>
            </a:lnRef>
            <a:fillRef idx="0">
              <a:schemeClr val="dk1"/>
            </a:fillRef>
            <a:effectRef idx="0">
              <a:schemeClr val="dk1"/>
            </a:effectRef>
            <a:fontRef idx="minor">
              <a:schemeClr val="tx1"/>
            </a:fontRef>
          </p:style>
        </p:cxnSp>
        <p:sp>
          <p:nvSpPr>
            <p:cNvPr id="829" name="TextBox 828"/>
            <p:cNvSpPr txBox="1"/>
            <p:nvPr/>
          </p:nvSpPr>
          <p:spPr>
            <a:xfrm>
              <a:off x="609600" y="3271837"/>
              <a:ext cx="1116339" cy="253916"/>
            </a:xfrm>
            <a:prstGeom prst="rect">
              <a:avLst/>
            </a:prstGeom>
            <a:noFill/>
          </p:spPr>
          <p:txBody>
            <a:bodyPr wrap="none">
              <a:spAutoFit/>
            </a:bodyPr>
            <a:lstStyle/>
            <a:p>
              <a:pPr fontAlgn="auto">
                <a:spcBef>
                  <a:spcPts val="0"/>
                </a:spcBef>
                <a:spcAft>
                  <a:spcPts val="0"/>
                </a:spcAft>
                <a:defRPr/>
              </a:pPr>
              <a:r>
                <a:rPr lang="en-US" sz="1050" dirty="0">
                  <a:ea typeface="+mn-ea"/>
                  <a:cs typeface="Arial" pitchFamily="34" charset="0"/>
                </a:rPr>
                <a:t>Excellent Outcomes</a:t>
              </a:r>
            </a:p>
          </p:txBody>
        </p:sp>
        <p:sp>
          <p:nvSpPr>
            <p:cNvPr id="830" name="TextBox 829"/>
            <p:cNvSpPr txBox="1"/>
            <p:nvPr/>
          </p:nvSpPr>
          <p:spPr>
            <a:xfrm>
              <a:off x="2655888" y="3271837"/>
              <a:ext cx="903266" cy="253916"/>
            </a:xfrm>
            <a:prstGeom prst="rect">
              <a:avLst/>
            </a:prstGeom>
            <a:noFill/>
          </p:spPr>
          <p:txBody>
            <a:bodyPr wrap="none">
              <a:spAutoFit/>
            </a:bodyPr>
            <a:lstStyle/>
            <a:p>
              <a:pPr fontAlgn="auto">
                <a:spcBef>
                  <a:spcPts val="0"/>
                </a:spcBef>
                <a:spcAft>
                  <a:spcPts val="0"/>
                </a:spcAft>
                <a:defRPr/>
              </a:pPr>
              <a:r>
                <a:rPr lang="en-US" sz="1050" dirty="0">
                  <a:ea typeface="+mn-ea"/>
                  <a:cs typeface="Arial" pitchFamily="34" charset="0"/>
                </a:rPr>
                <a:t>Poor Outcomes</a:t>
              </a:r>
            </a:p>
          </p:txBody>
        </p:sp>
        <p:sp>
          <p:nvSpPr>
            <p:cNvPr id="831" name="TextBox 830"/>
            <p:cNvSpPr txBox="1"/>
            <p:nvPr/>
          </p:nvSpPr>
          <p:spPr>
            <a:xfrm>
              <a:off x="142875" y="2193926"/>
              <a:ext cx="609600" cy="415498"/>
            </a:xfrm>
            <a:prstGeom prst="rect">
              <a:avLst/>
            </a:prstGeom>
            <a:noFill/>
          </p:spPr>
          <p:txBody>
            <a:bodyPr>
              <a:spAutoFit/>
            </a:bodyPr>
            <a:lstStyle/>
            <a:p>
              <a:pPr fontAlgn="auto">
                <a:spcBef>
                  <a:spcPts val="0"/>
                </a:spcBef>
                <a:spcAft>
                  <a:spcPts val="0"/>
                </a:spcAft>
                <a:defRPr/>
              </a:pPr>
              <a:r>
                <a:rPr lang="en-US" sz="1050" dirty="0">
                  <a:ea typeface="+mn-ea"/>
                  <a:cs typeface="Arial" pitchFamily="34" charset="0"/>
                </a:rPr>
                <a:t># of Cases</a:t>
              </a:r>
            </a:p>
          </p:txBody>
        </p:sp>
        <p:cxnSp>
          <p:nvCxnSpPr>
            <p:cNvPr id="832" name="Straight Connector 831"/>
            <p:cNvCxnSpPr/>
            <p:nvPr/>
          </p:nvCxnSpPr>
          <p:spPr>
            <a:xfrm rot="16200000" flipH="1">
              <a:off x="1552575" y="2536826"/>
              <a:ext cx="1295399" cy="0"/>
            </a:xfrm>
            <a:prstGeom prst="line">
              <a:avLst/>
            </a:prstGeom>
            <a:ln>
              <a:solidFill>
                <a:schemeClr val="tx2">
                  <a:lumMod val="60000"/>
                  <a:lumOff val="40000"/>
                </a:schemeClr>
              </a:solidFill>
              <a:prstDash val="dash"/>
            </a:ln>
            <a:effectLst/>
          </p:spPr>
          <p:style>
            <a:lnRef idx="2">
              <a:schemeClr val="accent2"/>
            </a:lnRef>
            <a:fillRef idx="0">
              <a:schemeClr val="accent2"/>
            </a:fillRef>
            <a:effectRef idx="1">
              <a:schemeClr val="accent2"/>
            </a:effectRef>
            <a:fontRef idx="minor">
              <a:schemeClr val="tx1"/>
            </a:fontRef>
          </p:style>
        </p:cxnSp>
        <p:sp>
          <p:nvSpPr>
            <p:cNvPr id="42166" name="TextBox 283"/>
            <p:cNvSpPr txBox="1">
              <a:spLocks noChangeArrowheads="1"/>
            </p:cNvSpPr>
            <p:nvPr/>
          </p:nvSpPr>
          <p:spPr bwMode="auto">
            <a:xfrm>
              <a:off x="1933575" y="1660525"/>
              <a:ext cx="4031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Calibri" pitchFamily="34" charset="0"/>
                  <a:ea typeface="MS PGothic" pitchFamily="34" charset="-128"/>
                </a:defRPr>
              </a:lvl1pPr>
              <a:lvl2pPr marL="742950" indent="-285750" eaLnBrk="0" hangingPunct="0">
                <a:defRPr sz="1600">
                  <a:solidFill>
                    <a:schemeClr val="bg1"/>
                  </a:solidFill>
                  <a:latin typeface="Calibri" pitchFamily="34" charset="0"/>
                  <a:ea typeface="MS PGothic" pitchFamily="34" charset="-128"/>
                </a:defRPr>
              </a:lvl2pPr>
              <a:lvl3pPr marL="1143000" indent="-228600" eaLnBrk="0" hangingPunct="0">
                <a:defRPr sz="1600">
                  <a:solidFill>
                    <a:schemeClr val="bg1"/>
                  </a:solidFill>
                  <a:latin typeface="Calibri" pitchFamily="34" charset="0"/>
                  <a:ea typeface="MS PGothic" pitchFamily="34" charset="-128"/>
                </a:defRPr>
              </a:lvl3pPr>
              <a:lvl4pPr marL="1600200" indent="-228600" eaLnBrk="0" hangingPunct="0">
                <a:defRPr sz="1600">
                  <a:solidFill>
                    <a:schemeClr val="bg1"/>
                  </a:solidFill>
                  <a:latin typeface="Calibri" pitchFamily="34" charset="0"/>
                  <a:ea typeface="MS PGothic" pitchFamily="34" charset="-128"/>
                </a:defRPr>
              </a:lvl4pPr>
              <a:lvl5pPr marL="2057400" indent="-228600" eaLnBrk="0" hangingPunct="0">
                <a:defRPr sz="1600">
                  <a:solidFill>
                    <a:schemeClr val="bg1"/>
                  </a:solidFill>
                  <a:latin typeface="Calibri" pitchFamily="34" charset="0"/>
                  <a:ea typeface="MS PGothic" pitchFamily="34" charset="-128"/>
                </a:defRPr>
              </a:lvl5pPr>
              <a:lvl6pPr marL="2514600" indent="-228600" eaLnBrk="0" fontAlgn="base" hangingPunct="0">
                <a:spcBef>
                  <a:spcPct val="0"/>
                </a:spcBef>
                <a:spcAft>
                  <a:spcPct val="0"/>
                </a:spcAft>
                <a:defRPr sz="1600">
                  <a:solidFill>
                    <a:schemeClr val="bg1"/>
                  </a:solidFill>
                  <a:latin typeface="Calibri" pitchFamily="34" charset="0"/>
                  <a:ea typeface="MS PGothic" pitchFamily="34" charset="-128"/>
                </a:defRPr>
              </a:lvl6pPr>
              <a:lvl7pPr marL="2971800" indent="-228600" eaLnBrk="0" fontAlgn="base" hangingPunct="0">
                <a:spcBef>
                  <a:spcPct val="0"/>
                </a:spcBef>
                <a:spcAft>
                  <a:spcPct val="0"/>
                </a:spcAft>
                <a:defRPr sz="1600">
                  <a:solidFill>
                    <a:schemeClr val="bg1"/>
                  </a:solidFill>
                  <a:latin typeface="Calibri" pitchFamily="34" charset="0"/>
                  <a:ea typeface="MS PGothic" pitchFamily="34" charset="-128"/>
                </a:defRPr>
              </a:lvl7pPr>
              <a:lvl8pPr marL="3429000" indent="-228600" eaLnBrk="0" fontAlgn="base" hangingPunct="0">
                <a:spcBef>
                  <a:spcPct val="0"/>
                </a:spcBef>
                <a:spcAft>
                  <a:spcPct val="0"/>
                </a:spcAft>
                <a:defRPr sz="1600">
                  <a:solidFill>
                    <a:schemeClr val="bg1"/>
                  </a:solidFill>
                  <a:latin typeface="Calibri" pitchFamily="34" charset="0"/>
                  <a:ea typeface="MS PGothic" pitchFamily="34" charset="-128"/>
                </a:defRPr>
              </a:lvl8pPr>
              <a:lvl9pPr marL="3886200" indent="-228600" eaLnBrk="0" fontAlgn="base" hangingPunct="0">
                <a:spcBef>
                  <a:spcPct val="0"/>
                </a:spcBef>
                <a:spcAft>
                  <a:spcPct val="0"/>
                </a:spcAft>
                <a:defRPr sz="1600">
                  <a:solidFill>
                    <a:schemeClr val="bg1"/>
                  </a:solidFill>
                  <a:latin typeface="Calibri" pitchFamily="34" charset="0"/>
                  <a:ea typeface="MS PGothic" pitchFamily="34" charset="-128"/>
                </a:defRPr>
              </a:lvl9pPr>
            </a:lstStyle>
            <a:p>
              <a:pPr eaLnBrk="1" hangingPunct="1"/>
              <a:r>
                <a:rPr lang="en-US" altLang="en-US" sz="1100">
                  <a:solidFill>
                    <a:schemeClr val="tx1"/>
                  </a:solidFill>
                  <a:latin typeface="Arial" pitchFamily="34" charset="0"/>
                  <a:cs typeface="Arial" pitchFamily="34" charset="0"/>
                </a:rPr>
                <a:t>Mean</a:t>
              </a:r>
            </a:p>
          </p:txBody>
        </p:sp>
        <p:grpSp>
          <p:nvGrpSpPr>
            <p:cNvPr id="4" name="Group 5"/>
            <p:cNvGrpSpPr>
              <a:grpSpLocks/>
            </p:cNvGrpSpPr>
            <p:nvPr/>
          </p:nvGrpSpPr>
          <p:grpSpPr bwMode="auto">
            <a:xfrm flipH="1">
              <a:off x="838200" y="3505200"/>
              <a:ext cx="2743200" cy="76200"/>
              <a:chOff x="838200" y="3505200"/>
              <a:chExt cx="2743200" cy="76200"/>
            </a:xfrm>
          </p:grpSpPr>
          <p:sp>
            <p:nvSpPr>
              <p:cNvPr id="834" name="Rectangle 833"/>
              <p:cNvSpPr/>
              <p:nvPr/>
            </p:nvSpPr>
            <p:spPr>
              <a:xfrm>
                <a:off x="2933700" y="3505200"/>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35" name="Rectangle 834"/>
              <p:cNvSpPr/>
              <p:nvPr/>
            </p:nvSpPr>
            <p:spPr>
              <a:xfrm>
                <a:off x="2838450" y="3505200"/>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36" name="Rectangle 835"/>
              <p:cNvSpPr/>
              <p:nvPr/>
            </p:nvSpPr>
            <p:spPr>
              <a:xfrm>
                <a:off x="3028950" y="3505200"/>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37" name="Rectangle 836"/>
              <p:cNvSpPr/>
              <p:nvPr/>
            </p:nvSpPr>
            <p:spPr>
              <a:xfrm>
                <a:off x="3314700" y="3505200"/>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38" name="Rectangle 837"/>
              <p:cNvSpPr/>
              <p:nvPr/>
            </p:nvSpPr>
            <p:spPr>
              <a:xfrm>
                <a:off x="2743200" y="3505200"/>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39" name="Rectangle 838"/>
              <p:cNvSpPr/>
              <p:nvPr/>
            </p:nvSpPr>
            <p:spPr>
              <a:xfrm>
                <a:off x="2647950" y="3505200"/>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40" name="Rectangle 839"/>
              <p:cNvSpPr/>
              <p:nvPr/>
            </p:nvSpPr>
            <p:spPr>
              <a:xfrm>
                <a:off x="3124200" y="3505200"/>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41" name="Rectangle 840"/>
              <p:cNvSpPr/>
              <p:nvPr/>
            </p:nvSpPr>
            <p:spPr>
              <a:xfrm>
                <a:off x="3219450" y="3505200"/>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42" name="Rectangle 841"/>
              <p:cNvSpPr/>
              <p:nvPr/>
            </p:nvSpPr>
            <p:spPr>
              <a:xfrm>
                <a:off x="2552700" y="3505200"/>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43" name="Rectangle 842"/>
              <p:cNvSpPr/>
              <p:nvPr/>
            </p:nvSpPr>
            <p:spPr>
              <a:xfrm>
                <a:off x="2457450" y="35052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44" name="Rectangle 843"/>
              <p:cNvSpPr/>
              <p:nvPr/>
            </p:nvSpPr>
            <p:spPr>
              <a:xfrm>
                <a:off x="2362200" y="35052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45" name="Rectangle 844"/>
              <p:cNvSpPr/>
              <p:nvPr/>
            </p:nvSpPr>
            <p:spPr>
              <a:xfrm>
                <a:off x="2266950" y="35052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46" name="Rectangle 845"/>
              <p:cNvSpPr/>
              <p:nvPr/>
            </p:nvSpPr>
            <p:spPr>
              <a:xfrm>
                <a:off x="1981200" y="35052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47" name="Rectangle 846"/>
              <p:cNvSpPr/>
              <p:nvPr/>
            </p:nvSpPr>
            <p:spPr>
              <a:xfrm>
                <a:off x="1885950" y="35052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48" name="Rectangle 847"/>
              <p:cNvSpPr/>
              <p:nvPr/>
            </p:nvSpPr>
            <p:spPr>
              <a:xfrm>
                <a:off x="3505200" y="3505200"/>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49" name="Rectangle 848"/>
              <p:cNvSpPr/>
              <p:nvPr/>
            </p:nvSpPr>
            <p:spPr>
              <a:xfrm>
                <a:off x="3409950" y="3505200"/>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50" name="Rectangle 849"/>
              <p:cNvSpPr/>
              <p:nvPr/>
            </p:nvSpPr>
            <p:spPr>
              <a:xfrm>
                <a:off x="1790700" y="3505200"/>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51" name="Rectangle 850"/>
              <p:cNvSpPr/>
              <p:nvPr/>
            </p:nvSpPr>
            <p:spPr>
              <a:xfrm>
                <a:off x="1695450" y="3505200"/>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52" name="Rectangle 851"/>
              <p:cNvSpPr/>
              <p:nvPr/>
            </p:nvSpPr>
            <p:spPr>
              <a:xfrm>
                <a:off x="2171700" y="35052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53" name="Rectangle 852"/>
              <p:cNvSpPr/>
              <p:nvPr/>
            </p:nvSpPr>
            <p:spPr>
              <a:xfrm>
                <a:off x="2076450" y="35052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54" name="Rectangle 853"/>
              <p:cNvSpPr/>
              <p:nvPr/>
            </p:nvSpPr>
            <p:spPr>
              <a:xfrm>
                <a:off x="1409700" y="3505200"/>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55" name="Rectangle 854"/>
              <p:cNvSpPr/>
              <p:nvPr/>
            </p:nvSpPr>
            <p:spPr>
              <a:xfrm>
                <a:off x="1504950" y="3505200"/>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56" name="Rectangle 855"/>
              <p:cNvSpPr/>
              <p:nvPr/>
            </p:nvSpPr>
            <p:spPr>
              <a:xfrm>
                <a:off x="1219200" y="3505200"/>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57" name="Rectangle 856"/>
              <p:cNvSpPr/>
              <p:nvPr/>
            </p:nvSpPr>
            <p:spPr>
              <a:xfrm>
                <a:off x="933450" y="3505200"/>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58" name="Rectangle 857"/>
              <p:cNvSpPr/>
              <p:nvPr/>
            </p:nvSpPr>
            <p:spPr>
              <a:xfrm>
                <a:off x="1600200" y="3505200"/>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59" name="Rectangle 858"/>
              <p:cNvSpPr/>
              <p:nvPr/>
            </p:nvSpPr>
            <p:spPr>
              <a:xfrm>
                <a:off x="1314450" y="3505200"/>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60" name="Rectangle 859"/>
              <p:cNvSpPr/>
              <p:nvPr/>
            </p:nvSpPr>
            <p:spPr>
              <a:xfrm>
                <a:off x="838200" y="3505200"/>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61" name="Rectangle 860"/>
              <p:cNvSpPr/>
              <p:nvPr/>
            </p:nvSpPr>
            <p:spPr>
              <a:xfrm>
                <a:off x="1123950" y="3505200"/>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62" name="Rectangle 861"/>
              <p:cNvSpPr/>
              <p:nvPr/>
            </p:nvSpPr>
            <p:spPr>
              <a:xfrm>
                <a:off x="1028700" y="3505200"/>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grpSp>
        <p:grpSp>
          <p:nvGrpSpPr>
            <p:cNvPr id="5" name="Group 862"/>
            <p:cNvGrpSpPr>
              <a:grpSpLocks/>
            </p:cNvGrpSpPr>
            <p:nvPr/>
          </p:nvGrpSpPr>
          <p:grpSpPr bwMode="auto">
            <a:xfrm>
              <a:off x="800100" y="1847851"/>
              <a:ext cx="1857375" cy="480585"/>
              <a:chOff x="-1171575" y="1316964"/>
              <a:chExt cx="1857375" cy="480422"/>
            </a:xfrm>
          </p:grpSpPr>
          <p:sp>
            <p:nvSpPr>
              <p:cNvPr id="864" name="Rectangle 863"/>
              <p:cNvSpPr/>
              <p:nvPr/>
            </p:nvSpPr>
            <p:spPr>
              <a:xfrm>
                <a:off x="609600" y="1316964"/>
                <a:ext cx="76200" cy="7617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65" name="TextBox 864"/>
              <p:cNvSpPr txBox="1"/>
              <p:nvPr/>
            </p:nvSpPr>
            <p:spPr>
              <a:xfrm>
                <a:off x="-1171575" y="1382029"/>
                <a:ext cx="1230313" cy="415357"/>
              </a:xfrm>
              <a:prstGeom prst="rect">
                <a:avLst/>
              </a:prstGeom>
              <a:noFill/>
            </p:spPr>
            <p:txBody>
              <a:bodyPr>
                <a:spAutoFit/>
              </a:bodyPr>
              <a:lstStyle/>
              <a:p>
                <a:pPr fontAlgn="auto">
                  <a:spcBef>
                    <a:spcPts val="0"/>
                  </a:spcBef>
                  <a:spcAft>
                    <a:spcPts val="0"/>
                  </a:spcAft>
                  <a:defRPr/>
                </a:pPr>
                <a:r>
                  <a:rPr lang="en-US" sz="1050" dirty="0">
                    <a:ea typeface="+mn-ea"/>
                    <a:cs typeface="Arial" pitchFamily="34" charset="0"/>
                  </a:rPr>
                  <a:t>1 box = 100 cases in a year</a:t>
                </a:r>
              </a:p>
            </p:txBody>
          </p:sp>
        </p:grpSp>
      </p:grpSp>
      <p:grpSp>
        <p:nvGrpSpPr>
          <p:cNvPr id="6" name="Group 7"/>
          <p:cNvGrpSpPr>
            <a:grpSpLocks/>
          </p:cNvGrpSpPr>
          <p:nvPr/>
        </p:nvGrpSpPr>
        <p:grpSpPr bwMode="auto">
          <a:xfrm>
            <a:off x="5535654" y="1413164"/>
            <a:ext cx="5982091" cy="2403187"/>
            <a:chOff x="4013200" y="1295400"/>
            <a:chExt cx="4368800" cy="2271713"/>
          </a:xfrm>
        </p:grpSpPr>
        <p:grpSp>
          <p:nvGrpSpPr>
            <p:cNvPr id="7" name="Group 3"/>
            <p:cNvGrpSpPr>
              <a:grpSpLocks/>
            </p:cNvGrpSpPr>
            <p:nvPr/>
          </p:nvGrpSpPr>
          <p:grpSpPr bwMode="auto">
            <a:xfrm>
              <a:off x="4724400" y="1295400"/>
              <a:ext cx="3657600" cy="2271713"/>
              <a:chOff x="4724400" y="1295400"/>
              <a:chExt cx="3657600" cy="2271713"/>
            </a:xfrm>
          </p:grpSpPr>
          <p:grpSp>
            <p:nvGrpSpPr>
              <p:cNvPr id="8" name="Group 1"/>
              <p:cNvGrpSpPr>
                <a:grpSpLocks/>
              </p:cNvGrpSpPr>
              <p:nvPr/>
            </p:nvGrpSpPr>
            <p:grpSpPr bwMode="auto">
              <a:xfrm flipH="1">
                <a:off x="5486400" y="1295400"/>
                <a:ext cx="1028700" cy="1889125"/>
                <a:chOff x="5486400" y="1295400"/>
                <a:chExt cx="1028700" cy="1889125"/>
              </a:xfrm>
            </p:grpSpPr>
            <p:sp>
              <p:nvSpPr>
                <p:cNvPr id="368" name="Rectangle 367"/>
                <p:cNvSpPr/>
                <p:nvPr/>
              </p:nvSpPr>
              <p:spPr>
                <a:xfrm>
                  <a:off x="6248400" y="2819401"/>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9" name="Rectangle 368"/>
                <p:cNvSpPr/>
                <p:nvPr/>
              </p:nvSpPr>
              <p:spPr>
                <a:xfrm>
                  <a:off x="6248400" y="2724151"/>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70" name="Rectangle 369"/>
                <p:cNvSpPr/>
                <p:nvPr/>
              </p:nvSpPr>
              <p:spPr>
                <a:xfrm>
                  <a:off x="6248400" y="2628901"/>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71" name="Rectangle 370"/>
                <p:cNvSpPr/>
                <p:nvPr/>
              </p:nvSpPr>
              <p:spPr>
                <a:xfrm>
                  <a:off x="6248400" y="2914651"/>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72" name="Rectangle 371"/>
                <p:cNvSpPr/>
                <p:nvPr/>
              </p:nvSpPr>
              <p:spPr>
                <a:xfrm>
                  <a:off x="6438900" y="3013076"/>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73" name="Rectangle 372"/>
                <p:cNvSpPr/>
                <p:nvPr/>
              </p:nvSpPr>
              <p:spPr>
                <a:xfrm>
                  <a:off x="6438900" y="2917826"/>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74" name="Rectangle 373"/>
                <p:cNvSpPr/>
                <p:nvPr/>
              </p:nvSpPr>
              <p:spPr>
                <a:xfrm>
                  <a:off x="6343650" y="2819401"/>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75" name="Rectangle 374"/>
                <p:cNvSpPr/>
                <p:nvPr/>
              </p:nvSpPr>
              <p:spPr>
                <a:xfrm>
                  <a:off x="6343650" y="2724151"/>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76" name="Rectangle 375"/>
                <p:cNvSpPr/>
                <p:nvPr/>
              </p:nvSpPr>
              <p:spPr>
                <a:xfrm>
                  <a:off x="6343650" y="2914651"/>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77" name="Rectangle 376"/>
                <p:cNvSpPr/>
                <p:nvPr/>
              </p:nvSpPr>
              <p:spPr>
                <a:xfrm>
                  <a:off x="6343650" y="2628901"/>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78" name="Rectangle 377"/>
                <p:cNvSpPr/>
                <p:nvPr/>
              </p:nvSpPr>
              <p:spPr>
                <a:xfrm>
                  <a:off x="6343650" y="2533651"/>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79" name="Rectangle 378"/>
                <p:cNvSpPr/>
                <p:nvPr/>
              </p:nvSpPr>
              <p:spPr>
                <a:xfrm>
                  <a:off x="6343650" y="2438401"/>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80" name="Rectangle 379"/>
                <p:cNvSpPr/>
                <p:nvPr/>
              </p:nvSpPr>
              <p:spPr>
                <a:xfrm>
                  <a:off x="6248400" y="2533651"/>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81" name="Rectangle 380"/>
                <p:cNvSpPr/>
                <p:nvPr/>
              </p:nvSpPr>
              <p:spPr>
                <a:xfrm>
                  <a:off x="6248400" y="2438401"/>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82" name="Rectangle 381"/>
                <p:cNvSpPr/>
                <p:nvPr/>
              </p:nvSpPr>
              <p:spPr>
                <a:xfrm>
                  <a:off x="6248400" y="2343151"/>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83" name="Rectangle 382"/>
                <p:cNvSpPr/>
                <p:nvPr/>
              </p:nvSpPr>
              <p:spPr>
                <a:xfrm>
                  <a:off x="6343650" y="2247901"/>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84" name="Rectangle 383"/>
                <p:cNvSpPr/>
                <p:nvPr/>
              </p:nvSpPr>
              <p:spPr>
                <a:xfrm>
                  <a:off x="6343650" y="2152650"/>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85" name="Rectangle 384"/>
                <p:cNvSpPr/>
                <p:nvPr/>
              </p:nvSpPr>
              <p:spPr>
                <a:xfrm>
                  <a:off x="6343650" y="2057400"/>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86" name="Rectangle 385"/>
                <p:cNvSpPr/>
                <p:nvPr/>
              </p:nvSpPr>
              <p:spPr>
                <a:xfrm>
                  <a:off x="6343650" y="2343151"/>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87" name="Rectangle 386"/>
                <p:cNvSpPr/>
                <p:nvPr/>
              </p:nvSpPr>
              <p:spPr>
                <a:xfrm>
                  <a:off x="6438900" y="2724151"/>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88" name="Rectangle 387"/>
                <p:cNvSpPr/>
                <p:nvPr/>
              </p:nvSpPr>
              <p:spPr>
                <a:xfrm>
                  <a:off x="6438900" y="2822576"/>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89" name="Rectangle 388"/>
                <p:cNvSpPr/>
                <p:nvPr/>
              </p:nvSpPr>
              <p:spPr>
                <a:xfrm>
                  <a:off x="6248400" y="3105151"/>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90" name="Rectangle 389"/>
                <p:cNvSpPr/>
                <p:nvPr/>
              </p:nvSpPr>
              <p:spPr>
                <a:xfrm>
                  <a:off x="6248400" y="3009901"/>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91" name="Rectangle 390"/>
                <p:cNvSpPr/>
                <p:nvPr/>
              </p:nvSpPr>
              <p:spPr>
                <a:xfrm>
                  <a:off x="6343650" y="3009901"/>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92" name="Rectangle 391"/>
                <p:cNvSpPr/>
                <p:nvPr/>
              </p:nvSpPr>
              <p:spPr>
                <a:xfrm>
                  <a:off x="6153150" y="3105151"/>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93" name="Rectangle 392"/>
                <p:cNvSpPr/>
                <p:nvPr/>
              </p:nvSpPr>
              <p:spPr>
                <a:xfrm>
                  <a:off x="6153150" y="3009901"/>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94" name="Rectangle 393"/>
                <p:cNvSpPr/>
                <p:nvPr/>
              </p:nvSpPr>
              <p:spPr>
                <a:xfrm>
                  <a:off x="6153150" y="2914651"/>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95" name="Rectangle 394"/>
                <p:cNvSpPr/>
                <p:nvPr/>
              </p:nvSpPr>
              <p:spPr>
                <a:xfrm>
                  <a:off x="6057900" y="310515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96" name="Rectangle 395"/>
                <p:cNvSpPr/>
                <p:nvPr/>
              </p:nvSpPr>
              <p:spPr>
                <a:xfrm>
                  <a:off x="6057900" y="300990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97" name="Rectangle 396"/>
                <p:cNvSpPr/>
                <p:nvPr/>
              </p:nvSpPr>
              <p:spPr>
                <a:xfrm>
                  <a:off x="6057900" y="291465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98" name="Rectangle 397"/>
                <p:cNvSpPr/>
                <p:nvPr/>
              </p:nvSpPr>
              <p:spPr>
                <a:xfrm>
                  <a:off x="6057900" y="281940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99" name="Rectangle 398"/>
                <p:cNvSpPr/>
                <p:nvPr/>
              </p:nvSpPr>
              <p:spPr>
                <a:xfrm>
                  <a:off x="6057900" y="272415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16" name="Rectangle 515"/>
                <p:cNvSpPr/>
                <p:nvPr/>
              </p:nvSpPr>
              <p:spPr>
                <a:xfrm>
                  <a:off x="6153150" y="2819401"/>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25" name="Rectangle 524"/>
                <p:cNvSpPr/>
                <p:nvPr/>
              </p:nvSpPr>
              <p:spPr>
                <a:xfrm>
                  <a:off x="6153150" y="2724151"/>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26" name="Rectangle 525"/>
                <p:cNvSpPr/>
                <p:nvPr/>
              </p:nvSpPr>
              <p:spPr>
                <a:xfrm>
                  <a:off x="5962650" y="310515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27" name="Rectangle 526"/>
                <p:cNvSpPr/>
                <p:nvPr/>
              </p:nvSpPr>
              <p:spPr>
                <a:xfrm>
                  <a:off x="5962650" y="300990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31" name="Rectangle 530"/>
                <p:cNvSpPr/>
                <p:nvPr/>
              </p:nvSpPr>
              <p:spPr>
                <a:xfrm>
                  <a:off x="5962650" y="291465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32" name="Rectangle 531"/>
                <p:cNvSpPr/>
                <p:nvPr/>
              </p:nvSpPr>
              <p:spPr>
                <a:xfrm>
                  <a:off x="6153150" y="243840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64" name="Rectangle 563"/>
                <p:cNvSpPr/>
                <p:nvPr/>
              </p:nvSpPr>
              <p:spPr>
                <a:xfrm>
                  <a:off x="6153150" y="234315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65" name="Rectangle 564"/>
                <p:cNvSpPr/>
                <p:nvPr/>
              </p:nvSpPr>
              <p:spPr>
                <a:xfrm>
                  <a:off x="6153150" y="224790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66" name="Rectangle 565"/>
                <p:cNvSpPr/>
                <p:nvPr/>
              </p:nvSpPr>
              <p:spPr>
                <a:xfrm>
                  <a:off x="6153150" y="21526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75" name="Rectangle 574"/>
                <p:cNvSpPr/>
                <p:nvPr/>
              </p:nvSpPr>
              <p:spPr>
                <a:xfrm>
                  <a:off x="6153150" y="20574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76" name="Rectangle 575"/>
                <p:cNvSpPr/>
                <p:nvPr/>
              </p:nvSpPr>
              <p:spPr>
                <a:xfrm>
                  <a:off x="5962650" y="281940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77" name="Rectangle 576"/>
                <p:cNvSpPr/>
                <p:nvPr/>
              </p:nvSpPr>
              <p:spPr>
                <a:xfrm>
                  <a:off x="5962650" y="272415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78" name="Rectangle 577"/>
                <p:cNvSpPr/>
                <p:nvPr/>
              </p:nvSpPr>
              <p:spPr>
                <a:xfrm>
                  <a:off x="5867400" y="3108326"/>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79" name="Rectangle 578"/>
                <p:cNvSpPr/>
                <p:nvPr/>
              </p:nvSpPr>
              <p:spPr>
                <a:xfrm>
                  <a:off x="5867400" y="3013076"/>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80" name="Rectangle 579"/>
                <p:cNvSpPr/>
                <p:nvPr/>
              </p:nvSpPr>
              <p:spPr>
                <a:xfrm>
                  <a:off x="5867400" y="2917826"/>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81" name="Rectangle 580"/>
                <p:cNvSpPr/>
                <p:nvPr/>
              </p:nvSpPr>
              <p:spPr>
                <a:xfrm>
                  <a:off x="6057900" y="12954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82" name="Rectangle 581"/>
                <p:cNvSpPr/>
                <p:nvPr/>
              </p:nvSpPr>
              <p:spPr>
                <a:xfrm>
                  <a:off x="6057900" y="13906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83" name="Rectangle 582"/>
                <p:cNvSpPr/>
                <p:nvPr/>
              </p:nvSpPr>
              <p:spPr>
                <a:xfrm>
                  <a:off x="6248400" y="19621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84" name="Rectangle 583"/>
                <p:cNvSpPr/>
                <p:nvPr/>
              </p:nvSpPr>
              <p:spPr>
                <a:xfrm>
                  <a:off x="6248400" y="18669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85" name="Rectangle 584"/>
                <p:cNvSpPr/>
                <p:nvPr/>
              </p:nvSpPr>
              <p:spPr>
                <a:xfrm>
                  <a:off x="6248400" y="224790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86" name="Rectangle 585"/>
                <p:cNvSpPr/>
                <p:nvPr/>
              </p:nvSpPr>
              <p:spPr>
                <a:xfrm>
                  <a:off x="5867400" y="2822576"/>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87" name="Rectangle 586"/>
                <p:cNvSpPr/>
                <p:nvPr/>
              </p:nvSpPr>
              <p:spPr>
                <a:xfrm>
                  <a:off x="5867400" y="2727326"/>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88" name="Rectangle 587"/>
                <p:cNvSpPr/>
                <p:nvPr/>
              </p:nvSpPr>
              <p:spPr>
                <a:xfrm>
                  <a:off x="6057900" y="262890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89" name="Rectangle 588"/>
                <p:cNvSpPr/>
                <p:nvPr/>
              </p:nvSpPr>
              <p:spPr>
                <a:xfrm>
                  <a:off x="6057900" y="253365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90" name="Rectangle 589"/>
                <p:cNvSpPr/>
                <p:nvPr/>
              </p:nvSpPr>
              <p:spPr>
                <a:xfrm>
                  <a:off x="6057900" y="243840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91" name="Rectangle 590"/>
                <p:cNvSpPr/>
                <p:nvPr/>
              </p:nvSpPr>
              <p:spPr>
                <a:xfrm>
                  <a:off x="6153150" y="2628901"/>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92" name="Rectangle 591"/>
                <p:cNvSpPr/>
                <p:nvPr/>
              </p:nvSpPr>
              <p:spPr>
                <a:xfrm>
                  <a:off x="6153150" y="2533651"/>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93" name="Rectangle 592"/>
                <p:cNvSpPr/>
                <p:nvPr/>
              </p:nvSpPr>
              <p:spPr>
                <a:xfrm>
                  <a:off x="6438900" y="3108326"/>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94" name="Rectangle 593"/>
                <p:cNvSpPr/>
                <p:nvPr/>
              </p:nvSpPr>
              <p:spPr>
                <a:xfrm>
                  <a:off x="6343650" y="3108326"/>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95" name="Rectangle 594"/>
                <p:cNvSpPr/>
                <p:nvPr/>
              </p:nvSpPr>
              <p:spPr>
                <a:xfrm>
                  <a:off x="5962650" y="262890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96" name="Rectangle 595"/>
                <p:cNvSpPr/>
                <p:nvPr/>
              </p:nvSpPr>
              <p:spPr>
                <a:xfrm>
                  <a:off x="6153150" y="19621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97" name="Rectangle 596"/>
                <p:cNvSpPr/>
                <p:nvPr/>
              </p:nvSpPr>
              <p:spPr>
                <a:xfrm>
                  <a:off x="6153150" y="18669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98" name="Rectangle 597"/>
                <p:cNvSpPr/>
                <p:nvPr/>
              </p:nvSpPr>
              <p:spPr>
                <a:xfrm>
                  <a:off x="6153150" y="17716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99" name="Rectangle 598"/>
                <p:cNvSpPr/>
                <p:nvPr/>
              </p:nvSpPr>
              <p:spPr>
                <a:xfrm>
                  <a:off x="5962650" y="253365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00" name="Rectangle 599"/>
                <p:cNvSpPr/>
                <p:nvPr/>
              </p:nvSpPr>
              <p:spPr>
                <a:xfrm>
                  <a:off x="5962650" y="243840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01" name="Rectangle 600"/>
                <p:cNvSpPr/>
                <p:nvPr/>
              </p:nvSpPr>
              <p:spPr>
                <a:xfrm>
                  <a:off x="5867400" y="2632076"/>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02" name="Rectangle 601"/>
                <p:cNvSpPr/>
                <p:nvPr/>
              </p:nvSpPr>
              <p:spPr>
                <a:xfrm>
                  <a:off x="6248400" y="21526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03" name="Rectangle 602"/>
                <p:cNvSpPr/>
                <p:nvPr/>
              </p:nvSpPr>
              <p:spPr>
                <a:xfrm>
                  <a:off x="6248400" y="20574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04" name="Rectangle 603"/>
                <p:cNvSpPr/>
                <p:nvPr/>
              </p:nvSpPr>
              <p:spPr>
                <a:xfrm>
                  <a:off x="5772150" y="310515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05" name="Rectangle 604"/>
                <p:cNvSpPr/>
                <p:nvPr/>
              </p:nvSpPr>
              <p:spPr>
                <a:xfrm>
                  <a:off x="5867400" y="2536826"/>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06" name="Rectangle 605"/>
                <p:cNvSpPr/>
                <p:nvPr/>
              </p:nvSpPr>
              <p:spPr>
                <a:xfrm>
                  <a:off x="5867400" y="2441576"/>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07" name="Rectangle 606"/>
                <p:cNvSpPr/>
                <p:nvPr/>
              </p:nvSpPr>
              <p:spPr>
                <a:xfrm>
                  <a:off x="5772150" y="3009901"/>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08" name="Rectangle 607"/>
                <p:cNvSpPr/>
                <p:nvPr/>
              </p:nvSpPr>
              <p:spPr>
                <a:xfrm>
                  <a:off x="5772150" y="2914651"/>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09" name="Rectangle 608"/>
                <p:cNvSpPr/>
                <p:nvPr/>
              </p:nvSpPr>
              <p:spPr>
                <a:xfrm>
                  <a:off x="5772150" y="2819401"/>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10" name="Rectangle 609"/>
                <p:cNvSpPr/>
                <p:nvPr/>
              </p:nvSpPr>
              <p:spPr>
                <a:xfrm>
                  <a:off x="5772150" y="2724151"/>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11" name="Rectangle 610"/>
                <p:cNvSpPr/>
                <p:nvPr/>
              </p:nvSpPr>
              <p:spPr>
                <a:xfrm>
                  <a:off x="5867400" y="1960562"/>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12" name="Rectangle 611"/>
                <p:cNvSpPr/>
                <p:nvPr/>
              </p:nvSpPr>
              <p:spPr>
                <a:xfrm>
                  <a:off x="5867400" y="1865312"/>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13" name="Rectangle 612"/>
                <p:cNvSpPr/>
                <p:nvPr/>
              </p:nvSpPr>
              <p:spPr>
                <a:xfrm>
                  <a:off x="5867400" y="1770062"/>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14" name="Rectangle 613"/>
                <p:cNvSpPr/>
                <p:nvPr/>
              </p:nvSpPr>
              <p:spPr>
                <a:xfrm>
                  <a:off x="5867400" y="1676400"/>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15" name="Rectangle 614"/>
                <p:cNvSpPr/>
                <p:nvPr/>
              </p:nvSpPr>
              <p:spPr>
                <a:xfrm>
                  <a:off x="5867400" y="2239963"/>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16" name="Rectangle 615"/>
                <p:cNvSpPr/>
                <p:nvPr/>
              </p:nvSpPr>
              <p:spPr>
                <a:xfrm>
                  <a:off x="5867400" y="2144712"/>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17" name="Rectangle 616"/>
                <p:cNvSpPr/>
                <p:nvPr/>
              </p:nvSpPr>
              <p:spPr>
                <a:xfrm>
                  <a:off x="5867400" y="2049462"/>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18" name="Rectangle 617"/>
                <p:cNvSpPr/>
                <p:nvPr/>
              </p:nvSpPr>
              <p:spPr>
                <a:xfrm>
                  <a:off x="5772150" y="2628901"/>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19" name="Rectangle 618"/>
                <p:cNvSpPr/>
                <p:nvPr/>
              </p:nvSpPr>
              <p:spPr>
                <a:xfrm>
                  <a:off x="5772150" y="2533651"/>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20" name="Rectangle 619"/>
                <p:cNvSpPr/>
                <p:nvPr/>
              </p:nvSpPr>
              <p:spPr>
                <a:xfrm>
                  <a:off x="6153150" y="16764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21" name="Rectangle 620"/>
                <p:cNvSpPr/>
                <p:nvPr/>
              </p:nvSpPr>
              <p:spPr>
                <a:xfrm>
                  <a:off x="5962650" y="234315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22" name="Rectangle 621"/>
                <p:cNvSpPr/>
                <p:nvPr/>
              </p:nvSpPr>
              <p:spPr>
                <a:xfrm>
                  <a:off x="5867400" y="2346326"/>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23" name="Rectangle 622"/>
                <p:cNvSpPr/>
                <p:nvPr/>
              </p:nvSpPr>
              <p:spPr>
                <a:xfrm>
                  <a:off x="6057900" y="234315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24" name="Rectangle 623"/>
                <p:cNvSpPr/>
                <p:nvPr/>
              </p:nvSpPr>
              <p:spPr>
                <a:xfrm>
                  <a:off x="6057900" y="224790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25" name="Rectangle 624"/>
                <p:cNvSpPr/>
                <p:nvPr/>
              </p:nvSpPr>
              <p:spPr>
                <a:xfrm>
                  <a:off x="6057900" y="21526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26" name="Rectangle 625"/>
                <p:cNvSpPr/>
                <p:nvPr/>
              </p:nvSpPr>
              <p:spPr>
                <a:xfrm>
                  <a:off x="6057900" y="20574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27" name="Rectangle 626"/>
                <p:cNvSpPr/>
                <p:nvPr/>
              </p:nvSpPr>
              <p:spPr>
                <a:xfrm>
                  <a:off x="6057900" y="19621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28" name="Rectangle 627"/>
                <p:cNvSpPr/>
                <p:nvPr/>
              </p:nvSpPr>
              <p:spPr>
                <a:xfrm>
                  <a:off x="6057900" y="18669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29" name="Rectangle 628"/>
                <p:cNvSpPr/>
                <p:nvPr/>
              </p:nvSpPr>
              <p:spPr>
                <a:xfrm>
                  <a:off x="6057900" y="17716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30" name="Rectangle 629"/>
                <p:cNvSpPr/>
                <p:nvPr/>
              </p:nvSpPr>
              <p:spPr>
                <a:xfrm>
                  <a:off x="6057900" y="16764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31" name="Rectangle 630"/>
                <p:cNvSpPr/>
                <p:nvPr/>
              </p:nvSpPr>
              <p:spPr>
                <a:xfrm>
                  <a:off x="6057900" y="15811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32" name="Rectangle 631"/>
                <p:cNvSpPr/>
                <p:nvPr/>
              </p:nvSpPr>
              <p:spPr>
                <a:xfrm>
                  <a:off x="5962650" y="2247901"/>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33" name="Rectangle 632"/>
                <p:cNvSpPr/>
                <p:nvPr/>
              </p:nvSpPr>
              <p:spPr>
                <a:xfrm>
                  <a:off x="5962650" y="21526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34" name="Rectangle 633"/>
                <p:cNvSpPr/>
                <p:nvPr/>
              </p:nvSpPr>
              <p:spPr>
                <a:xfrm>
                  <a:off x="5962650" y="20574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35" name="Rectangle 634"/>
                <p:cNvSpPr/>
                <p:nvPr/>
              </p:nvSpPr>
              <p:spPr>
                <a:xfrm>
                  <a:off x="5962650" y="19621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36" name="Rectangle 635"/>
                <p:cNvSpPr/>
                <p:nvPr/>
              </p:nvSpPr>
              <p:spPr>
                <a:xfrm>
                  <a:off x="5962650" y="18669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37" name="Rectangle 636"/>
                <p:cNvSpPr/>
                <p:nvPr/>
              </p:nvSpPr>
              <p:spPr>
                <a:xfrm>
                  <a:off x="5962650" y="17716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38" name="Rectangle 637"/>
                <p:cNvSpPr/>
                <p:nvPr/>
              </p:nvSpPr>
              <p:spPr>
                <a:xfrm>
                  <a:off x="5962650" y="16764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39" name="Rectangle 638"/>
                <p:cNvSpPr/>
                <p:nvPr/>
              </p:nvSpPr>
              <p:spPr>
                <a:xfrm>
                  <a:off x="5962650" y="15811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40" name="Rectangle 639"/>
                <p:cNvSpPr/>
                <p:nvPr/>
              </p:nvSpPr>
              <p:spPr>
                <a:xfrm>
                  <a:off x="6153150" y="158115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41" name="Rectangle 640"/>
                <p:cNvSpPr/>
                <p:nvPr/>
              </p:nvSpPr>
              <p:spPr>
                <a:xfrm>
                  <a:off x="6057900" y="1485900"/>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42" name="Rectangle 641"/>
                <p:cNvSpPr/>
                <p:nvPr/>
              </p:nvSpPr>
              <p:spPr>
                <a:xfrm>
                  <a:off x="5772150" y="2438401"/>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43" name="Rectangle 642"/>
                <p:cNvSpPr/>
                <p:nvPr/>
              </p:nvSpPr>
              <p:spPr>
                <a:xfrm>
                  <a:off x="5772150" y="2343151"/>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44" name="Rectangle 643"/>
                <p:cNvSpPr/>
                <p:nvPr/>
              </p:nvSpPr>
              <p:spPr>
                <a:xfrm>
                  <a:off x="5772150" y="2247901"/>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45" name="Rectangle 644"/>
                <p:cNvSpPr/>
                <p:nvPr/>
              </p:nvSpPr>
              <p:spPr>
                <a:xfrm>
                  <a:off x="5676900" y="2438401"/>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46" name="Rectangle 645"/>
                <p:cNvSpPr/>
                <p:nvPr/>
              </p:nvSpPr>
              <p:spPr>
                <a:xfrm>
                  <a:off x="5676900" y="2343151"/>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47" name="Rectangle 646"/>
                <p:cNvSpPr/>
                <p:nvPr/>
              </p:nvSpPr>
              <p:spPr>
                <a:xfrm>
                  <a:off x="5772150" y="2152650"/>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48" name="Rectangle 647"/>
                <p:cNvSpPr/>
                <p:nvPr/>
              </p:nvSpPr>
              <p:spPr>
                <a:xfrm>
                  <a:off x="5676900" y="3105151"/>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49" name="Rectangle 648"/>
                <p:cNvSpPr/>
                <p:nvPr/>
              </p:nvSpPr>
              <p:spPr>
                <a:xfrm>
                  <a:off x="5581650" y="2819401"/>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50" name="Rectangle 649"/>
                <p:cNvSpPr/>
                <p:nvPr/>
              </p:nvSpPr>
              <p:spPr>
                <a:xfrm>
                  <a:off x="5486400" y="3105151"/>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51" name="Rectangle 650"/>
                <p:cNvSpPr/>
                <p:nvPr/>
              </p:nvSpPr>
              <p:spPr>
                <a:xfrm>
                  <a:off x="5676900" y="2914651"/>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52" name="Rectangle 651"/>
                <p:cNvSpPr/>
                <p:nvPr/>
              </p:nvSpPr>
              <p:spPr>
                <a:xfrm>
                  <a:off x="5676900" y="2819401"/>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53" name="Rectangle 652"/>
                <p:cNvSpPr/>
                <p:nvPr/>
              </p:nvSpPr>
              <p:spPr>
                <a:xfrm>
                  <a:off x="5676900" y="2724151"/>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54" name="Rectangle 653"/>
                <p:cNvSpPr/>
                <p:nvPr/>
              </p:nvSpPr>
              <p:spPr>
                <a:xfrm>
                  <a:off x="5676900" y="2628901"/>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55" name="Rectangle 654"/>
                <p:cNvSpPr/>
                <p:nvPr/>
              </p:nvSpPr>
              <p:spPr>
                <a:xfrm>
                  <a:off x="5676900" y="2533651"/>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56" name="Rectangle 655"/>
                <p:cNvSpPr/>
                <p:nvPr/>
              </p:nvSpPr>
              <p:spPr>
                <a:xfrm>
                  <a:off x="5772150" y="2057400"/>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57" name="Rectangle 656"/>
                <p:cNvSpPr/>
                <p:nvPr/>
              </p:nvSpPr>
              <p:spPr>
                <a:xfrm>
                  <a:off x="5581650" y="2914651"/>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58" name="Rectangle 657"/>
                <p:cNvSpPr/>
                <p:nvPr/>
              </p:nvSpPr>
              <p:spPr>
                <a:xfrm>
                  <a:off x="5581650" y="3105151"/>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59" name="Rectangle 658"/>
                <p:cNvSpPr/>
                <p:nvPr/>
              </p:nvSpPr>
              <p:spPr>
                <a:xfrm>
                  <a:off x="5581650" y="2714626"/>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60" name="Rectangle 659"/>
                <p:cNvSpPr/>
                <p:nvPr/>
              </p:nvSpPr>
              <p:spPr>
                <a:xfrm>
                  <a:off x="5676900" y="3009901"/>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61" name="Rectangle 660"/>
                <p:cNvSpPr/>
                <p:nvPr/>
              </p:nvSpPr>
              <p:spPr>
                <a:xfrm>
                  <a:off x="5581650" y="3009901"/>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grpSp>
          <p:cxnSp>
            <p:nvCxnSpPr>
              <p:cNvPr id="662" name="Straight Connector 661"/>
              <p:cNvCxnSpPr/>
              <p:nvPr/>
            </p:nvCxnSpPr>
            <p:spPr>
              <a:xfrm>
                <a:off x="5257800" y="3260726"/>
                <a:ext cx="3124200" cy="1587"/>
              </a:xfrm>
              <a:prstGeom prst="line">
                <a:avLst/>
              </a:prstGeom>
            </p:spPr>
            <p:style>
              <a:lnRef idx="1">
                <a:schemeClr val="dk1"/>
              </a:lnRef>
              <a:fillRef idx="0">
                <a:schemeClr val="dk1"/>
              </a:fillRef>
              <a:effectRef idx="0">
                <a:schemeClr val="dk1"/>
              </a:effectRef>
              <a:fontRef idx="minor">
                <a:schemeClr val="tx1"/>
              </a:fontRef>
            </p:style>
          </p:cxnSp>
          <p:cxnSp>
            <p:nvCxnSpPr>
              <p:cNvPr id="663" name="Straight Connector 662"/>
              <p:cNvCxnSpPr/>
              <p:nvPr/>
            </p:nvCxnSpPr>
            <p:spPr>
              <a:xfrm rot="5400000" flipH="1" flipV="1">
                <a:off x="4420394" y="2421731"/>
                <a:ext cx="1676401" cy="1588"/>
              </a:xfrm>
              <a:prstGeom prst="line">
                <a:avLst/>
              </a:prstGeom>
            </p:spPr>
            <p:style>
              <a:lnRef idx="1">
                <a:schemeClr val="dk1"/>
              </a:lnRef>
              <a:fillRef idx="0">
                <a:schemeClr val="dk1"/>
              </a:fillRef>
              <a:effectRef idx="0">
                <a:schemeClr val="dk1"/>
              </a:effectRef>
              <a:fontRef idx="minor">
                <a:schemeClr val="tx1"/>
              </a:fontRef>
            </p:style>
          </p:cxnSp>
          <p:sp>
            <p:nvSpPr>
              <p:cNvPr id="664" name="TextBox 663"/>
              <p:cNvSpPr txBox="1"/>
              <p:nvPr/>
            </p:nvSpPr>
            <p:spPr>
              <a:xfrm>
                <a:off x="5181600" y="3260726"/>
                <a:ext cx="1116339" cy="253916"/>
              </a:xfrm>
              <a:prstGeom prst="rect">
                <a:avLst/>
              </a:prstGeom>
              <a:noFill/>
            </p:spPr>
            <p:txBody>
              <a:bodyPr wrap="none">
                <a:spAutoFit/>
              </a:bodyPr>
              <a:lstStyle/>
              <a:p>
                <a:pPr fontAlgn="auto">
                  <a:spcBef>
                    <a:spcPts val="0"/>
                  </a:spcBef>
                  <a:spcAft>
                    <a:spcPts val="0"/>
                  </a:spcAft>
                  <a:defRPr/>
                </a:pPr>
                <a:r>
                  <a:rPr lang="en-US" sz="1050" dirty="0">
                    <a:ea typeface="+mn-ea"/>
                    <a:cs typeface="Arial" pitchFamily="34" charset="0"/>
                  </a:rPr>
                  <a:t>Excellent Outcomes</a:t>
                </a:r>
              </a:p>
            </p:txBody>
          </p:sp>
          <p:sp>
            <p:nvSpPr>
              <p:cNvPr id="665" name="TextBox 664"/>
              <p:cNvSpPr txBox="1"/>
              <p:nvPr/>
            </p:nvSpPr>
            <p:spPr>
              <a:xfrm>
                <a:off x="4724400" y="2193924"/>
                <a:ext cx="609600" cy="415498"/>
              </a:xfrm>
              <a:prstGeom prst="rect">
                <a:avLst/>
              </a:prstGeom>
              <a:noFill/>
            </p:spPr>
            <p:txBody>
              <a:bodyPr>
                <a:spAutoFit/>
              </a:bodyPr>
              <a:lstStyle/>
              <a:p>
                <a:pPr fontAlgn="auto">
                  <a:spcBef>
                    <a:spcPts val="0"/>
                  </a:spcBef>
                  <a:spcAft>
                    <a:spcPts val="0"/>
                  </a:spcAft>
                  <a:defRPr/>
                </a:pPr>
                <a:r>
                  <a:rPr lang="en-US" sz="1050" dirty="0">
                    <a:ea typeface="+mn-ea"/>
                    <a:cs typeface="Arial" pitchFamily="34" charset="0"/>
                  </a:rPr>
                  <a:t># of Cases</a:t>
                </a:r>
              </a:p>
            </p:txBody>
          </p:sp>
          <p:cxnSp>
            <p:nvCxnSpPr>
              <p:cNvPr id="667" name="Straight Connector 666"/>
              <p:cNvCxnSpPr/>
              <p:nvPr/>
            </p:nvCxnSpPr>
            <p:spPr>
              <a:xfrm>
                <a:off x="5257800" y="3257551"/>
                <a:ext cx="3124200" cy="1587"/>
              </a:xfrm>
              <a:prstGeom prst="line">
                <a:avLst/>
              </a:prstGeom>
            </p:spPr>
            <p:style>
              <a:lnRef idx="1">
                <a:schemeClr val="dk1"/>
              </a:lnRef>
              <a:fillRef idx="0">
                <a:schemeClr val="dk1"/>
              </a:fillRef>
              <a:effectRef idx="0">
                <a:schemeClr val="dk1"/>
              </a:effectRef>
              <a:fontRef idx="minor">
                <a:schemeClr val="tx1"/>
              </a:fontRef>
            </p:style>
          </p:cxnSp>
          <p:sp>
            <p:nvSpPr>
              <p:cNvPr id="668" name="TextBox 667"/>
              <p:cNvSpPr txBox="1"/>
              <p:nvPr/>
            </p:nvSpPr>
            <p:spPr>
              <a:xfrm>
                <a:off x="7197725" y="3257552"/>
                <a:ext cx="903266" cy="253916"/>
              </a:xfrm>
              <a:prstGeom prst="rect">
                <a:avLst/>
              </a:prstGeom>
              <a:noFill/>
            </p:spPr>
            <p:txBody>
              <a:bodyPr wrap="none">
                <a:spAutoFit/>
              </a:bodyPr>
              <a:lstStyle/>
              <a:p>
                <a:pPr fontAlgn="auto">
                  <a:spcBef>
                    <a:spcPts val="0"/>
                  </a:spcBef>
                  <a:spcAft>
                    <a:spcPts val="0"/>
                  </a:spcAft>
                  <a:defRPr/>
                </a:pPr>
                <a:r>
                  <a:rPr lang="en-US" sz="1050" dirty="0">
                    <a:ea typeface="+mn-ea"/>
                    <a:cs typeface="Arial" pitchFamily="34" charset="0"/>
                  </a:rPr>
                  <a:t>Poor Outcomes</a:t>
                </a:r>
              </a:p>
            </p:txBody>
          </p:sp>
          <p:grpSp>
            <p:nvGrpSpPr>
              <p:cNvPr id="9" name="Group 2"/>
              <p:cNvGrpSpPr>
                <a:grpSpLocks/>
              </p:cNvGrpSpPr>
              <p:nvPr/>
            </p:nvGrpSpPr>
            <p:grpSpPr bwMode="auto">
              <a:xfrm flipH="1">
                <a:off x="5419725" y="3490913"/>
                <a:ext cx="2743200" cy="76200"/>
                <a:chOff x="5419725" y="3490913"/>
                <a:chExt cx="2743200" cy="76200"/>
              </a:xfrm>
            </p:grpSpPr>
            <p:sp>
              <p:nvSpPr>
                <p:cNvPr id="669" name="Rectangle 668"/>
                <p:cNvSpPr/>
                <p:nvPr/>
              </p:nvSpPr>
              <p:spPr>
                <a:xfrm>
                  <a:off x="7515225" y="3490913"/>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70" name="Rectangle 669"/>
                <p:cNvSpPr/>
                <p:nvPr/>
              </p:nvSpPr>
              <p:spPr>
                <a:xfrm>
                  <a:off x="7419975" y="3490913"/>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71" name="Rectangle 670"/>
                <p:cNvSpPr/>
                <p:nvPr/>
              </p:nvSpPr>
              <p:spPr>
                <a:xfrm>
                  <a:off x="7610475" y="3490913"/>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72" name="Rectangle 671"/>
                <p:cNvSpPr/>
                <p:nvPr/>
              </p:nvSpPr>
              <p:spPr>
                <a:xfrm>
                  <a:off x="7896225" y="3490913"/>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73" name="Rectangle 672"/>
                <p:cNvSpPr/>
                <p:nvPr/>
              </p:nvSpPr>
              <p:spPr>
                <a:xfrm>
                  <a:off x="7324725" y="3490913"/>
                  <a:ext cx="76200" cy="76200"/>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74" name="Rectangle 673"/>
                <p:cNvSpPr/>
                <p:nvPr/>
              </p:nvSpPr>
              <p:spPr>
                <a:xfrm>
                  <a:off x="7229475" y="3490913"/>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75" name="Rectangle 674"/>
                <p:cNvSpPr/>
                <p:nvPr/>
              </p:nvSpPr>
              <p:spPr>
                <a:xfrm>
                  <a:off x="7705725" y="3490913"/>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76" name="Rectangle 675"/>
                <p:cNvSpPr/>
                <p:nvPr/>
              </p:nvSpPr>
              <p:spPr>
                <a:xfrm>
                  <a:off x="7800975" y="3490913"/>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77" name="Rectangle 676"/>
                <p:cNvSpPr/>
                <p:nvPr/>
              </p:nvSpPr>
              <p:spPr>
                <a:xfrm>
                  <a:off x="7134225" y="3490913"/>
                  <a:ext cx="76200" cy="76200"/>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78" name="Rectangle 677"/>
                <p:cNvSpPr/>
                <p:nvPr/>
              </p:nvSpPr>
              <p:spPr>
                <a:xfrm>
                  <a:off x="7038975" y="3490913"/>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79" name="Rectangle 678"/>
                <p:cNvSpPr/>
                <p:nvPr/>
              </p:nvSpPr>
              <p:spPr>
                <a:xfrm>
                  <a:off x="6943725" y="3490913"/>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80" name="Rectangle 679"/>
                <p:cNvSpPr/>
                <p:nvPr/>
              </p:nvSpPr>
              <p:spPr>
                <a:xfrm>
                  <a:off x="6848475" y="3490913"/>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81" name="Rectangle 680"/>
                <p:cNvSpPr/>
                <p:nvPr/>
              </p:nvSpPr>
              <p:spPr>
                <a:xfrm>
                  <a:off x="6562725" y="3490913"/>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82" name="Rectangle 681"/>
                <p:cNvSpPr/>
                <p:nvPr/>
              </p:nvSpPr>
              <p:spPr>
                <a:xfrm>
                  <a:off x="6467475" y="3490913"/>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83" name="Rectangle 682"/>
                <p:cNvSpPr/>
                <p:nvPr/>
              </p:nvSpPr>
              <p:spPr>
                <a:xfrm>
                  <a:off x="8086725" y="3490913"/>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84" name="Rectangle 683"/>
                <p:cNvSpPr/>
                <p:nvPr/>
              </p:nvSpPr>
              <p:spPr>
                <a:xfrm>
                  <a:off x="7991475" y="3490913"/>
                  <a:ext cx="76200" cy="76200"/>
                </a:xfrm>
                <a:prstGeom prst="rect">
                  <a:avLst/>
                </a:prstGeom>
                <a:solidFill>
                  <a:srgbClr val="51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85" name="Rectangle 684"/>
                <p:cNvSpPr/>
                <p:nvPr/>
              </p:nvSpPr>
              <p:spPr>
                <a:xfrm>
                  <a:off x="6372225" y="3490913"/>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86" name="Rectangle 685"/>
                <p:cNvSpPr/>
                <p:nvPr/>
              </p:nvSpPr>
              <p:spPr>
                <a:xfrm>
                  <a:off x="6276975" y="3490913"/>
                  <a:ext cx="76200" cy="76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87" name="Rectangle 686"/>
                <p:cNvSpPr/>
                <p:nvPr/>
              </p:nvSpPr>
              <p:spPr>
                <a:xfrm>
                  <a:off x="6753225" y="3490913"/>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88" name="Rectangle 687"/>
                <p:cNvSpPr/>
                <p:nvPr/>
              </p:nvSpPr>
              <p:spPr>
                <a:xfrm>
                  <a:off x="6657975" y="3490913"/>
                  <a:ext cx="76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89" name="Rectangle 688"/>
                <p:cNvSpPr/>
                <p:nvPr/>
              </p:nvSpPr>
              <p:spPr>
                <a:xfrm>
                  <a:off x="5991225" y="3490913"/>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90" name="Rectangle 689"/>
                <p:cNvSpPr/>
                <p:nvPr/>
              </p:nvSpPr>
              <p:spPr>
                <a:xfrm>
                  <a:off x="6086475" y="3490913"/>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91" name="Rectangle 690"/>
                <p:cNvSpPr/>
                <p:nvPr/>
              </p:nvSpPr>
              <p:spPr>
                <a:xfrm>
                  <a:off x="5800725" y="3490913"/>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92" name="Rectangle 691"/>
                <p:cNvSpPr/>
                <p:nvPr/>
              </p:nvSpPr>
              <p:spPr>
                <a:xfrm>
                  <a:off x="5514975" y="3490913"/>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93" name="Rectangle 692"/>
                <p:cNvSpPr/>
                <p:nvPr/>
              </p:nvSpPr>
              <p:spPr>
                <a:xfrm>
                  <a:off x="6181725" y="3490913"/>
                  <a:ext cx="7620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94" name="Rectangle 693"/>
                <p:cNvSpPr/>
                <p:nvPr/>
              </p:nvSpPr>
              <p:spPr>
                <a:xfrm>
                  <a:off x="5895975" y="3490913"/>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95" name="Rectangle 694"/>
                <p:cNvSpPr/>
                <p:nvPr/>
              </p:nvSpPr>
              <p:spPr>
                <a:xfrm>
                  <a:off x="5419725" y="3490913"/>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96" name="Rectangle 695"/>
                <p:cNvSpPr/>
                <p:nvPr/>
              </p:nvSpPr>
              <p:spPr>
                <a:xfrm>
                  <a:off x="5705475" y="3490913"/>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697" name="Rectangle 696"/>
                <p:cNvSpPr/>
                <p:nvPr/>
              </p:nvSpPr>
              <p:spPr>
                <a:xfrm>
                  <a:off x="5610225" y="3490913"/>
                  <a:ext cx="76200" cy="76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grpSp>
        </p:grpSp>
        <p:sp>
          <p:nvSpPr>
            <p:cNvPr id="866" name="Right Arrow 865"/>
            <p:cNvSpPr/>
            <p:nvPr/>
          </p:nvSpPr>
          <p:spPr>
            <a:xfrm>
              <a:off x="4013200" y="2405062"/>
              <a:ext cx="720725" cy="319088"/>
            </a:xfrm>
            <a:prstGeom prst="rightArrow">
              <a:avLst/>
            </a:prstGeom>
            <a:gradFill>
              <a:gsLst>
                <a:gs pos="0">
                  <a:schemeClr val="tx2">
                    <a:lumMod val="75000"/>
                    <a:alpha val="0"/>
                  </a:schemeClr>
                </a:gs>
                <a:gs pos="5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grpSp>
      <p:sp>
        <p:nvSpPr>
          <p:cNvPr id="342" name="TextBox 341"/>
          <p:cNvSpPr txBox="1">
            <a:spLocks noChangeArrowheads="1"/>
          </p:cNvSpPr>
          <p:nvPr/>
        </p:nvSpPr>
        <p:spPr bwMode="auto">
          <a:xfrm>
            <a:off x="455083" y="4191002"/>
            <a:ext cx="1083733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bg1"/>
                </a:solidFill>
                <a:latin typeface="Calibri" pitchFamily="34" charset="0"/>
                <a:ea typeface="MS PGothic" pitchFamily="34" charset="-128"/>
              </a:defRPr>
            </a:lvl1pPr>
            <a:lvl2pPr marL="742950" indent="-285750" eaLnBrk="0" hangingPunct="0">
              <a:defRPr sz="1600">
                <a:solidFill>
                  <a:schemeClr val="bg1"/>
                </a:solidFill>
                <a:latin typeface="Calibri" pitchFamily="34" charset="0"/>
                <a:ea typeface="MS PGothic" pitchFamily="34" charset="-128"/>
              </a:defRPr>
            </a:lvl2pPr>
            <a:lvl3pPr marL="1143000" indent="-228600" eaLnBrk="0" hangingPunct="0">
              <a:defRPr sz="1600">
                <a:solidFill>
                  <a:schemeClr val="bg1"/>
                </a:solidFill>
                <a:latin typeface="Calibri" pitchFamily="34" charset="0"/>
                <a:ea typeface="MS PGothic" pitchFamily="34" charset="-128"/>
              </a:defRPr>
            </a:lvl3pPr>
            <a:lvl4pPr marL="1600200" indent="-228600" eaLnBrk="0" hangingPunct="0">
              <a:defRPr sz="1600">
                <a:solidFill>
                  <a:schemeClr val="bg1"/>
                </a:solidFill>
                <a:latin typeface="Calibri" pitchFamily="34" charset="0"/>
                <a:ea typeface="MS PGothic" pitchFamily="34" charset="-128"/>
              </a:defRPr>
            </a:lvl4pPr>
            <a:lvl5pPr marL="2057400" indent="-228600" eaLnBrk="0" hangingPunct="0">
              <a:defRPr sz="1600">
                <a:solidFill>
                  <a:schemeClr val="bg1"/>
                </a:solidFill>
                <a:latin typeface="Calibri" pitchFamily="34" charset="0"/>
                <a:ea typeface="MS PGothic" pitchFamily="34" charset="-128"/>
              </a:defRPr>
            </a:lvl5pPr>
            <a:lvl6pPr marL="2514600" indent="-228600" eaLnBrk="0" fontAlgn="base" hangingPunct="0">
              <a:spcBef>
                <a:spcPct val="0"/>
              </a:spcBef>
              <a:spcAft>
                <a:spcPct val="0"/>
              </a:spcAft>
              <a:defRPr sz="1600">
                <a:solidFill>
                  <a:schemeClr val="bg1"/>
                </a:solidFill>
                <a:latin typeface="Calibri" pitchFamily="34" charset="0"/>
                <a:ea typeface="MS PGothic" pitchFamily="34" charset="-128"/>
              </a:defRPr>
            </a:lvl6pPr>
            <a:lvl7pPr marL="2971800" indent="-228600" eaLnBrk="0" fontAlgn="base" hangingPunct="0">
              <a:spcBef>
                <a:spcPct val="0"/>
              </a:spcBef>
              <a:spcAft>
                <a:spcPct val="0"/>
              </a:spcAft>
              <a:defRPr sz="1600">
                <a:solidFill>
                  <a:schemeClr val="bg1"/>
                </a:solidFill>
                <a:latin typeface="Calibri" pitchFamily="34" charset="0"/>
                <a:ea typeface="MS PGothic" pitchFamily="34" charset="-128"/>
              </a:defRPr>
            </a:lvl7pPr>
            <a:lvl8pPr marL="3429000" indent="-228600" eaLnBrk="0" fontAlgn="base" hangingPunct="0">
              <a:spcBef>
                <a:spcPct val="0"/>
              </a:spcBef>
              <a:spcAft>
                <a:spcPct val="0"/>
              </a:spcAft>
              <a:defRPr sz="1600">
                <a:solidFill>
                  <a:schemeClr val="bg1"/>
                </a:solidFill>
                <a:latin typeface="Calibri" pitchFamily="34" charset="0"/>
                <a:ea typeface="MS PGothic" pitchFamily="34" charset="-128"/>
              </a:defRPr>
            </a:lvl8pPr>
            <a:lvl9pPr marL="3886200" indent="-228600" eaLnBrk="0" fontAlgn="base" hangingPunct="0">
              <a:spcBef>
                <a:spcPct val="0"/>
              </a:spcBef>
              <a:spcAft>
                <a:spcPct val="0"/>
              </a:spcAft>
              <a:defRPr sz="1600">
                <a:solidFill>
                  <a:schemeClr val="bg1"/>
                </a:solidFill>
                <a:latin typeface="Calibri" pitchFamily="34" charset="0"/>
                <a:ea typeface="MS PGothic" pitchFamily="34" charset="-128"/>
              </a:defRPr>
            </a:lvl9pPr>
          </a:lstStyle>
          <a:p>
            <a:pPr eaLnBrk="1" hangingPunct="1">
              <a:spcBef>
                <a:spcPts val="600"/>
              </a:spcBef>
              <a:spcAft>
                <a:spcPts val="600"/>
              </a:spcAft>
            </a:pPr>
            <a:r>
              <a:rPr lang="en-US" altLang="en-US" b="1" dirty="0">
                <a:solidFill>
                  <a:schemeClr val="bg1">
                    <a:lumMod val="50000"/>
                  </a:schemeClr>
                </a:solidFill>
                <a:latin typeface="Arial" pitchFamily="34" charset="0"/>
                <a:cs typeface="Arial" pitchFamily="34" charset="0"/>
              </a:rPr>
              <a:t>Option 2:  Focus On Inliers – improving quality outcomes across the majority </a:t>
            </a:r>
          </a:p>
          <a:p>
            <a:pPr eaLnBrk="1" hangingPunct="1">
              <a:spcBef>
                <a:spcPts val="600"/>
              </a:spcBef>
              <a:spcAft>
                <a:spcPts val="600"/>
              </a:spcAft>
            </a:pPr>
            <a:r>
              <a:rPr lang="en-US" altLang="en-US" b="1" dirty="0">
                <a:solidFill>
                  <a:srgbClr val="E46C0A"/>
                </a:solidFill>
                <a:latin typeface="Arial" pitchFamily="34" charset="0"/>
                <a:cs typeface="Arial" pitchFamily="34" charset="0"/>
              </a:rPr>
              <a:t>Strategy</a:t>
            </a:r>
            <a:r>
              <a:rPr lang="en-US" altLang="en-US" b="1" dirty="0">
                <a:solidFill>
                  <a:srgbClr val="7F7F7F"/>
                </a:solidFill>
                <a:latin typeface="Arial" pitchFamily="34" charset="0"/>
                <a:cs typeface="Arial" pitchFamily="34" charset="0"/>
              </a:rPr>
              <a:t>  </a:t>
            </a:r>
            <a:r>
              <a:rPr lang="en-US" altLang="en-US" dirty="0">
                <a:solidFill>
                  <a:schemeClr val="bg1">
                    <a:lumMod val="50000"/>
                  </a:schemeClr>
                </a:solidFill>
                <a:latin typeface="Arial" pitchFamily="34" charset="0"/>
                <a:cs typeface="Arial" pitchFamily="34" charset="0"/>
              </a:rPr>
              <a:t>Using evidence and best practices, we target </a:t>
            </a:r>
            <a:r>
              <a:rPr lang="en-US" altLang="en-US" u="sng" dirty="0">
                <a:solidFill>
                  <a:schemeClr val="bg1">
                    <a:lumMod val="50000"/>
                  </a:schemeClr>
                </a:solidFill>
                <a:latin typeface="Arial" pitchFamily="34" charset="0"/>
                <a:cs typeface="Arial" pitchFamily="34" charset="0"/>
              </a:rPr>
              <a:t>inlier</a:t>
            </a:r>
            <a:r>
              <a:rPr lang="en-US" altLang="en-US" dirty="0">
                <a:solidFill>
                  <a:schemeClr val="bg1">
                    <a:lumMod val="50000"/>
                  </a:schemeClr>
                </a:solidFill>
                <a:latin typeface="Arial" pitchFamily="34" charset="0"/>
                <a:cs typeface="Arial" pitchFamily="34" charset="0"/>
              </a:rPr>
              <a:t> </a:t>
            </a:r>
            <a:r>
              <a:rPr lang="en-US" altLang="en-US" u="sng" dirty="0">
                <a:solidFill>
                  <a:schemeClr val="bg1">
                    <a:lumMod val="50000"/>
                  </a:schemeClr>
                </a:solidFill>
                <a:latin typeface="Arial" pitchFamily="34" charset="0"/>
                <a:cs typeface="Arial" pitchFamily="34" charset="0"/>
              </a:rPr>
              <a:t>variation</a:t>
            </a:r>
            <a:r>
              <a:rPr lang="en-US" altLang="en-US" dirty="0">
                <a:solidFill>
                  <a:schemeClr val="bg1">
                    <a:lumMod val="50000"/>
                  </a:schemeClr>
                </a:solidFill>
                <a:latin typeface="Arial" pitchFamily="34" charset="0"/>
                <a:cs typeface="Arial" pitchFamily="34" charset="0"/>
              </a:rPr>
              <a:t> and other strategies to improve routine processes (“quality improvement”)</a:t>
            </a:r>
          </a:p>
          <a:p>
            <a:pPr eaLnBrk="1" hangingPunct="1">
              <a:spcBef>
                <a:spcPts val="600"/>
              </a:spcBef>
              <a:spcAft>
                <a:spcPts val="600"/>
              </a:spcAft>
              <a:buClr>
                <a:schemeClr val="tx2"/>
              </a:buClr>
            </a:pPr>
            <a:r>
              <a:rPr lang="en-US" altLang="en-US" b="1" dirty="0">
                <a:solidFill>
                  <a:srgbClr val="E46C0A"/>
                </a:solidFill>
                <a:latin typeface="Arial" pitchFamily="34" charset="0"/>
                <a:cs typeface="Arial" pitchFamily="34" charset="0"/>
              </a:rPr>
              <a:t>Result</a:t>
            </a:r>
            <a:r>
              <a:rPr lang="en-US" altLang="en-US" dirty="0">
                <a:solidFill>
                  <a:srgbClr val="7F7F7F"/>
                </a:solidFill>
                <a:latin typeface="Arial" pitchFamily="34" charset="0"/>
                <a:cs typeface="Arial" pitchFamily="34" charset="0"/>
              </a:rPr>
              <a:t>  </a:t>
            </a:r>
            <a:r>
              <a:rPr lang="en-US" altLang="en-US" dirty="0">
                <a:solidFill>
                  <a:schemeClr val="bg1">
                    <a:lumMod val="50000"/>
                  </a:schemeClr>
                </a:solidFill>
                <a:latin typeface="Arial" pitchFamily="34" charset="0"/>
                <a:cs typeface="Arial" pitchFamily="34" charset="0"/>
              </a:rPr>
              <a:t>Shifting more cases towards excellent outcomes has much more significant impact on the target population</a:t>
            </a:r>
            <a:endParaRPr lang="en-US" altLang="en-US" b="1" dirty="0">
              <a:solidFill>
                <a:schemeClr val="bg1">
                  <a:lumMod val="50000"/>
                </a:schemeClr>
              </a:solidFill>
              <a:latin typeface="Arial" pitchFamily="34" charset="0"/>
              <a:cs typeface="Arial" pitchFamily="34" charset="0"/>
            </a:endParaRPr>
          </a:p>
          <a:p>
            <a:pPr eaLnBrk="1" hangingPunct="1">
              <a:spcBef>
                <a:spcPts val="600"/>
              </a:spcBef>
              <a:spcAft>
                <a:spcPts val="600"/>
              </a:spcAft>
            </a:pPr>
            <a:endParaRPr lang="en-US" altLang="en-US" b="1" dirty="0">
              <a:solidFill>
                <a:schemeClr val="tx1"/>
              </a:solidFill>
              <a:latin typeface="Arial" pitchFamily="34" charset="0"/>
              <a:cs typeface="Arial" pitchFamily="34" charset="0"/>
            </a:endParaRPr>
          </a:p>
        </p:txBody>
      </p:sp>
      <p:sp>
        <p:nvSpPr>
          <p:cNvPr id="344" name="Curved Down Arrow 343"/>
          <p:cNvSpPr/>
          <p:nvPr/>
        </p:nvSpPr>
        <p:spPr>
          <a:xfrm rot="2251254" flipH="1">
            <a:off x="3302004" y="2247901"/>
            <a:ext cx="2351617" cy="354013"/>
          </a:xfrm>
          <a:prstGeom prst="curvedDownArrow">
            <a:avLst>
              <a:gd name="adj1" fmla="val 21531"/>
              <a:gd name="adj2" fmla="val 71380"/>
              <a:gd name="adj3" fmla="val 44730"/>
            </a:avLst>
          </a:prstGeom>
          <a:gradFill flip="none" rotWithShape="1">
            <a:gsLst>
              <a:gs pos="0">
                <a:srgbClr val="538ED5">
                  <a:shade val="30000"/>
                  <a:satMod val="115000"/>
                </a:srgbClr>
              </a:gs>
              <a:gs pos="50000">
                <a:srgbClr val="538ED5">
                  <a:shade val="67500"/>
                  <a:satMod val="115000"/>
                </a:srgbClr>
              </a:gs>
              <a:gs pos="100000">
                <a:srgbClr val="538ED5">
                  <a:shade val="100000"/>
                  <a:satMod val="115000"/>
                </a:srgbClr>
              </a:gs>
            </a:gsLst>
            <a:lin ang="16200000" scaled="1"/>
            <a:tileRect/>
          </a:gradFill>
          <a:ln>
            <a:solidFill>
              <a:schemeClr val="tx2">
                <a:lumMod val="60000"/>
                <a:lumOff val="40000"/>
              </a:schemeClr>
            </a:solid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pitchFamily="34" charset="0"/>
              <a:cs typeface="Arial" pitchFamily="34" charset="0"/>
            </a:endParaRPr>
          </a:p>
        </p:txBody>
      </p:sp>
      <p:sp>
        <p:nvSpPr>
          <p:cNvPr id="350" name="Title 349"/>
          <p:cNvSpPr>
            <a:spLocks noGrp="1"/>
          </p:cNvSpPr>
          <p:nvPr>
            <p:ph type="title"/>
          </p:nvPr>
        </p:nvSpPr>
        <p:spPr/>
        <p:txBody>
          <a:bodyPr rtlCol="0">
            <a:noAutofit/>
          </a:bodyPr>
          <a:lstStyle/>
          <a:p>
            <a:pPr eaLnBrk="1" fontAlgn="auto" hangingPunct="1">
              <a:spcAft>
                <a:spcPts val="0"/>
              </a:spcAft>
              <a:defRPr/>
            </a:pPr>
            <a:r>
              <a:rPr lang="en-US" sz="3600" dirty="0">
                <a:ea typeface="+mj-ea"/>
              </a:rPr>
              <a:t>Changing outcomes through QI</a:t>
            </a:r>
          </a:p>
        </p:txBody>
      </p:sp>
      <p:sp>
        <p:nvSpPr>
          <p:cNvPr id="41991" name="Slide Number Placeholder 23"/>
          <p:cNvSpPr txBox="1">
            <a:spLocks/>
          </p:cNvSpPr>
          <p:nvPr/>
        </p:nvSpPr>
        <p:spPr bwMode="auto">
          <a:xfrm>
            <a:off x="11292417" y="6432552"/>
            <a:ext cx="50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bg1"/>
                </a:solidFill>
                <a:latin typeface="Calibri" pitchFamily="34" charset="0"/>
                <a:ea typeface="MS PGothic" pitchFamily="34" charset="-128"/>
              </a:defRPr>
            </a:lvl1pPr>
            <a:lvl2pPr marL="742950" indent="-285750" eaLnBrk="0" hangingPunct="0">
              <a:defRPr sz="1600">
                <a:solidFill>
                  <a:schemeClr val="bg1"/>
                </a:solidFill>
                <a:latin typeface="Calibri" pitchFamily="34" charset="0"/>
                <a:ea typeface="MS PGothic" pitchFamily="34" charset="-128"/>
              </a:defRPr>
            </a:lvl2pPr>
            <a:lvl3pPr marL="1143000" indent="-228600" eaLnBrk="0" hangingPunct="0">
              <a:defRPr sz="1600">
                <a:solidFill>
                  <a:schemeClr val="bg1"/>
                </a:solidFill>
                <a:latin typeface="Calibri" pitchFamily="34" charset="0"/>
                <a:ea typeface="MS PGothic" pitchFamily="34" charset="-128"/>
              </a:defRPr>
            </a:lvl3pPr>
            <a:lvl4pPr marL="1600200" indent="-228600" eaLnBrk="0" hangingPunct="0">
              <a:defRPr sz="1600">
                <a:solidFill>
                  <a:schemeClr val="bg1"/>
                </a:solidFill>
                <a:latin typeface="Calibri" pitchFamily="34" charset="0"/>
                <a:ea typeface="MS PGothic" pitchFamily="34" charset="-128"/>
              </a:defRPr>
            </a:lvl4pPr>
            <a:lvl5pPr marL="2057400" indent="-228600" eaLnBrk="0" hangingPunct="0">
              <a:defRPr sz="1600">
                <a:solidFill>
                  <a:schemeClr val="bg1"/>
                </a:solidFill>
                <a:latin typeface="Calibri" pitchFamily="34" charset="0"/>
                <a:ea typeface="MS PGothic" pitchFamily="34" charset="-128"/>
              </a:defRPr>
            </a:lvl5pPr>
            <a:lvl6pPr marL="2514600" indent="-228600" eaLnBrk="0" fontAlgn="base" hangingPunct="0">
              <a:spcBef>
                <a:spcPct val="0"/>
              </a:spcBef>
              <a:spcAft>
                <a:spcPct val="0"/>
              </a:spcAft>
              <a:defRPr sz="1600">
                <a:solidFill>
                  <a:schemeClr val="bg1"/>
                </a:solidFill>
                <a:latin typeface="Calibri" pitchFamily="34" charset="0"/>
                <a:ea typeface="MS PGothic" pitchFamily="34" charset="-128"/>
              </a:defRPr>
            </a:lvl6pPr>
            <a:lvl7pPr marL="2971800" indent="-228600" eaLnBrk="0" fontAlgn="base" hangingPunct="0">
              <a:spcBef>
                <a:spcPct val="0"/>
              </a:spcBef>
              <a:spcAft>
                <a:spcPct val="0"/>
              </a:spcAft>
              <a:defRPr sz="1600">
                <a:solidFill>
                  <a:schemeClr val="bg1"/>
                </a:solidFill>
                <a:latin typeface="Calibri" pitchFamily="34" charset="0"/>
                <a:ea typeface="MS PGothic" pitchFamily="34" charset="-128"/>
              </a:defRPr>
            </a:lvl7pPr>
            <a:lvl8pPr marL="3429000" indent="-228600" eaLnBrk="0" fontAlgn="base" hangingPunct="0">
              <a:spcBef>
                <a:spcPct val="0"/>
              </a:spcBef>
              <a:spcAft>
                <a:spcPct val="0"/>
              </a:spcAft>
              <a:defRPr sz="1600">
                <a:solidFill>
                  <a:schemeClr val="bg1"/>
                </a:solidFill>
                <a:latin typeface="Calibri" pitchFamily="34" charset="0"/>
                <a:ea typeface="MS PGothic" pitchFamily="34" charset="-128"/>
              </a:defRPr>
            </a:lvl8pPr>
            <a:lvl9pPr marL="3886200" indent="-228600" eaLnBrk="0" fontAlgn="base" hangingPunct="0">
              <a:spcBef>
                <a:spcPct val="0"/>
              </a:spcBef>
              <a:spcAft>
                <a:spcPct val="0"/>
              </a:spcAft>
              <a:defRPr sz="1600">
                <a:solidFill>
                  <a:schemeClr val="bg1"/>
                </a:solidFill>
                <a:latin typeface="Calibri" pitchFamily="34" charset="0"/>
                <a:ea typeface="MS PGothic" pitchFamily="34" charset="-128"/>
              </a:defRPr>
            </a:lvl9pPr>
          </a:lstStyle>
          <a:p>
            <a:pPr algn="r" eaLnBrk="1" hangingPunct="1"/>
            <a:fld id="{58A0658E-C02D-453E-83B1-3344E74AE396}" type="slidenum">
              <a:rPr lang="en-US" altLang="en-US" sz="800">
                <a:solidFill>
                  <a:srgbClr val="898989"/>
                </a:solidFill>
                <a:latin typeface="Arial" pitchFamily="34" charset="0"/>
                <a:cs typeface="Arial" pitchFamily="34" charset="0"/>
              </a:rPr>
              <a:pPr algn="r" eaLnBrk="1" hangingPunct="1"/>
              <a:t>6</a:t>
            </a:fld>
            <a:endParaRPr lang="en-US" altLang="en-US" sz="800">
              <a:solidFill>
                <a:srgbClr val="898989"/>
              </a:solidFill>
              <a:latin typeface="Arial" pitchFamily="34" charset="0"/>
              <a:cs typeface="Arial" pitchFamily="34" charset="0"/>
            </a:endParaRPr>
          </a:p>
        </p:txBody>
      </p:sp>
      <p:sp>
        <p:nvSpPr>
          <p:cNvPr id="345" name="TextBox 344">
            <a:extLst>
              <a:ext uri="{FF2B5EF4-FFF2-40B4-BE49-F238E27FC236}">
                <a16:creationId xmlns:a16="http://schemas.microsoft.com/office/drawing/2014/main" id="{07E7ADD6-FBC6-4905-A3E1-412645A07318}"/>
              </a:ext>
            </a:extLst>
          </p:cNvPr>
          <p:cNvSpPr txBox="1"/>
          <p:nvPr/>
        </p:nvSpPr>
        <p:spPr>
          <a:xfrm>
            <a:off x="6630116" y="6189046"/>
            <a:ext cx="4624519" cy="430887"/>
          </a:xfrm>
          <a:prstGeom prst="rect">
            <a:avLst/>
          </a:prstGeom>
          <a:noFill/>
        </p:spPr>
        <p:txBody>
          <a:bodyPr wrap="square" rtlCol="0">
            <a:spAutoFit/>
          </a:bodyPr>
          <a:lstStyle/>
          <a:p>
            <a:r>
              <a:rPr lang="en-US" sz="1050" dirty="0"/>
              <a:t>Macias, C.G. </a:t>
            </a:r>
            <a:r>
              <a:rPr lang="en-US" sz="1050" dirty="0">
                <a:hlinkClick r:id="rId3"/>
              </a:rPr>
              <a:t>The Imperative of Linking Clinical and Financial Data to Improve Outcomes</a:t>
            </a:r>
            <a:r>
              <a:rPr lang="en-US" sz="1050" dirty="0"/>
              <a:t>.  Healthcare Analytics Summit 14. Oct 20 2014. </a:t>
            </a:r>
          </a:p>
        </p:txBody>
      </p:sp>
    </p:spTree>
    <p:extLst>
      <p:ext uri="{BB962C8B-B14F-4D97-AF65-F5344CB8AC3E}">
        <p14:creationId xmlns:p14="http://schemas.microsoft.com/office/powerpoint/2010/main" val="4093592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animEffect transition="in" filter="fade">
                                      <p:cBhvr>
                                        <p:cTn id="7" dur="500"/>
                                        <p:tgtEl>
                                          <p:spTgt spid="3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xEl>
                                              <p:pRg st="1" end="1"/>
                                            </p:txEl>
                                          </p:spTgt>
                                        </p:tgtEl>
                                        <p:attrNameLst>
                                          <p:attrName>style.visibility</p:attrName>
                                        </p:attrNameLst>
                                      </p:cBhvr>
                                      <p:to>
                                        <p:strVal val="visible"/>
                                      </p:to>
                                    </p:set>
                                    <p:animEffect transition="in" filter="fade">
                                      <p:cBhvr>
                                        <p:cTn id="12" dur="500"/>
                                        <p:tgtEl>
                                          <p:spTgt spid="3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4"/>
                                        </p:tgtEl>
                                        <p:attrNameLst>
                                          <p:attrName>style.visibility</p:attrName>
                                        </p:attrNameLst>
                                      </p:cBhvr>
                                      <p:to>
                                        <p:strVal val="visible"/>
                                      </p:to>
                                    </p:set>
                                    <p:animEffect transition="in" filter="fade">
                                      <p:cBhvr>
                                        <p:cTn id="17" dur="500"/>
                                        <p:tgtEl>
                                          <p:spTgt spid="3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42">
                                            <p:txEl>
                                              <p:pRg st="2" end="2"/>
                                            </p:txEl>
                                          </p:spTgt>
                                        </p:tgtEl>
                                        <p:attrNameLst>
                                          <p:attrName>style.visibility</p:attrName>
                                        </p:attrNameLst>
                                      </p:cBhvr>
                                      <p:to>
                                        <p:strVal val="visible"/>
                                      </p:to>
                                    </p:set>
                                    <p:animEffect transition="in" filter="fade">
                                      <p:cBhvr>
                                        <p:cTn id="27" dur="500"/>
                                        <p:tgtEl>
                                          <p:spTgt spid="3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B879-A3A6-4D1D-8115-9C155526EC7F}"/>
              </a:ext>
            </a:extLst>
          </p:cNvPr>
          <p:cNvSpPr>
            <a:spLocks noGrp="1"/>
          </p:cNvSpPr>
          <p:nvPr>
            <p:ph type="title"/>
          </p:nvPr>
        </p:nvSpPr>
        <p:spPr/>
        <p:txBody>
          <a:bodyPr/>
          <a:lstStyle/>
          <a:p>
            <a:r>
              <a:rPr lang="en-US" dirty="0"/>
              <a:t>What is QI?</a:t>
            </a:r>
          </a:p>
        </p:txBody>
      </p:sp>
      <p:sp>
        <p:nvSpPr>
          <p:cNvPr id="8" name="&quot;Not Allowed&quot; Symbol 7">
            <a:extLst>
              <a:ext uri="{FF2B5EF4-FFF2-40B4-BE49-F238E27FC236}">
                <a16:creationId xmlns:a16="http://schemas.microsoft.com/office/drawing/2014/main" id="{FB95B927-0DAE-4F1F-B8C0-67B3ADE59537}"/>
              </a:ext>
            </a:extLst>
          </p:cNvPr>
          <p:cNvSpPr/>
          <p:nvPr/>
        </p:nvSpPr>
        <p:spPr>
          <a:xfrm>
            <a:off x="329421" y="2019630"/>
            <a:ext cx="3560685" cy="3543853"/>
          </a:xfrm>
          <a:prstGeom prst="noSmoking">
            <a:avLst/>
          </a:prstGeom>
          <a:solidFill>
            <a:srgbClr val="FF0000">
              <a:alpha val="15281"/>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55621E96-60C9-457D-9F34-3D88E179E874}"/>
              </a:ext>
            </a:extLst>
          </p:cNvPr>
          <p:cNvSpPr txBox="1"/>
          <p:nvPr/>
        </p:nvSpPr>
        <p:spPr>
          <a:xfrm>
            <a:off x="568501" y="2440849"/>
            <a:ext cx="3666265" cy="2677656"/>
          </a:xfrm>
          <a:prstGeom prst="rect">
            <a:avLst/>
          </a:prstGeom>
          <a:noFill/>
        </p:spPr>
        <p:txBody>
          <a:bodyPr wrap="square" rtlCol="0">
            <a:spAutoFit/>
          </a:bodyPr>
          <a:lstStyle/>
          <a:p>
            <a:pPr marL="285750" indent="-285750">
              <a:buFont typeface="Wingdings" panose="05000000000000000000" pitchFamily="2" charset="2"/>
              <a:buChar char="§"/>
            </a:pPr>
            <a:r>
              <a:rPr lang="en-US" sz="2800" dirty="0"/>
              <a:t>A set of easy answers</a:t>
            </a:r>
          </a:p>
          <a:p>
            <a:pPr marL="285750" indent="-285750">
              <a:buFont typeface="Wingdings" panose="05000000000000000000" pitchFamily="2" charset="2"/>
              <a:buChar char="§"/>
            </a:pPr>
            <a:r>
              <a:rPr lang="en-US" sz="2800" dirty="0"/>
              <a:t>An individual activity</a:t>
            </a:r>
          </a:p>
          <a:p>
            <a:pPr marL="285750" indent="-285750">
              <a:buFont typeface="Wingdings" panose="05000000000000000000" pitchFamily="2" charset="2"/>
              <a:buChar char="§"/>
            </a:pPr>
            <a:r>
              <a:rPr lang="en-US" sz="2800" dirty="0"/>
              <a:t>A one-size fits all</a:t>
            </a:r>
          </a:p>
          <a:p>
            <a:pPr marL="285750" indent="-285750">
              <a:buFont typeface="Wingdings" panose="05000000000000000000" pitchFamily="2" charset="2"/>
              <a:buChar char="§"/>
            </a:pPr>
            <a:r>
              <a:rPr lang="en-US" sz="2800" dirty="0"/>
              <a:t>Unique to one specific industry</a:t>
            </a:r>
          </a:p>
          <a:p>
            <a:pPr marL="285750" indent="-285750">
              <a:buFont typeface="Wingdings" panose="05000000000000000000" pitchFamily="2" charset="2"/>
              <a:buChar char="§"/>
            </a:pPr>
            <a:r>
              <a:rPr lang="en-US" sz="2800" dirty="0"/>
              <a:t>Non-punitive</a:t>
            </a:r>
          </a:p>
        </p:txBody>
      </p:sp>
      <p:grpSp>
        <p:nvGrpSpPr>
          <p:cNvPr id="16" name="Group 15">
            <a:extLst>
              <a:ext uri="{FF2B5EF4-FFF2-40B4-BE49-F238E27FC236}">
                <a16:creationId xmlns:a16="http://schemas.microsoft.com/office/drawing/2014/main" id="{6E5E9DC0-7DAE-4864-A7F7-6357DE4C4038}"/>
              </a:ext>
            </a:extLst>
          </p:cNvPr>
          <p:cNvGrpSpPr/>
          <p:nvPr/>
        </p:nvGrpSpPr>
        <p:grpSpPr>
          <a:xfrm>
            <a:off x="3601940" y="445269"/>
            <a:ext cx="8237552" cy="5868933"/>
            <a:chOff x="3434963" y="299738"/>
            <a:chExt cx="8307348" cy="5847491"/>
          </a:xfrm>
        </p:grpSpPr>
        <p:grpSp>
          <p:nvGrpSpPr>
            <p:cNvPr id="5" name="Group 4">
              <a:extLst>
                <a:ext uri="{FF2B5EF4-FFF2-40B4-BE49-F238E27FC236}">
                  <a16:creationId xmlns:a16="http://schemas.microsoft.com/office/drawing/2014/main" id="{ECCFC46D-15C2-4CCD-BC49-E7C80468A00F}"/>
                </a:ext>
              </a:extLst>
            </p:cNvPr>
            <p:cNvGrpSpPr/>
            <p:nvPr/>
          </p:nvGrpSpPr>
          <p:grpSpPr>
            <a:xfrm>
              <a:off x="3434963" y="299738"/>
              <a:ext cx="8307348" cy="5847491"/>
              <a:chOff x="3200846" y="309465"/>
              <a:chExt cx="8128000" cy="5847491"/>
            </a:xfrm>
          </p:grpSpPr>
          <p:graphicFrame>
            <p:nvGraphicFramePr>
              <p:cNvPr id="11" name="Diagram 10">
                <a:extLst>
                  <a:ext uri="{FF2B5EF4-FFF2-40B4-BE49-F238E27FC236}">
                    <a16:creationId xmlns:a16="http://schemas.microsoft.com/office/drawing/2014/main" id="{9EA661E9-60CD-416D-957B-B9B0127A1007}"/>
                  </a:ext>
                </a:extLst>
              </p:cNvPr>
              <p:cNvGraphicFramePr/>
              <p:nvPr/>
            </p:nvGraphicFramePr>
            <p:xfrm>
              <a:off x="3200846" y="52883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owchart: Off-page Connector 3">
                <a:extLst>
                  <a:ext uri="{FF2B5EF4-FFF2-40B4-BE49-F238E27FC236}">
                    <a16:creationId xmlns:a16="http://schemas.microsoft.com/office/drawing/2014/main" id="{BB08DBAE-13AE-4CE1-A830-37DAA23B4866}"/>
                  </a:ext>
                </a:extLst>
              </p:cNvPr>
              <p:cNvSpPr/>
              <p:nvPr/>
            </p:nvSpPr>
            <p:spPr>
              <a:xfrm rot="10800000">
                <a:off x="4452729" y="309465"/>
                <a:ext cx="5589768" cy="5847491"/>
              </a:xfrm>
              <a:prstGeom prst="flowChartOffpageConnector">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9ABD5DA6-3CF6-410C-B169-EDE2ED897594}"/>
                </a:ext>
              </a:extLst>
            </p:cNvPr>
            <p:cNvSpPr txBox="1"/>
            <p:nvPr/>
          </p:nvSpPr>
          <p:spPr>
            <a:xfrm rot="1284316">
              <a:off x="8448877" y="994030"/>
              <a:ext cx="1622066" cy="369332"/>
            </a:xfrm>
            <a:prstGeom prst="rect">
              <a:avLst/>
            </a:prstGeom>
            <a:noFill/>
          </p:spPr>
          <p:txBody>
            <a:bodyPr wrap="square" rtlCol="0">
              <a:spAutoFit/>
            </a:bodyPr>
            <a:lstStyle/>
            <a:p>
              <a:r>
                <a:rPr lang="en-US" sz="1800" b="1" dirty="0">
                  <a:solidFill>
                    <a:srgbClr val="00B0F0"/>
                  </a:solidFill>
                </a:rPr>
                <a:t>Teams</a:t>
              </a:r>
              <a:endParaRPr lang="en-US" b="1" dirty="0">
                <a:solidFill>
                  <a:srgbClr val="00B0F0"/>
                </a:solidFill>
              </a:endParaRPr>
            </a:p>
          </p:txBody>
        </p:sp>
        <p:sp>
          <p:nvSpPr>
            <p:cNvPr id="7" name="TextBox 6">
              <a:extLst>
                <a:ext uri="{FF2B5EF4-FFF2-40B4-BE49-F238E27FC236}">
                  <a16:creationId xmlns:a16="http://schemas.microsoft.com/office/drawing/2014/main" id="{CEB808AA-DBE2-45C7-9279-8DC345D1533A}"/>
                </a:ext>
              </a:extLst>
            </p:cNvPr>
            <p:cNvSpPr txBox="1"/>
            <p:nvPr/>
          </p:nvSpPr>
          <p:spPr>
            <a:xfrm rot="994748">
              <a:off x="9253698" y="3114526"/>
              <a:ext cx="1144988" cy="369332"/>
            </a:xfrm>
            <a:prstGeom prst="rect">
              <a:avLst/>
            </a:prstGeom>
            <a:noFill/>
          </p:spPr>
          <p:txBody>
            <a:bodyPr wrap="square" rtlCol="0">
              <a:spAutoFit/>
            </a:bodyPr>
            <a:lstStyle/>
            <a:p>
              <a:r>
                <a:rPr lang="en-US" sz="1800" b="1" dirty="0">
                  <a:solidFill>
                    <a:srgbClr val="00B0F0"/>
                  </a:solidFill>
                </a:rPr>
                <a:t>Systems</a:t>
              </a:r>
              <a:endParaRPr lang="en-US" b="1" dirty="0">
                <a:solidFill>
                  <a:srgbClr val="00B0F0"/>
                </a:solidFill>
              </a:endParaRPr>
            </a:p>
          </p:txBody>
        </p:sp>
        <p:sp>
          <p:nvSpPr>
            <p:cNvPr id="10" name="TextBox 9">
              <a:extLst>
                <a:ext uri="{FF2B5EF4-FFF2-40B4-BE49-F238E27FC236}">
                  <a16:creationId xmlns:a16="http://schemas.microsoft.com/office/drawing/2014/main" id="{312C3E84-D02A-4183-B92F-671635E99115}"/>
                </a:ext>
              </a:extLst>
            </p:cNvPr>
            <p:cNvSpPr txBox="1"/>
            <p:nvPr/>
          </p:nvSpPr>
          <p:spPr>
            <a:xfrm rot="20233013">
              <a:off x="5839613" y="889774"/>
              <a:ext cx="1144988" cy="369332"/>
            </a:xfrm>
            <a:prstGeom prst="rect">
              <a:avLst/>
            </a:prstGeom>
            <a:noFill/>
          </p:spPr>
          <p:txBody>
            <a:bodyPr wrap="square" rtlCol="0">
              <a:spAutoFit/>
            </a:bodyPr>
            <a:lstStyle/>
            <a:p>
              <a:r>
                <a:rPr lang="en-US" sz="1800" b="1" dirty="0">
                  <a:solidFill>
                    <a:srgbClr val="00B0F0"/>
                  </a:solidFill>
                </a:rPr>
                <a:t>Models</a:t>
              </a:r>
              <a:endParaRPr lang="en-US" b="1" dirty="0">
                <a:solidFill>
                  <a:srgbClr val="00B0F0"/>
                </a:solidFill>
              </a:endParaRPr>
            </a:p>
          </p:txBody>
        </p:sp>
        <p:sp>
          <p:nvSpPr>
            <p:cNvPr id="12" name="TextBox 11">
              <a:extLst>
                <a:ext uri="{FF2B5EF4-FFF2-40B4-BE49-F238E27FC236}">
                  <a16:creationId xmlns:a16="http://schemas.microsoft.com/office/drawing/2014/main" id="{5AD02DA3-CE87-4F3E-9A5D-3BA7B0D414EE}"/>
                </a:ext>
              </a:extLst>
            </p:cNvPr>
            <p:cNvSpPr txBox="1"/>
            <p:nvPr/>
          </p:nvSpPr>
          <p:spPr>
            <a:xfrm rot="1791659">
              <a:off x="5127243" y="5383045"/>
              <a:ext cx="1407702" cy="369332"/>
            </a:xfrm>
            <a:prstGeom prst="rect">
              <a:avLst/>
            </a:prstGeom>
            <a:noFill/>
          </p:spPr>
          <p:txBody>
            <a:bodyPr wrap="square" rtlCol="0">
              <a:spAutoFit/>
            </a:bodyPr>
            <a:lstStyle/>
            <a:p>
              <a:r>
                <a:rPr lang="en-US" sz="1800" b="1" dirty="0">
                  <a:solidFill>
                    <a:srgbClr val="00B0F0"/>
                  </a:solidFill>
                </a:rPr>
                <a:t>Processes</a:t>
              </a:r>
              <a:endParaRPr lang="en-US" b="1" dirty="0">
                <a:solidFill>
                  <a:srgbClr val="00B0F0"/>
                </a:solidFill>
              </a:endParaRPr>
            </a:p>
          </p:txBody>
        </p:sp>
        <p:sp>
          <p:nvSpPr>
            <p:cNvPr id="13" name="TextBox 12">
              <a:extLst>
                <a:ext uri="{FF2B5EF4-FFF2-40B4-BE49-F238E27FC236}">
                  <a16:creationId xmlns:a16="http://schemas.microsoft.com/office/drawing/2014/main" id="{F10CFAC3-F671-4AA0-B6DF-90E1D8C860D1}"/>
                </a:ext>
              </a:extLst>
            </p:cNvPr>
            <p:cNvSpPr txBox="1"/>
            <p:nvPr/>
          </p:nvSpPr>
          <p:spPr>
            <a:xfrm rot="19626644">
              <a:off x="4829206" y="3077088"/>
              <a:ext cx="1144988" cy="369332"/>
            </a:xfrm>
            <a:prstGeom prst="rect">
              <a:avLst/>
            </a:prstGeom>
            <a:noFill/>
          </p:spPr>
          <p:txBody>
            <a:bodyPr wrap="square" rtlCol="0">
              <a:spAutoFit/>
            </a:bodyPr>
            <a:lstStyle/>
            <a:p>
              <a:r>
                <a:rPr lang="en-US" sz="1800" b="1" dirty="0">
                  <a:solidFill>
                    <a:srgbClr val="00B0F0"/>
                  </a:solidFill>
                </a:rPr>
                <a:t>Tools</a:t>
              </a:r>
              <a:endParaRPr lang="en-US" b="1" dirty="0">
                <a:solidFill>
                  <a:srgbClr val="00B0F0"/>
                </a:solidFill>
              </a:endParaRPr>
            </a:p>
          </p:txBody>
        </p:sp>
        <p:sp>
          <p:nvSpPr>
            <p:cNvPr id="15" name="TextBox 14">
              <a:extLst>
                <a:ext uri="{FF2B5EF4-FFF2-40B4-BE49-F238E27FC236}">
                  <a16:creationId xmlns:a16="http://schemas.microsoft.com/office/drawing/2014/main" id="{B5EFEEA0-7B97-438C-BE2A-C482959E4706}"/>
                </a:ext>
              </a:extLst>
            </p:cNvPr>
            <p:cNvSpPr txBox="1"/>
            <p:nvPr/>
          </p:nvSpPr>
          <p:spPr>
            <a:xfrm rot="20233013">
              <a:off x="8458369" y="5270608"/>
              <a:ext cx="1776964" cy="646331"/>
            </a:xfrm>
            <a:prstGeom prst="rect">
              <a:avLst/>
            </a:prstGeom>
            <a:noFill/>
          </p:spPr>
          <p:txBody>
            <a:bodyPr wrap="square" rtlCol="0">
              <a:spAutoFit/>
            </a:bodyPr>
            <a:lstStyle/>
            <a:p>
              <a:pPr algn="ctr"/>
              <a:r>
                <a:rPr lang="en-US" sz="1800" b="1" dirty="0">
                  <a:solidFill>
                    <a:srgbClr val="00B0F0"/>
                  </a:solidFill>
                </a:rPr>
                <a:t>Defined Time Period</a:t>
              </a:r>
            </a:p>
          </p:txBody>
        </p:sp>
      </p:grpSp>
      <p:sp>
        <p:nvSpPr>
          <p:cNvPr id="17" name="Rectangle 16">
            <a:extLst>
              <a:ext uri="{FF2B5EF4-FFF2-40B4-BE49-F238E27FC236}">
                <a16:creationId xmlns:a16="http://schemas.microsoft.com/office/drawing/2014/main" id="{9C7D8E35-AF7B-4404-AE52-BD19F5CAC9C4}"/>
              </a:ext>
            </a:extLst>
          </p:cNvPr>
          <p:cNvSpPr/>
          <p:nvPr/>
        </p:nvSpPr>
        <p:spPr>
          <a:xfrm>
            <a:off x="6307243" y="-66341"/>
            <a:ext cx="2492990" cy="646331"/>
          </a:xfrm>
          <a:prstGeom prst="rect">
            <a:avLst/>
          </a:prstGeom>
          <a:noFill/>
        </p:spPr>
        <p:txBody>
          <a:bodyPr wrap="non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Framework</a:t>
            </a:r>
          </a:p>
        </p:txBody>
      </p:sp>
    </p:spTree>
    <p:extLst>
      <p:ext uri="{BB962C8B-B14F-4D97-AF65-F5344CB8AC3E}">
        <p14:creationId xmlns:p14="http://schemas.microsoft.com/office/powerpoint/2010/main" val="44473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8763-9FD6-4109-9C56-40FFDC8EB483}"/>
              </a:ext>
            </a:extLst>
          </p:cNvPr>
          <p:cNvSpPr>
            <a:spLocks noGrp="1"/>
          </p:cNvSpPr>
          <p:nvPr>
            <p:ph type="title"/>
          </p:nvPr>
        </p:nvSpPr>
        <p:spPr>
          <a:xfrm>
            <a:off x="1344632" y="5511886"/>
            <a:ext cx="8603049" cy="597986"/>
          </a:xfrm>
        </p:spPr>
        <p:txBody>
          <a:bodyPr>
            <a:normAutofit fontScale="90000"/>
          </a:bodyPr>
          <a:lstStyle/>
          <a:p>
            <a:r>
              <a:rPr lang="en-US" sz="2800" b="1" dirty="0">
                <a:solidFill>
                  <a:schemeClr val="tx1"/>
                </a:solidFill>
              </a:rPr>
              <a:t>Both have a place. </a:t>
            </a:r>
            <a:r>
              <a:rPr lang="en-US" sz="2800" dirty="0"/>
              <a:t>But the perspectives are very different</a:t>
            </a:r>
            <a:endParaRPr lang="en-US" sz="2800" b="1" dirty="0">
              <a:solidFill>
                <a:schemeClr val="tx1"/>
              </a:solidFill>
            </a:endParaRPr>
          </a:p>
        </p:txBody>
      </p:sp>
      <p:sp>
        <p:nvSpPr>
          <p:cNvPr id="6" name="TextBox 5">
            <a:extLst>
              <a:ext uri="{FF2B5EF4-FFF2-40B4-BE49-F238E27FC236}">
                <a16:creationId xmlns:a16="http://schemas.microsoft.com/office/drawing/2014/main" id="{3653235F-DF3F-4D3C-95B6-9B545317EB09}"/>
              </a:ext>
            </a:extLst>
          </p:cNvPr>
          <p:cNvSpPr txBox="1"/>
          <p:nvPr/>
        </p:nvSpPr>
        <p:spPr>
          <a:xfrm>
            <a:off x="6767041" y="6474585"/>
            <a:ext cx="3124381" cy="215444"/>
          </a:xfrm>
          <a:prstGeom prst="rect">
            <a:avLst/>
          </a:prstGeom>
          <a:noFill/>
        </p:spPr>
        <p:txBody>
          <a:bodyPr wrap="square" rtlCol="0">
            <a:spAutoFit/>
          </a:bodyPr>
          <a:lstStyle/>
          <a:p>
            <a:r>
              <a:rPr lang="en-US" sz="800" dirty="0">
                <a:hlinkClick r:id="rId3" tooltip="https://flickr.com/photos/fornal/363716200"/>
              </a:rPr>
              <a:t>This Photo</a:t>
            </a:r>
            <a:r>
              <a:rPr lang="en-US" sz="800" dirty="0"/>
              <a:t> by Unknown Author is licensed under </a:t>
            </a:r>
            <a:r>
              <a:rPr lang="en-US" sz="800" dirty="0">
                <a:hlinkClick r:id="rId4" tooltip="https://creativecommons.org/licenses/by-nc-sa/3.0/"/>
              </a:rPr>
              <a:t>CC BY-SA-NC</a:t>
            </a:r>
            <a:endParaRPr lang="en-US" sz="800" dirty="0"/>
          </a:p>
        </p:txBody>
      </p:sp>
      <p:pic>
        <p:nvPicPr>
          <p:cNvPr id="11" name="Picture 10">
            <a:extLst>
              <a:ext uri="{FF2B5EF4-FFF2-40B4-BE49-F238E27FC236}">
                <a16:creationId xmlns:a16="http://schemas.microsoft.com/office/drawing/2014/main" id="{2A4347D5-3DF1-4096-A0AB-E6AEF4460A5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68481" y="41450"/>
            <a:ext cx="9978887" cy="5613124"/>
          </a:xfrm>
          <a:prstGeom prst="rect">
            <a:avLst/>
          </a:prstGeom>
        </p:spPr>
      </p:pic>
      <p:sp>
        <p:nvSpPr>
          <p:cNvPr id="13" name="Arrow: Striped Right 12">
            <a:extLst>
              <a:ext uri="{FF2B5EF4-FFF2-40B4-BE49-F238E27FC236}">
                <a16:creationId xmlns:a16="http://schemas.microsoft.com/office/drawing/2014/main" id="{CE781498-67AE-49E1-A34B-3D80BCB013E2}"/>
              </a:ext>
            </a:extLst>
          </p:cNvPr>
          <p:cNvSpPr/>
          <p:nvPr/>
        </p:nvSpPr>
        <p:spPr>
          <a:xfrm rot="5400000">
            <a:off x="5082076" y="758094"/>
            <a:ext cx="1222513" cy="1093304"/>
          </a:xfrm>
          <a:prstGeom prst="stripedRightArrow">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QA</a:t>
            </a:r>
          </a:p>
        </p:txBody>
      </p:sp>
      <p:sp>
        <p:nvSpPr>
          <p:cNvPr id="14" name="Arrow: Striped Right 13">
            <a:extLst>
              <a:ext uri="{FF2B5EF4-FFF2-40B4-BE49-F238E27FC236}">
                <a16:creationId xmlns:a16="http://schemas.microsoft.com/office/drawing/2014/main" id="{5DB385AA-C783-4F9F-ADC1-36596D96AD46}"/>
              </a:ext>
            </a:extLst>
          </p:cNvPr>
          <p:cNvSpPr/>
          <p:nvPr/>
        </p:nvSpPr>
        <p:spPr>
          <a:xfrm rot="16200000">
            <a:off x="5012317" y="4597286"/>
            <a:ext cx="1116923" cy="1050447"/>
          </a:xfrm>
          <a:prstGeom prst="stripedRightArrow">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QI</a:t>
            </a:r>
          </a:p>
        </p:txBody>
      </p:sp>
      <p:sp>
        <p:nvSpPr>
          <p:cNvPr id="4" name="Speech Bubble: Oval 3">
            <a:extLst>
              <a:ext uri="{FF2B5EF4-FFF2-40B4-BE49-F238E27FC236}">
                <a16:creationId xmlns:a16="http://schemas.microsoft.com/office/drawing/2014/main" id="{24D1A56B-1ECA-437E-883D-BB4F00938969}"/>
              </a:ext>
            </a:extLst>
          </p:cNvPr>
          <p:cNvSpPr/>
          <p:nvPr/>
        </p:nvSpPr>
        <p:spPr>
          <a:xfrm>
            <a:off x="6854025" y="167971"/>
            <a:ext cx="3929732" cy="1318923"/>
          </a:xfrm>
          <a:prstGeom prst="wedgeEllipseCallout">
            <a:avLst>
              <a:gd name="adj1" fmla="val -61252"/>
              <a:gd name="adj2" fmla="val 8196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Where we have been.</a:t>
            </a:r>
          </a:p>
          <a:p>
            <a:pPr algn="ctr"/>
            <a:r>
              <a:rPr lang="en-US" sz="2000" b="1" dirty="0"/>
              <a:t>How we did.</a:t>
            </a:r>
          </a:p>
        </p:txBody>
      </p:sp>
      <p:sp>
        <p:nvSpPr>
          <p:cNvPr id="5" name="Thought Bubble: Cloud 4">
            <a:extLst>
              <a:ext uri="{FF2B5EF4-FFF2-40B4-BE49-F238E27FC236}">
                <a16:creationId xmlns:a16="http://schemas.microsoft.com/office/drawing/2014/main" id="{6B22C153-D4B1-4210-8FFF-98A127F735FA}"/>
              </a:ext>
            </a:extLst>
          </p:cNvPr>
          <p:cNvSpPr/>
          <p:nvPr/>
        </p:nvSpPr>
        <p:spPr>
          <a:xfrm>
            <a:off x="6583680" y="3429000"/>
            <a:ext cx="4263688" cy="1971278"/>
          </a:xfrm>
          <a:prstGeom prst="cloudCallout">
            <a:avLst>
              <a:gd name="adj1" fmla="val -67810"/>
              <a:gd name="adj2" fmla="val 7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Where we want to be.</a:t>
            </a:r>
          </a:p>
          <a:p>
            <a:pPr algn="ctr"/>
            <a:r>
              <a:rPr lang="en-US" sz="2000" b="1" dirty="0"/>
              <a:t>How we get there.</a:t>
            </a:r>
          </a:p>
        </p:txBody>
      </p:sp>
      <p:sp>
        <p:nvSpPr>
          <p:cNvPr id="7" name="Rectangle 6">
            <a:extLst>
              <a:ext uri="{FF2B5EF4-FFF2-40B4-BE49-F238E27FC236}">
                <a16:creationId xmlns:a16="http://schemas.microsoft.com/office/drawing/2014/main" id="{4651FC39-C5D1-4EEA-8753-A44FE43519D5}"/>
              </a:ext>
            </a:extLst>
          </p:cNvPr>
          <p:cNvSpPr/>
          <p:nvPr/>
        </p:nvSpPr>
        <p:spPr>
          <a:xfrm>
            <a:off x="1169703" y="2494069"/>
            <a:ext cx="2351926" cy="707886"/>
          </a:xfrm>
          <a:prstGeom prst="rect">
            <a:avLst/>
          </a:prstGeom>
          <a:solidFill>
            <a:schemeClr val="accent6">
              <a:lumMod val="20000"/>
              <a:lumOff val="80000"/>
            </a:schemeClr>
          </a:solidFill>
          <a:ln w="19050">
            <a:solidFill>
              <a:schemeClr val="tx1"/>
            </a:solidFill>
          </a:ln>
        </p:spPr>
        <p:txBody>
          <a:bodyPr wrap="none">
            <a:spAutoFit/>
          </a:bodyPr>
          <a:lstStyle/>
          <a:p>
            <a:r>
              <a:rPr lang="en-US" sz="4000" b="1" dirty="0">
                <a:solidFill>
                  <a:srgbClr val="00B050"/>
                </a:solidFill>
                <a:latin typeface="Times New Roman" panose="02020603050405020304" pitchFamily="18" charset="0"/>
                <a:cs typeface="Times New Roman" panose="02020603050405020304" pitchFamily="18" charset="0"/>
              </a:rPr>
              <a:t>QI vs QA</a:t>
            </a:r>
          </a:p>
        </p:txBody>
      </p:sp>
    </p:spTree>
    <p:extLst>
      <p:ext uri="{BB962C8B-B14F-4D97-AF65-F5344CB8AC3E}">
        <p14:creationId xmlns:p14="http://schemas.microsoft.com/office/powerpoint/2010/main" val="762770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224C-9339-42AC-95DE-5F747327177F}"/>
              </a:ext>
            </a:extLst>
          </p:cNvPr>
          <p:cNvSpPr>
            <a:spLocks noGrp="1"/>
          </p:cNvSpPr>
          <p:nvPr>
            <p:ph type="title"/>
          </p:nvPr>
        </p:nvSpPr>
        <p:spPr>
          <a:xfrm>
            <a:off x="513798" y="358016"/>
            <a:ext cx="4519378" cy="2852737"/>
          </a:xfrm>
        </p:spPr>
        <p:txBody>
          <a:bodyPr/>
          <a:lstStyle/>
          <a:p>
            <a:r>
              <a:rPr lang="en-US" dirty="0"/>
              <a:t>The Journey</a:t>
            </a:r>
            <a:br>
              <a:rPr lang="en-US" dirty="0"/>
            </a:br>
            <a:r>
              <a:rPr lang="en-US" dirty="0"/>
              <a:t>toward QI</a:t>
            </a:r>
          </a:p>
        </p:txBody>
      </p:sp>
      <p:sp>
        <p:nvSpPr>
          <p:cNvPr id="3" name="Text Placeholder 2">
            <a:extLst>
              <a:ext uri="{FF2B5EF4-FFF2-40B4-BE49-F238E27FC236}">
                <a16:creationId xmlns:a16="http://schemas.microsoft.com/office/drawing/2014/main" id="{0E1B01FF-BFE8-472A-AF74-FF773CBB9A21}"/>
              </a:ext>
            </a:extLst>
          </p:cNvPr>
          <p:cNvSpPr>
            <a:spLocks noGrp="1"/>
          </p:cNvSpPr>
          <p:nvPr>
            <p:ph type="body" idx="1"/>
          </p:nvPr>
        </p:nvSpPr>
        <p:spPr>
          <a:xfrm>
            <a:off x="450187" y="3210753"/>
            <a:ext cx="4392157" cy="1500187"/>
          </a:xfrm>
        </p:spPr>
        <p:txBody>
          <a:bodyPr/>
          <a:lstStyle/>
          <a:p>
            <a:r>
              <a:rPr lang="en-US" dirty="0"/>
              <a:t>A path to consider</a:t>
            </a:r>
          </a:p>
        </p:txBody>
      </p:sp>
      <p:pic>
        <p:nvPicPr>
          <p:cNvPr id="4" name="Picture 3">
            <a:extLst>
              <a:ext uri="{FF2B5EF4-FFF2-40B4-BE49-F238E27FC236}">
                <a16:creationId xmlns:a16="http://schemas.microsoft.com/office/drawing/2014/main" id="{8EA32A19-EDB5-4E5B-A330-F8A5F4306D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08104" y="83490"/>
            <a:ext cx="6152046" cy="6152046"/>
          </a:xfrm>
          <a:prstGeom prst="rect">
            <a:avLst/>
          </a:prstGeom>
        </p:spPr>
      </p:pic>
      <p:sp>
        <p:nvSpPr>
          <p:cNvPr id="5" name="TextBox 4">
            <a:extLst>
              <a:ext uri="{FF2B5EF4-FFF2-40B4-BE49-F238E27FC236}">
                <a16:creationId xmlns:a16="http://schemas.microsoft.com/office/drawing/2014/main" id="{A67098EA-17E4-4CEB-9AA9-379AFC9BDA2D}"/>
              </a:ext>
            </a:extLst>
          </p:cNvPr>
          <p:cNvSpPr txBox="1"/>
          <p:nvPr/>
        </p:nvSpPr>
        <p:spPr>
          <a:xfrm>
            <a:off x="5589105" y="6422684"/>
            <a:ext cx="4330148" cy="246221"/>
          </a:xfrm>
          <a:prstGeom prst="rect">
            <a:avLst/>
          </a:prstGeom>
          <a:noFill/>
        </p:spPr>
        <p:txBody>
          <a:bodyPr wrap="square" rtlCol="0">
            <a:spAutoFit/>
          </a:bodyPr>
          <a:lstStyle/>
          <a:p>
            <a:r>
              <a:rPr lang="en-US" sz="1000" dirty="0">
                <a:hlinkClick r:id="rId4" tooltip="http://epitemnein-epitomic.blogspot.com/2013/11/3-cogently-relevant-journey-metaphors.html"/>
              </a:rPr>
              <a:t>This Photo</a:t>
            </a:r>
            <a:r>
              <a:rPr lang="en-US" sz="1000" dirty="0"/>
              <a:t> by Unknown Author is licensed under </a:t>
            </a:r>
            <a:r>
              <a:rPr lang="en-US" sz="1000" dirty="0">
                <a:hlinkClick r:id="rId5" tooltip="https://creativecommons.org/licenses/by-nc-nd/3.0/"/>
              </a:rPr>
              <a:t>CC BY-NC-ND</a:t>
            </a:r>
            <a:endParaRPr lang="en-US" sz="1000" dirty="0"/>
          </a:p>
        </p:txBody>
      </p:sp>
    </p:spTree>
    <p:extLst>
      <p:ext uri="{BB962C8B-B14F-4D97-AF65-F5344CB8AC3E}">
        <p14:creationId xmlns:p14="http://schemas.microsoft.com/office/powerpoint/2010/main" val="33720517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B51CDE0-BB22-8741-9BA5-F4CD78FF0F8F}" vid="{2C0BB977-42D6-DD41-A1AC-A93EB2694B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4838</Words>
  <Application>Microsoft Macintosh PowerPoint</Application>
  <PresentationFormat>Widescreen</PresentationFormat>
  <Paragraphs>500</Paragraphs>
  <Slides>34</Slides>
  <Notes>31</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Comic Sans MS</vt:lpstr>
      <vt:lpstr>Gill Sans MT</vt:lpstr>
      <vt:lpstr>Roboto</vt:lpstr>
      <vt:lpstr>Tahoma</vt:lpstr>
      <vt:lpstr>Times New Roman</vt:lpstr>
      <vt:lpstr>Wingdings</vt:lpstr>
      <vt:lpstr>1_Office Theme</vt:lpstr>
      <vt:lpstr>Quality Improvement</vt:lpstr>
      <vt:lpstr>Why QI?  What is this QI thing?  How does it differ from QA?</vt:lpstr>
      <vt:lpstr>Start with our Why</vt:lpstr>
      <vt:lpstr>HRSA Definition of Quality Improvement</vt:lpstr>
      <vt:lpstr>Change - Traditional approach to Quality Assurance</vt:lpstr>
      <vt:lpstr>Changing outcomes through QI</vt:lpstr>
      <vt:lpstr>What is QI?</vt:lpstr>
      <vt:lpstr>Both have a place. But the perspectives are very different</vt:lpstr>
      <vt:lpstr>The Journey toward QI</vt:lpstr>
      <vt:lpstr>Start with a  Good Model  </vt:lpstr>
      <vt:lpstr>NOTE</vt:lpstr>
      <vt:lpstr>What are you trying to accomplish?</vt:lpstr>
      <vt:lpstr>What are you trying to accomplish?</vt:lpstr>
      <vt:lpstr>Build Your Team</vt:lpstr>
      <vt:lpstr>How will you know that a change occurred and is an improvement?</vt:lpstr>
      <vt:lpstr>A Little More on Measures</vt:lpstr>
      <vt:lpstr>More on Measures in a few minutes</vt:lpstr>
      <vt:lpstr>What changes can you make to drive progress toward improvement?</vt:lpstr>
      <vt:lpstr>PowerPoint Presentation</vt:lpstr>
      <vt:lpstr>3 Key Questions - Summary</vt:lpstr>
      <vt:lpstr>The PDSA Cycle</vt:lpstr>
      <vt:lpstr>The PDSA Cycle</vt:lpstr>
      <vt:lpstr>The PDSA Cycle</vt:lpstr>
      <vt:lpstr>Back to Measures</vt:lpstr>
      <vt:lpstr>A Little More on Measures</vt:lpstr>
      <vt:lpstr>Example</vt:lpstr>
      <vt:lpstr>Example</vt:lpstr>
      <vt:lpstr>PowerPoint Presentation</vt:lpstr>
      <vt:lpstr>Summary</vt:lpstr>
      <vt:lpstr>A Simple Overview</vt:lpstr>
      <vt:lpstr>QI Process Flow</vt:lpstr>
      <vt:lpstr>Just Culture</vt:lpstr>
      <vt:lpstr>What is it?</vt:lpstr>
      <vt:lpstr>Just Culture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PWDC  Trauma Improvement Sprint</dc:title>
  <dc:creator>Meredith Rodriguez</dc:creator>
  <cp:lastModifiedBy>Meredith Rodriguez</cp:lastModifiedBy>
  <cp:revision>5</cp:revision>
  <dcterms:created xsi:type="dcterms:W3CDTF">2022-03-01T22:34:02Z</dcterms:created>
  <dcterms:modified xsi:type="dcterms:W3CDTF">2022-03-01T22:37:05Z</dcterms:modified>
</cp:coreProperties>
</file>