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80" r:id="rId3"/>
    <p:sldMasterId id="2147483692" r:id="rId4"/>
    <p:sldMasterId id="2147483704" r:id="rId5"/>
  </p:sldMasterIdLst>
  <p:notesMasterIdLst>
    <p:notesMasterId r:id="rId58"/>
  </p:notesMasterIdLst>
  <p:handoutMasterIdLst>
    <p:handoutMasterId r:id="rId59"/>
  </p:handoutMasterIdLst>
  <p:sldIdLst>
    <p:sldId id="403" r:id="rId6"/>
    <p:sldId id="404" r:id="rId7"/>
    <p:sldId id="405" r:id="rId8"/>
    <p:sldId id="406" r:id="rId9"/>
    <p:sldId id="407" r:id="rId10"/>
    <p:sldId id="408" r:id="rId11"/>
    <p:sldId id="409" r:id="rId12"/>
    <p:sldId id="441" r:id="rId13"/>
    <p:sldId id="455" r:id="rId14"/>
    <p:sldId id="456" r:id="rId15"/>
    <p:sldId id="439" r:id="rId16"/>
    <p:sldId id="443" r:id="rId17"/>
    <p:sldId id="411" r:id="rId18"/>
    <p:sldId id="412" r:id="rId19"/>
    <p:sldId id="413" r:id="rId20"/>
    <p:sldId id="414" r:id="rId21"/>
    <p:sldId id="415" r:id="rId22"/>
    <p:sldId id="416" r:id="rId23"/>
    <p:sldId id="417" r:id="rId24"/>
    <p:sldId id="418" r:id="rId25"/>
    <p:sldId id="419" r:id="rId26"/>
    <p:sldId id="420" r:id="rId27"/>
    <p:sldId id="421" r:id="rId28"/>
    <p:sldId id="422" r:id="rId29"/>
    <p:sldId id="423" r:id="rId30"/>
    <p:sldId id="424" r:id="rId31"/>
    <p:sldId id="425" r:id="rId32"/>
    <p:sldId id="426" r:id="rId33"/>
    <p:sldId id="427" r:id="rId34"/>
    <p:sldId id="428" r:id="rId35"/>
    <p:sldId id="429" r:id="rId36"/>
    <p:sldId id="430" r:id="rId37"/>
    <p:sldId id="431" r:id="rId38"/>
    <p:sldId id="432" r:id="rId39"/>
    <p:sldId id="433" r:id="rId40"/>
    <p:sldId id="434" r:id="rId41"/>
    <p:sldId id="435" r:id="rId42"/>
    <p:sldId id="436" r:id="rId43"/>
    <p:sldId id="438" r:id="rId44"/>
    <p:sldId id="440" r:id="rId45"/>
    <p:sldId id="444" r:id="rId46"/>
    <p:sldId id="445" r:id="rId47"/>
    <p:sldId id="446" r:id="rId48"/>
    <p:sldId id="447" r:id="rId49"/>
    <p:sldId id="448" r:id="rId50"/>
    <p:sldId id="449" r:id="rId51"/>
    <p:sldId id="450" r:id="rId52"/>
    <p:sldId id="451" r:id="rId53"/>
    <p:sldId id="442" r:id="rId54"/>
    <p:sldId id="452" r:id="rId55"/>
    <p:sldId id="453" r:id="rId56"/>
    <p:sldId id="454" r:id="rId5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D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150" autoAdjust="0"/>
    <p:restoredTop sz="94925" autoAdjust="0"/>
  </p:normalViewPr>
  <p:slideViewPr>
    <p:cSldViewPr snapToGrid="0" snapToObjects="1">
      <p:cViewPr varScale="1">
        <p:scale>
          <a:sx n="107" d="100"/>
          <a:sy n="107" d="100"/>
        </p:scale>
        <p:origin x="1062" y="102"/>
      </p:cViewPr>
      <p:guideLst/>
    </p:cSldViewPr>
  </p:slideViewPr>
  <p:notesTextViewPr>
    <p:cViewPr>
      <p:scale>
        <a:sx n="1" d="1"/>
        <a:sy n="1" d="1"/>
      </p:scale>
      <p:origin x="0" y="0"/>
    </p:cViewPr>
  </p:notesTextViewPr>
  <p:sorterViewPr>
    <p:cViewPr>
      <p:scale>
        <a:sx n="122" d="100"/>
        <a:sy n="122" d="100"/>
      </p:scale>
      <p:origin x="0" y="-32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493110236220474E-2"/>
          <c:y val="8.9925935039370061E-2"/>
          <c:w val="0.94583058562992128"/>
          <c:h val="0.81198014197956803"/>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cat>
            <c:strRef>
              <c:f>Sheet1!$A$2:$A$5</c:f>
              <c:strCache>
                <c:ptCount val="4"/>
                <c:pt idx="0">
                  <c:v>Weight in Kilos</c:v>
                </c:pt>
                <c:pt idx="1">
                  <c:v>Abnormal Vital Signs</c:v>
                </c:pt>
                <c:pt idx="2">
                  <c:v>Interfacility Transfer</c:v>
                </c:pt>
                <c:pt idx="3">
                  <c:v>Disaster Planning</c:v>
                </c:pt>
              </c:strCache>
            </c:strRef>
          </c:cat>
          <c:val>
            <c:numRef>
              <c:f>Sheet1!$B$2:$B$5</c:f>
              <c:numCache>
                <c:formatCode>General</c:formatCode>
                <c:ptCount val="4"/>
                <c:pt idx="0">
                  <c:v>1</c:v>
                </c:pt>
                <c:pt idx="1">
                  <c:v>8</c:v>
                </c:pt>
                <c:pt idx="2">
                  <c:v>1</c:v>
                </c:pt>
                <c:pt idx="3">
                  <c:v>2</c:v>
                </c:pt>
              </c:numCache>
            </c:numRef>
          </c:val>
          <c:extLst xmlns:c16r2="http://schemas.microsoft.com/office/drawing/2015/06/chart">
            <c:ext xmlns:c16="http://schemas.microsoft.com/office/drawing/2014/chart" uri="{C3380CC4-5D6E-409C-BE32-E72D297353CC}">
              <c16:uniqueId val="{00000000-2EF0-451D-8D8C-5839436B0124}"/>
            </c:ext>
          </c:extLst>
        </c:ser>
        <c:dLbls>
          <c:showLegendKey val="0"/>
          <c:showVal val="0"/>
          <c:showCatName val="0"/>
          <c:showSerName val="0"/>
          <c:showPercent val="0"/>
          <c:showBubbleSize val="0"/>
        </c:dLbls>
        <c:gapWidth val="219"/>
        <c:overlap val="-27"/>
        <c:axId val="403524336"/>
        <c:axId val="403526296"/>
      </c:barChart>
      <c:catAx>
        <c:axId val="403524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03526296"/>
        <c:crosses val="autoZero"/>
        <c:auto val="1"/>
        <c:lblAlgn val="ctr"/>
        <c:lblOffset val="100"/>
        <c:noMultiLvlLbl val="0"/>
      </c:catAx>
      <c:valAx>
        <c:axId val="403526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35243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45" cy="465743"/>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sz="quarter" idx="1"/>
          </p:nvPr>
        </p:nvSpPr>
        <p:spPr>
          <a:xfrm>
            <a:off x="3970734" y="0"/>
            <a:ext cx="3038145" cy="465743"/>
          </a:xfrm>
          <a:prstGeom prst="rect">
            <a:avLst/>
          </a:prstGeom>
        </p:spPr>
        <p:txBody>
          <a:bodyPr vert="horz" lIns="88139" tIns="44070" rIns="88139" bIns="44070" rtlCol="0"/>
          <a:lstStyle>
            <a:lvl1pPr algn="r">
              <a:defRPr sz="1200"/>
            </a:lvl1pPr>
          </a:lstStyle>
          <a:p>
            <a:fld id="{84081645-F628-49B5-9EBE-0A107E6FE22B}" type="datetimeFigureOut">
              <a:rPr lang="en-US" smtClean="0"/>
              <a:t>7/16/2019</a:t>
            </a:fld>
            <a:endParaRPr lang="en-US"/>
          </a:p>
        </p:txBody>
      </p:sp>
      <p:sp>
        <p:nvSpPr>
          <p:cNvPr id="4" name="Footer Placeholder 3"/>
          <p:cNvSpPr>
            <a:spLocks noGrp="1"/>
          </p:cNvSpPr>
          <p:nvPr>
            <p:ph type="ftr" sz="quarter" idx="2"/>
          </p:nvPr>
        </p:nvSpPr>
        <p:spPr>
          <a:xfrm>
            <a:off x="0" y="8830658"/>
            <a:ext cx="3038145" cy="465742"/>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p:cNvSpPr>
            <a:spLocks noGrp="1"/>
          </p:cNvSpPr>
          <p:nvPr>
            <p:ph type="sldNum" sz="quarter" idx="3"/>
          </p:nvPr>
        </p:nvSpPr>
        <p:spPr>
          <a:xfrm>
            <a:off x="3970734" y="8830658"/>
            <a:ext cx="3038145" cy="465742"/>
          </a:xfrm>
          <a:prstGeom prst="rect">
            <a:avLst/>
          </a:prstGeom>
        </p:spPr>
        <p:txBody>
          <a:bodyPr vert="horz" lIns="88139" tIns="44070" rIns="88139" bIns="44070" rtlCol="0" anchor="b"/>
          <a:lstStyle>
            <a:lvl1pPr algn="r">
              <a:defRPr sz="1200"/>
            </a:lvl1pPr>
          </a:lstStyle>
          <a:p>
            <a:fld id="{47946178-4C5C-442F-9FBD-34A2C80A6C22}" type="slidenum">
              <a:rPr lang="en-US" smtClean="0"/>
              <a:t>‹#›</a:t>
            </a:fld>
            <a:endParaRPr lang="en-US"/>
          </a:p>
        </p:txBody>
      </p:sp>
    </p:spTree>
    <p:extLst>
      <p:ext uri="{BB962C8B-B14F-4D97-AF65-F5344CB8AC3E}">
        <p14:creationId xmlns:p14="http://schemas.microsoft.com/office/powerpoint/2010/main" val="9449030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076920FB-E9EF-6046-8F87-FDD1B5C12F6F}" type="datetimeFigureOut">
              <a:rPr lang="en-US" smtClean="0"/>
              <a:t>7/16/2019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4" tIns="46582" rIns="93164" bIns="46582"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4" tIns="46582" rIns="93164" bIns="4658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D7F06A42-CF8A-9847-A258-3A056D838713}" type="slidenum">
              <a:rPr lang="en-US" smtClean="0"/>
              <a:t>‹#›</a:t>
            </a:fld>
            <a:endParaRPr lang="en-US" dirty="0"/>
          </a:p>
        </p:txBody>
      </p:sp>
    </p:spTree>
    <p:extLst>
      <p:ext uri="{BB962C8B-B14F-4D97-AF65-F5344CB8AC3E}">
        <p14:creationId xmlns:p14="http://schemas.microsoft.com/office/powerpoint/2010/main" val="3099466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5068">
              <a:defRPr/>
            </a:pPr>
            <a:fld id="{7C4E7652-46AF-4259-BAE2-54978EA077CD}" type="slidenum">
              <a:rPr lang="en-US">
                <a:solidFill>
                  <a:prstClr val="black"/>
                </a:solidFill>
                <a:latin typeface="Calibri" panose="020F0502020204030204"/>
              </a:rPr>
              <a:pPr defTabSz="915068">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46247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have hospitals participating in each of the 4 bundles, but abnormal vital signs has been most popular, with 8 total hospitals. </a:t>
            </a:r>
          </a:p>
          <a:p>
            <a:endParaRPr lang="en-US" baseline="0" dirty="0" smtClean="0"/>
          </a:p>
          <a:p>
            <a:r>
              <a:rPr lang="en-US" baseline="0" dirty="0" smtClean="0"/>
              <a:t>Crossing Rivers is currently enrolled in </a:t>
            </a:r>
            <a:r>
              <a:rPr lang="en-US" b="1" baseline="0" dirty="0" smtClean="0"/>
              <a:t>both</a:t>
            </a:r>
            <a:r>
              <a:rPr lang="en-US" baseline="0" dirty="0" smtClean="0"/>
              <a:t> the interfacility transfer and abnormal vitals bundles.</a:t>
            </a:r>
            <a:endParaRPr lang="en-US" dirty="0"/>
          </a:p>
        </p:txBody>
      </p:sp>
      <p:sp>
        <p:nvSpPr>
          <p:cNvPr id="4" name="Slide Number Placeholder 3"/>
          <p:cNvSpPr>
            <a:spLocks noGrp="1"/>
          </p:cNvSpPr>
          <p:nvPr>
            <p:ph type="sldNum" sz="quarter" idx="10"/>
          </p:nvPr>
        </p:nvSpPr>
        <p:spPr/>
        <p:txBody>
          <a:bodyPr/>
          <a:lstStyle/>
          <a:p>
            <a:fld id="{AA14FA64-075C-4F65-8F5E-9090233B1232}"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079990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our 11</a:t>
            </a:r>
            <a:r>
              <a:rPr lang="en-US" baseline="0" dirty="0" smtClean="0"/>
              <a:t> affiliate hospitals, 7 have begun entering data and a total of 299 pediatric charts have been entered and 1 disaster planning drill has been completed. (Aurora Sheboygan – 90, Crossing Rivers – 95, Mile Bluff – 30, Sauk Prairie -50, Southwest Health – 30, Unity Point – 4, Mercy Health Janesville – 1 disaster drill) </a:t>
            </a:r>
          </a:p>
          <a:p>
            <a:endParaRPr lang="en-US" baseline="0" dirty="0" smtClean="0"/>
          </a:p>
          <a:p>
            <a:r>
              <a:rPr lang="en-US" baseline="0" dirty="0" smtClean="0"/>
              <a:t>3 of our affiliate hospitals are actively running PDSA cycles; Crossing Rivers Health, Aurora Sheboygan Memorial and Southwest Health. </a:t>
            </a:r>
          </a:p>
          <a:p>
            <a:endParaRPr lang="en-US" baseline="0" dirty="0" smtClean="0"/>
          </a:p>
          <a:p>
            <a:r>
              <a:rPr lang="en-US" baseline="0" dirty="0" smtClean="0"/>
              <a:t>Our pediatric champion from Aurora Sheboygan Memorial, Dawn Tasche, and Ben Harris, Trauma Program Manager from Crossing Rivers Memorial have offered to share their PRQC experiences. </a:t>
            </a:r>
          </a:p>
          <a:p>
            <a:endParaRPr lang="en-US" baseline="0" dirty="0" smtClean="0"/>
          </a:p>
        </p:txBody>
      </p:sp>
      <p:sp>
        <p:nvSpPr>
          <p:cNvPr id="4" name="Slide Number Placeholder 3"/>
          <p:cNvSpPr>
            <a:spLocks noGrp="1"/>
          </p:cNvSpPr>
          <p:nvPr>
            <p:ph type="sldNum" sz="quarter" idx="10"/>
          </p:nvPr>
        </p:nvSpPr>
        <p:spPr/>
        <p:txBody>
          <a:bodyPr/>
          <a:lstStyle/>
          <a:p>
            <a:fld id="{AA14FA64-075C-4F65-8F5E-9090233B1232}"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116867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14FA64-075C-4F65-8F5E-9090233B1232}"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234496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14FA64-075C-4F65-8F5E-9090233B1232}"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2255801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D05EB-6101-489F-BB7B-52EE50EAE1D4}"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39163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D05EB-6101-489F-BB7B-52EE50EAE1D4}"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33868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500" dirty="0"/>
              <a:t>Different interpretations of the statement: </a:t>
            </a:r>
            <a:r>
              <a:rPr lang="en-US" dirty="0"/>
              <a:t>Does your site have a process for abnormal vital sign notification?</a:t>
            </a:r>
            <a:endParaRPr lang="en-US" sz="1500" dirty="0"/>
          </a:p>
          <a:p>
            <a:pPr lvl="2"/>
            <a:r>
              <a:rPr lang="en-US" dirty="0"/>
              <a:t>RN leaders interpreted this as did the nurse actually talk to MD and document </a:t>
            </a:r>
            <a:endParaRPr lang="en-US" sz="1500" dirty="0"/>
          </a:p>
          <a:p>
            <a:pPr lvl="2"/>
            <a:r>
              <a:rPr lang="en-US" dirty="0"/>
              <a:t>MDs interpreted this as they saw the vitals in red on the board, therefore they were notified.  </a:t>
            </a:r>
            <a:endParaRPr lang="en-US" sz="1500" dirty="0"/>
          </a:p>
          <a:p>
            <a:pPr lvl="2"/>
            <a:r>
              <a:rPr lang="en-US" dirty="0"/>
              <a:t>Consensus – admission vitals per board / other vitals (including discharge – verbal)</a:t>
            </a:r>
            <a:r>
              <a:rPr lang="en-US" sz="1500" dirty="0"/>
              <a:t> </a:t>
            </a:r>
          </a:p>
        </p:txBody>
      </p:sp>
      <p:sp>
        <p:nvSpPr>
          <p:cNvPr id="4" name="Slide Number Placeholder 3"/>
          <p:cNvSpPr>
            <a:spLocks noGrp="1"/>
          </p:cNvSpPr>
          <p:nvPr>
            <p:ph type="sldNum" sz="quarter" idx="10"/>
          </p:nvPr>
        </p:nvSpPr>
        <p:spPr/>
        <p:txBody>
          <a:bodyPr/>
          <a:lstStyle/>
          <a:p>
            <a:fld id="{8CCD05EB-6101-489F-BB7B-52EE50EAE1D4}"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378348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D05EB-6101-489F-BB7B-52EE50EAE1D4}"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607548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D05EB-6101-489F-BB7B-52EE50EAE1D4}"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068017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5068">
              <a:defRPr/>
            </a:pPr>
            <a:fld id="{7C4E7652-46AF-4259-BAE2-54978EA077CD}" type="slidenum">
              <a:rPr lang="en-US">
                <a:solidFill>
                  <a:prstClr val="black"/>
                </a:solidFill>
                <a:latin typeface="Calibri" panose="020F0502020204030204"/>
              </a:rPr>
              <a:pPr defTabSz="915068">
                <a:defRPr/>
              </a:pPr>
              <a:t>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64911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5068">
              <a:defRPr/>
            </a:pPr>
            <a:fld id="{7C4E7652-46AF-4259-BAE2-54978EA077CD}" type="slidenum">
              <a:rPr lang="en-US">
                <a:solidFill>
                  <a:prstClr val="black"/>
                </a:solidFill>
                <a:latin typeface="Calibri" panose="020F0502020204030204"/>
              </a:rPr>
              <a:pPr defTabSz="915068">
                <a:defRPr/>
              </a:pPr>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932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Krystle</a:t>
            </a:r>
          </a:p>
        </p:txBody>
      </p:sp>
      <p:sp>
        <p:nvSpPr>
          <p:cNvPr id="4" name="Slide Number Placeholder 3"/>
          <p:cNvSpPr>
            <a:spLocks noGrp="1"/>
          </p:cNvSpPr>
          <p:nvPr>
            <p:ph type="sldNum" sz="quarter" idx="10"/>
          </p:nvPr>
        </p:nvSpPr>
        <p:spPr/>
        <p:txBody>
          <a:bodyPr/>
          <a:lstStyle/>
          <a:p>
            <a:fld id="{638558D5-3900-064B-AE86-8B81C522AE57}"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309167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16130" indent="-275434" eaLnBrk="0" hangingPunct="0">
              <a:spcBef>
                <a:spcPct val="30000"/>
              </a:spcBef>
              <a:defRPr sz="1200">
                <a:solidFill>
                  <a:schemeClr val="tx1"/>
                </a:solidFill>
                <a:latin typeface="Arial" charset="0"/>
                <a:ea typeface="ＭＳ Ｐゴシック" pitchFamily="34" charset="-128"/>
              </a:defRPr>
            </a:lvl2pPr>
            <a:lvl3pPr marL="1101738" indent="-220348" eaLnBrk="0" hangingPunct="0">
              <a:spcBef>
                <a:spcPct val="30000"/>
              </a:spcBef>
              <a:defRPr sz="1200">
                <a:solidFill>
                  <a:schemeClr val="tx1"/>
                </a:solidFill>
                <a:latin typeface="Arial" charset="0"/>
                <a:ea typeface="ＭＳ Ｐゴシック" pitchFamily="34" charset="-128"/>
              </a:defRPr>
            </a:lvl3pPr>
            <a:lvl4pPr marL="1542433" indent="-220348" eaLnBrk="0" hangingPunct="0">
              <a:spcBef>
                <a:spcPct val="30000"/>
              </a:spcBef>
              <a:defRPr sz="1200">
                <a:solidFill>
                  <a:schemeClr val="tx1"/>
                </a:solidFill>
                <a:latin typeface="Arial" charset="0"/>
                <a:ea typeface="ＭＳ Ｐゴシック" pitchFamily="34" charset="-128"/>
              </a:defRPr>
            </a:lvl4pPr>
            <a:lvl5pPr marL="1983128" indent="-220348" eaLnBrk="0" hangingPunct="0">
              <a:spcBef>
                <a:spcPct val="30000"/>
              </a:spcBef>
              <a:defRPr sz="1200">
                <a:solidFill>
                  <a:schemeClr val="tx1"/>
                </a:solidFill>
                <a:latin typeface="Arial" charset="0"/>
                <a:ea typeface="ＭＳ Ｐゴシック" pitchFamily="34" charset="-128"/>
              </a:defRPr>
            </a:lvl5pPr>
            <a:lvl6pPr marL="2423823" indent="-220348" eaLnBrk="0" fontAlgn="base" hangingPunct="0">
              <a:spcBef>
                <a:spcPct val="30000"/>
              </a:spcBef>
              <a:spcAft>
                <a:spcPct val="0"/>
              </a:spcAft>
              <a:defRPr sz="1200">
                <a:solidFill>
                  <a:schemeClr val="tx1"/>
                </a:solidFill>
                <a:latin typeface="Arial" charset="0"/>
                <a:ea typeface="ＭＳ Ｐゴシック" pitchFamily="34" charset="-128"/>
              </a:defRPr>
            </a:lvl6pPr>
            <a:lvl7pPr marL="2864518" indent="-220348" eaLnBrk="0" fontAlgn="base" hangingPunct="0">
              <a:spcBef>
                <a:spcPct val="30000"/>
              </a:spcBef>
              <a:spcAft>
                <a:spcPct val="0"/>
              </a:spcAft>
              <a:defRPr sz="1200">
                <a:solidFill>
                  <a:schemeClr val="tx1"/>
                </a:solidFill>
                <a:latin typeface="Arial" charset="0"/>
                <a:ea typeface="ＭＳ Ｐゴシック" pitchFamily="34" charset="-128"/>
              </a:defRPr>
            </a:lvl7pPr>
            <a:lvl8pPr marL="3305213" indent="-220348" eaLnBrk="0" fontAlgn="base" hangingPunct="0">
              <a:spcBef>
                <a:spcPct val="30000"/>
              </a:spcBef>
              <a:spcAft>
                <a:spcPct val="0"/>
              </a:spcAft>
              <a:defRPr sz="1200">
                <a:solidFill>
                  <a:schemeClr val="tx1"/>
                </a:solidFill>
                <a:latin typeface="Arial" charset="0"/>
                <a:ea typeface="ＭＳ Ｐゴシック" pitchFamily="34" charset="-128"/>
              </a:defRPr>
            </a:lvl8pPr>
            <a:lvl9pPr marL="3745908" indent="-220348" eaLnBrk="0" fontAlgn="base" hangingPunct="0">
              <a:spcBef>
                <a:spcPct val="30000"/>
              </a:spcBef>
              <a:spcAft>
                <a:spcPct val="0"/>
              </a:spcAft>
              <a:defRPr sz="1200">
                <a:solidFill>
                  <a:schemeClr val="tx1"/>
                </a:solidFill>
                <a:latin typeface="Arial" charset="0"/>
                <a:ea typeface="ＭＳ Ｐゴシック" pitchFamily="34" charset="-128"/>
              </a:defRPr>
            </a:lvl9pPr>
          </a:lstStyle>
          <a:p>
            <a:pPr eaLnBrk="1" hangingPunct="1">
              <a:spcBef>
                <a:spcPct val="0"/>
              </a:spcBef>
            </a:pPr>
            <a:fld id="{B68A0771-EB2A-4978-ABD2-D780A8943D2C}" type="slidenum">
              <a:rPr lang="en-US" altLang="en-US" smtClean="0">
                <a:solidFill>
                  <a:srgbClr val="000000"/>
                </a:solidFill>
              </a:rPr>
              <a:pPr eaLnBrk="1" hangingPunct="1">
                <a:spcBef>
                  <a:spcPct val="0"/>
                </a:spcBef>
              </a:pPr>
              <a:t>16</a:t>
            </a:fld>
            <a:endParaRPr lang="en-US" altLang="en-US" smtClean="0">
              <a:solidFill>
                <a:srgbClr val="000000"/>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itchFamily="34" charset="-128"/>
            </a:endParaRPr>
          </a:p>
        </p:txBody>
      </p:sp>
    </p:spTree>
    <p:extLst>
      <p:ext uri="{BB962C8B-B14F-4D97-AF65-F5344CB8AC3E}">
        <p14:creationId xmlns:p14="http://schemas.microsoft.com/office/powerpoint/2010/main" val="3637843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Tx/>
              <a:buChar char="-"/>
            </a:pPr>
            <a:r>
              <a:rPr lang="en-US" dirty="0"/>
              <a:t>Positive experience collecting data </a:t>
            </a:r>
          </a:p>
          <a:p>
            <a:pPr marL="165261" indent="-165261">
              <a:buFontTx/>
              <a:buChar char="-"/>
            </a:pPr>
            <a:r>
              <a:rPr lang="en-US" dirty="0"/>
              <a:t>Positive process for submission but sometimes it freezes up </a:t>
            </a:r>
          </a:p>
          <a:p>
            <a:pPr marL="165261" indent="-165261">
              <a:buFontTx/>
              <a:buChar char="-"/>
            </a:pPr>
            <a:r>
              <a:rPr lang="en-US" dirty="0"/>
              <a:t>13 y/o and 18 y/o </a:t>
            </a:r>
            <a:r>
              <a:rPr lang="en-US" dirty="0" err="1"/>
              <a:t>misc</a:t>
            </a:r>
            <a:r>
              <a:rPr lang="en-US" dirty="0"/>
              <a:t> charts </a:t>
            </a:r>
          </a:p>
          <a:p>
            <a:pPr marL="165261" indent="-165261">
              <a:buFontTx/>
              <a:buChar char="-"/>
            </a:pPr>
            <a:r>
              <a:rPr lang="en-US" dirty="0"/>
              <a:t>Data collection all at once </a:t>
            </a:r>
          </a:p>
          <a:p>
            <a:pPr marL="165261" indent="-165261">
              <a:buFontTx/>
              <a:buChar char="-"/>
            </a:pPr>
            <a:r>
              <a:rPr lang="en-US" dirty="0"/>
              <a:t>No reports </a:t>
            </a:r>
          </a:p>
          <a:p>
            <a:pPr marL="165261" indent="-165261">
              <a:buFontTx/>
              <a:buChar char="-"/>
            </a:pPr>
            <a:r>
              <a:rPr lang="en-US" dirty="0"/>
              <a:t>Varying times to look at charts probably based on different charting systems </a:t>
            </a:r>
          </a:p>
        </p:txBody>
      </p:sp>
      <p:sp>
        <p:nvSpPr>
          <p:cNvPr id="4" name="Slide Number Placeholder 3"/>
          <p:cNvSpPr>
            <a:spLocks noGrp="1"/>
          </p:cNvSpPr>
          <p:nvPr>
            <p:ph type="sldNum" sz="quarter" idx="5"/>
          </p:nvPr>
        </p:nvSpPr>
        <p:spPr/>
        <p:txBody>
          <a:bodyPr/>
          <a:lstStyle/>
          <a:p>
            <a:fld id="{9B8E77D5-4C43-4E37-8F24-B8C50C0DA73B}"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614302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Tx/>
              <a:buChar char="-"/>
            </a:pPr>
            <a:r>
              <a:rPr lang="en-US" dirty="0"/>
              <a:t>Leadership meets to determine where to make improvements </a:t>
            </a:r>
          </a:p>
          <a:p>
            <a:pPr marL="165261" indent="-165261">
              <a:buFontTx/>
              <a:buChar char="-"/>
            </a:pPr>
            <a:r>
              <a:rPr lang="en-US" dirty="0"/>
              <a:t>This part is great- While trying to fix the issue, we find other issues. Found that we needed some documentation standardization/education </a:t>
            </a:r>
          </a:p>
        </p:txBody>
      </p:sp>
      <p:sp>
        <p:nvSpPr>
          <p:cNvPr id="4" name="Slide Number Placeholder 3"/>
          <p:cNvSpPr>
            <a:spLocks noGrp="1"/>
          </p:cNvSpPr>
          <p:nvPr>
            <p:ph type="sldNum" sz="quarter" idx="5"/>
          </p:nvPr>
        </p:nvSpPr>
        <p:spPr/>
        <p:txBody>
          <a:bodyPr/>
          <a:lstStyle/>
          <a:p>
            <a:fld id="{9B8E77D5-4C43-4E37-8F24-B8C50C0DA73B}"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643495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finding that standing policies were in place but couldn’t be used. For example, if a child had a fever the nurse can give medication.. But… they were documenting a temp so this can’t be done. </a:t>
            </a:r>
          </a:p>
        </p:txBody>
      </p:sp>
      <p:sp>
        <p:nvSpPr>
          <p:cNvPr id="4" name="Slide Number Placeholder 3"/>
          <p:cNvSpPr>
            <a:spLocks noGrp="1"/>
          </p:cNvSpPr>
          <p:nvPr>
            <p:ph type="sldNum" sz="quarter" idx="5"/>
          </p:nvPr>
        </p:nvSpPr>
        <p:spPr/>
        <p:txBody>
          <a:bodyPr/>
          <a:lstStyle/>
          <a:p>
            <a:fld id="{9B8E77D5-4C43-4E37-8F24-B8C50C0DA73B}"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4150360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I am (Michael Kim/Matt Pinsoneault), one of the trainers for Team 12, WISPR. WISPR is located in WI. We</a:t>
            </a:r>
            <a:r>
              <a:rPr lang="en-US" baseline="0" dirty="0" smtClean="0"/>
              <a:t> had 14 original affiliate hospital. Of those, we have</a:t>
            </a:r>
            <a:r>
              <a:rPr lang="en-US" dirty="0" smtClean="0"/>
              <a:t> </a:t>
            </a:r>
            <a:r>
              <a:rPr lang="en-US" smtClean="0"/>
              <a:t>11 active affiliate </a:t>
            </a:r>
            <a:r>
              <a:rPr lang="en-US" dirty="0" smtClean="0"/>
              <a:t>hospitals. Our team is made up of hospitals that are</a:t>
            </a:r>
            <a:r>
              <a:rPr lang="en-US" baseline="0" dirty="0" smtClean="0"/>
              <a:t> a </a:t>
            </a:r>
            <a:r>
              <a:rPr lang="en-US" dirty="0" smtClean="0"/>
              <a:t>mix</a:t>
            </a:r>
            <a:r>
              <a:rPr lang="en-US" baseline="0" dirty="0" smtClean="0"/>
              <a:t> of rural and urban, range in beds from 25-505, and range in pediatric volume from low to medium high. </a:t>
            </a:r>
            <a:endParaRPr lang="en-US" dirty="0"/>
          </a:p>
        </p:txBody>
      </p:sp>
      <p:sp>
        <p:nvSpPr>
          <p:cNvPr id="4" name="Slide Number Placeholder 3"/>
          <p:cNvSpPr>
            <a:spLocks noGrp="1"/>
          </p:cNvSpPr>
          <p:nvPr>
            <p:ph type="sldNum" sz="quarter" idx="10"/>
          </p:nvPr>
        </p:nvSpPr>
        <p:spPr/>
        <p:txBody>
          <a:bodyPr/>
          <a:lstStyle/>
          <a:p>
            <a:fld id="{AA14FA64-075C-4F65-8F5E-9090233B1232}"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71197807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7.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E770D99E-2869-438B-B483-1F6CCD5437EE}"/>
              </a:ext>
            </a:extLst>
          </p:cNvPr>
          <p:cNvGrpSpPr/>
          <p:nvPr userDrawn="1"/>
        </p:nvGrpSpPr>
        <p:grpSpPr>
          <a:xfrm>
            <a:off x="-2" y="-10825"/>
            <a:ext cx="12192003" cy="6515395"/>
            <a:chOff x="-1" y="-10825"/>
            <a:chExt cx="9144002" cy="6515395"/>
          </a:xfrm>
        </p:grpSpPr>
        <p:pic>
          <p:nvPicPr>
            <p:cNvPr id="11" name="Graphic 10">
              <a:extLst>
                <a:ext uri="{FF2B5EF4-FFF2-40B4-BE49-F238E27FC236}">
                  <a16:creationId xmlns:a16="http://schemas.microsoft.com/office/drawing/2014/main" xmlns="" id="{F66236F9-EA1F-4D2A-84DE-EC04F9972C4F}"/>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57200" y="-10825"/>
              <a:ext cx="3429000" cy="3181546"/>
            </a:xfrm>
            <a:prstGeom prst="rect">
              <a:avLst/>
            </a:prstGeom>
          </p:spPr>
        </p:pic>
        <p:pic>
          <p:nvPicPr>
            <p:cNvPr id="12" name="Graphic 11">
              <a:extLst>
                <a:ext uri="{FF2B5EF4-FFF2-40B4-BE49-F238E27FC236}">
                  <a16:creationId xmlns:a16="http://schemas.microsoft.com/office/drawing/2014/main" xmlns="" id="{32A12C4E-53AE-4900-9783-F61905440830}"/>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295401" y="-10825"/>
              <a:ext cx="7848600" cy="3522243"/>
            </a:xfrm>
            <a:prstGeom prst="rect">
              <a:avLst/>
            </a:prstGeom>
          </p:spPr>
        </p:pic>
        <p:pic>
          <p:nvPicPr>
            <p:cNvPr id="13" name="Graphic 12">
              <a:extLst>
                <a:ext uri="{FF2B5EF4-FFF2-40B4-BE49-F238E27FC236}">
                  <a16:creationId xmlns:a16="http://schemas.microsoft.com/office/drawing/2014/main" xmlns="" id="{A14E049B-6FD4-487E-927B-506983629A35}"/>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2831825" y="2232482"/>
              <a:ext cx="1282976" cy="1108588"/>
            </a:xfrm>
            <a:prstGeom prst="rect">
              <a:avLst/>
            </a:prstGeom>
          </p:spPr>
        </p:pic>
        <p:pic>
          <p:nvPicPr>
            <p:cNvPr id="14" name="Graphic 13">
              <a:extLst>
                <a:ext uri="{FF2B5EF4-FFF2-40B4-BE49-F238E27FC236}">
                  <a16:creationId xmlns:a16="http://schemas.microsoft.com/office/drawing/2014/main" xmlns="" id="{EF27E3F5-0D4D-492C-8A3E-50BC30CEFD28}"/>
                </a:ext>
              </a:extLst>
            </p:cNvPr>
            <p:cNvPicPr>
              <a:picLocks noChangeAspect="1"/>
            </p:cNvPicPr>
            <p:nvPr userDrawn="1"/>
          </p:nvPicPr>
          <p:blipFill>
            <a:blip r:embed="rId8">
              <a:extLst>
                <a:ext uri="{96DAC541-7B7A-43D3-8B79-37D633B846F1}">
                  <asvg:svgBlip xmlns:asvg="http://schemas.microsoft.com/office/drawing/2016/SVG/main" xmlns="" r:embed="rId9"/>
                </a:ext>
              </a:extLst>
            </a:blip>
            <a:stretch>
              <a:fillRect/>
            </a:stretch>
          </p:blipFill>
          <p:spPr>
            <a:xfrm>
              <a:off x="-1" y="2962082"/>
              <a:ext cx="2757625" cy="3542488"/>
            </a:xfrm>
            <a:prstGeom prst="rect">
              <a:avLst/>
            </a:prstGeom>
          </p:spPr>
        </p:pic>
        <p:pic>
          <p:nvPicPr>
            <p:cNvPr id="15" name="Graphic 14">
              <a:extLst>
                <a:ext uri="{FF2B5EF4-FFF2-40B4-BE49-F238E27FC236}">
                  <a16:creationId xmlns:a16="http://schemas.microsoft.com/office/drawing/2014/main" xmlns="" id="{36D4FF91-8818-4598-AC9F-B8C2FA867C0F}"/>
                </a:ext>
              </a:extLst>
            </p:cNvPr>
            <p:cNvPicPr>
              <a:picLocks noChangeAspect="1"/>
            </p:cNvPicPr>
            <p:nvPr userDrawn="1"/>
          </p:nvPicPr>
          <p:blipFill>
            <a:blip r:embed="rId10">
              <a:extLst>
                <a:ext uri="{96DAC541-7B7A-43D3-8B79-37D633B846F1}">
                  <asvg:svgBlip xmlns:asvg="http://schemas.microsoft.com/office/drawing/2016/SVG/main" xmlns="" r:embed="rId11"/>
                </a:ext>
              </a:extLst>
            </a:blip>
            <a:stretch>
              <a:fillRect/>
            </a:stretch>
          </p:blipFill>
          <p:spPr>
            <a:xfrm>
              <a:off x="2" y="2313169"/>
              <a:ext cx="2259131" cy="2895506"/>
            </a:xfrm>
            <a:prstGeom prst="rect">
              <a:avLst/>
            </a:prstGeom>
          </p:spPr>
        </p:pic>
      </p:grpSp>
      <p:sp>
        <p:nvSpPr>
          <p:cNvPr id="8" name="Title 7"/>
          <p:cNvSpPr>
            <a:spLocks noGrp="1"/>
          </p:cNvSpPr>
          <p:nvPr>
            <p:ph type="ctrTitle"/>
          </p:nvPr>
        </p:nvSpPr>
        <p:spPr>
          <a:xfrm>
            <a:off x="4368800" y="1213333"/>
            <a:ext cx="7102475" cy="1425577"/>
          </a:xfrm>
        </p:spPr>
        <p:txBody>
          <a:bodyPr anchor="b"/>
          <a:lstStyle>
            <a:lvl1pPr algn="r">
              <a:defRPr sz="4500" b="1">
                <a:solidFill>
                  <a:schemeClr val="bg2"/>
                </a:solidFill>
              </a:defRPr>
            </a:lvl1pPr>
          </a:lstStyle>
          <a:p>
            <a:r>
              <a:rPr lang="en-US" smtClean="0"/>
              <a:t>Click to edit Master title style</a:t>
            </a:r>
            <a:endParaRPr lang="en-US" dirty="0"/>
          </a:p>
        </p:txBody>
      </p:sp>
      <p:sp>
        <p:nvSpPr>
          <p:cNvPr id="9" name="Subtitle 8"/>
          <p:cNvSpPr>
            <a:spLocks noGrp="1"/>
          </p:cNvSpPr>
          <p:nvPr>
            <p:ph type="subTitle" idx="1"/>
          </p:nvPr>
        </p:nvSpPr>
        <p:spPr>
          <a:xfrm>
            <a:off x="6299200" y="3849667"/>
            <a:ext cx="5172075" cy="1234575"/>
          </a:xfrm>
          <a:noFill/>
        </p:spPr>
        <p:txBody>
          <a:bodyPr/>
          <a:lstStyle>
            <a:lvl1pPr marL="0" marR="36576" indent="0" algn="l">
              <a:spcBef>
                <a:spcPts val="0"/>
              </a:spcBef>
              <a:buNone/>
              <a:defRPr>
                <a:ln>
                  <a:noFill/>
                </a:ln>
                <a:solidFill>
                  <a:schemeClr val="bg2">
                    <a:lumMod val="75000"/>
                    <a:lumOff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28" name="Date Placeholder 27"/>
          <p:cNvSpPr>
            <a:spLocks noGrp="1"/>
          </p:cNvSpPr>
          <p:nvPr>
            <p:ph type="dt" sz="half" idx="10"/>
          </p:nvPr>
        </p:nvSpPr>
        <p:spPr>
          <a:xfrm>
            <a:off x="3749675" y="6322008"/>
            <a:ext cx="7721600" cy="365125"/>
          </a:xfrm>
          <a:prstGeom prst="rect">
            <a:avLst/>
          </a:prstGeom>
        </p:spPr>
        <p:txBody>
          <a:bodyPr tIns="0" bIns="0" anchor="t"/>
          <a:lstStyle>
            <a:lvl1pPr algn="r">
              <a:defRPr sz="1000"/>
            </a:lvl1pPr>
          </a:lstStyle>
          <a:p>
            <a:pPr algn="r"/>
            <a:endParaRPr lang="en-US" sz="1000" dirty="0"/>
          </a:p>
        </p:txBody>
      </p:sp>
      <p:sp>
        <p:nvSpPr>
          <p:cNvPr id="17" name="Footer Placeholder 16"/>
          <p:cNvSpPr>
            <a:spLocks noGrp="1"/>
          </p:cNvSpPr>
          <p:nvPr>
            <p:ph type="ftr" sz="quarter" idx="11"/>
          </p:nvPr>
        </p:nvSpPr>
        <p:spPr>
          <a:xfrm>
            <a:off x="3749675" y="5960056"/>
            <a:ext cx="7721600" cy="365125"/>
          </a:xfrm>
        </p:spPr>
        <p:txBody>
          <a:bodyPr tIns="0" bIns="0" anchor="b"/>
          <a:lstStyle>
            <a:lvl1pPr algn="r">
              <a:defRPr sz="1100"/>
            </a:lvl1pPr>
          </a:lstStyle>
          <a:p>
            <a:pPr algn="r"/>
            <a:r>
              <a:rPr lang="en-US" sz="1100" dirty="0"/>
              <a:t>www.website.com</a:t>
            </a:r>
          </a:p>
        </p:txBody>
      </p:sp>
    </p:spTree>
    <p:extLst>
      <p:ext uri="{BB962C8B-B14F-4D97-AF65-F5344CB8AC3E}">
        <p14:creationId xmlns:p14="http://schemas.microsoft.com/office/powerpoint/2010/main" val="2025618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8928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3608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5547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61913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203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50250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81552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1778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56600" y="685800"/>
            <a:ext cx="26162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685800"/>
            <a:ext cx="76454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13503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08000" y="685800"/>
            <a:ext cx="103632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09600" y="1981200"/>
            <a:ext cx="10363200" cy="4114800"/>
          </a:xfrm>
        </p:spPr>
        <p:txBody>
          <a:bodyPr/>
          <a:lstStyle/>
          <a:p>
            <a:pPr lvl="0"/>
            <a:endParaRPr lang="en-US" noProof="0" smtClean="0"/>
          </a:p>
        </p:txBody>
      </p:sp>
    </p:spTree>
    <p:extLst>
      <p:ext uri="{BB962C8B-B14F-4D97-AF65-F5344CB8AC3E}">
        <p14:creationId xmlns:p14="http://schemas.microsoft.com/office/powerpoint/2010/main" val="1042488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9EF2C3DD-05E7-4B3E-BCAB-2284ACFAB641}" type="datetimeFigureOut">
              <a:rPr lang="en-US" smtClean="0">
                <a:solidFill>
                  <a:prstClr val="black">
                    <a:lumMod val="95000"/>
                    <a:lumOff val="5000"/>
                  </a:prstClr>
                </a:solidFill>
              </a:rPr>
              <a:pPr/>
              <a:t>7/16/2019</a:t>
            </a:fld>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0069A3E7-559B-4340-A6C4-3C55D2052176}" type="slidenum">
              <a:rPr lang="en-US" smtClean="0">
                <a:solidFill>
                  <a:prstClr val="black">
                    <a:lumMod val="95000"/>
                    <a:lumOff val="5000"/>
                  </a:prstClr>
                </a:solidFill>
              </a:rPr>
              <a:pPr/>
              <a:t>‹#›</a:t>
            </a:fld>
            <a:endParaRPr lang="en-US">
              <a:solidFill>
                <a:prstClr val="black">
                  <a:lumMod val="95000"/>
                  <a:lumOff val="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720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5395"/>
            <a:ext cx="6502400" cy="799306"/>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609600" y="1600200"/>
            <a:ext cx="109728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7620000" y="173196"/>
            <a:ext cx="3291840" cy="300831"/>
          </a:xfrm>
        </p:spPr>
        <p:txBody>
          <a:bodyPr/>
          <a:lstStyle>
            <a:lvl1pPr>
              <a:defRPr/>
            </a:lvl1pPr>
          </a:lstStyle>
          <a:p>
            <a:r>
              <a:rPr lang="en-US" dirty="0"/>
              <a:t>www.website.com</a:t>
            </a:r>
          </a:p>
        </p:txBody>
      </p:sp>
      <p:sp>
        <p:nvSpPr>
          <p:cNvPr id="6" name="Slide Number Placeholder 5"/>
          <p:cNvSpPr>
            <a:spLocks noGrp="1"/>
          </p:cNvSpPr>
          <p:nvPr>
            <p:ph type="sldNum" sz="quarter" idx="12"/>
          </p:nvPr>
        </p:nvSpPr>
        <p:spPr/>
        <p:txBody>
          <a:bodyPr/>
          <a:lstStyle/>
          <a:p>
            <a:fld id="{FEA1243F-3000-4347-94A4-FBDEAD3122CB}" type="slidenum">
              <a:rPr lang="en-US" smtClean="0"/>
              <a:pPr/>
              <a:t>‹#›</a:t>
            </a:fld>
            <a:endParaRPr lang="en-US" dirty="0"/>
          </a:p>
        </p:txBody>
      </p:sp>
    </p:spTree>
    <p:extLst>
      <p:ext uri="{BB962C8B-B14F-4D97-AF65-F5344CB8AC3E}">
        <p14:creationId xmlns:p14="http://schemas.microsoft.com/office/powerpoint/2010/main" val="40532128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F2C3DD-05E7-4B3E-BCAB-2284ACFAB641}" type="datetimeFigureOut">
              <a:rPr lang="en-US" smtClean="0">
                <a:solidFill>
                  <a:prstClr val="black">
                    <a:lumMod val="95000"/>
                    <a:lumOff val="5000"/>
                  </a:prstClr>
                </a:solidFill>
              </a:rPr>
              <a:pPr/>
              <a:t>7/16/2019</a:t>
            </a:fld>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0069A3E7-559B-4340-A6C4-3C55D2052176}"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9183648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F2C3DD-05E7-4B3E-BCAB-2284ACFAB641}" type="datetimeFigureOut">
              <a:rPr lang="en-US" smtClean="0">
                <a:solidFill>
                  <a:prstClr val="black">
                    <a:lumMod val="95000"/>
                    <a:lumOff val="5000"/>
                  </a:prstClr>
                </a:solidFill>
              </a:rPr>
              <a:pPr/>
              <a:t>7/16/2019</a:t>
            </a:fld>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0069A3E7-559B-4340-A6C4-3C55D2052176}" type="slidenum">
              <a:rPr lang="en-US" smtClean="0">
                <a:solidFill>
                  <a:prstClr val="black">
                    <a:lumMod val="95000"/>
                    <a:lumOff val="5000"/>
                  </a:prstClr>
                </a:solidFill>
              </a:rPr>
              <a:pPr/>
              <a:t>‹#›</a:t>
            </a:fld>
            <a:endParaRPr lang="en-US">
              <a:solidFill>
                <a:prstClr val="black">
                  <a:lumMod val="95000"/>
                  <a:lumOff val="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65786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F2C3DD-05E7-4B3E-BCAB-2284ACFAB641}" type="datetimeFigureOut">
              <a:rPr lang="en-US" smtClean="0">
                <a:solidFill>
                  <a:prstClr val="black">
                    <a:lumMod val="95000"/>
                    <a:lumOff val="5000"/>
                  </a:prstClr>
                </a:solidFill>
              </a:rPr>
              <a:pPr/>
              <a:t>7/16/2019</a:t>
            </a:fld>
            <a:endParaRPr lang="en-US">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0069A3E7-559B-4340-A6C4-3C55D2052176}"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33507029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F2C3DD-05E7-4B3E-BCAB-2284ACFAB641}" type="datetimeFigureOut">
              <a:rPr lang="en-US" smtClean="0">
                <a:solidFill>
                  <a:prstClr val="black">
                    <a:lumMod val="95000"/>
                    <a:lumOff val="5000"/>
                  </a:prstClr>
                </a:solidFill>
              </a:rPr>
              <a:pPr/>
              <a:t>7/16/2019</a:t>
            </a:fld>
            <a:endParaRPr lang="en-US">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a:solidFill>
                <a:prstClr val="black">
                  <a:lumMod val="95000"/>
                  <a:lumOff val="5000"/>
                </a:prstClr>
              </a:solidFill>
            </a:endParaRPr>
          </a:p>
        </p:txBody>
      </p:sp>
      <p:sp>
        <p:nvSpPr>
          <p:cNvPr id="9" name="Slide Number Placeholder 8"/>
          <p:cNvSpPr>
            <a:spLocks noGrp="1"/>
          </p:cNvSpPr>
          <p:nvPr>
            <p:ph type="sldNum" sz="quarter" idx="12"/>
          </p:nvPr>
        </p:nvSpPr>
        <p:spPr/>
        <p:txBody>
          <a:bodyPr/>
          <a:lstStyle/>
          <a:p>
            <a:fld id="{0069A3E7-559B-4340-A6C4-3C55D2052176}"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42780667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F2C3DD-05E7-4B3E-BCAB-2284ACFAB641}" type="datetimeFigureOut">
              <a:rPr lang="en-US" smtClean="0">
                <a:solidFill>
                  <a:prstClr val="black">
                    <a:lumMod val="95000"/>
                    <a:lumOff val="5000"/>
                  </a:prstClr>
                </a:solidFill>
              </a:rPr>
              <a:pPr/>
              <a:t>7/16/2019</a:t>
            </a:fld>
            <a:endParaRPr lang="en-US">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a:solidFill>
                <a:prstClr val="black">
                  <a:lumMod val="95000"/>
                  <a:lumOff val="5000"/>
                </a:prstClr>
              </a:solidFill>
            </a:endParaRPr>
          </a:p>
        </p:txBody>
      </p:sp>
      <p:sp>
        <p:nvSpPr>
          <p:cNvPr id="5" name="Slide Number Placeholder 4"/>
          <p:cNvSpPr>
            <a:spLocks noGrp="1"/>
          </p:cNvSpPr>
          <p:nvPr>
            <p:ph type="sldNum" sz="quarter" idx="12"/>
          </p:nvPr>
        </p:nvSpPr>
        <p:spPr/>
        <p:txBody>
          <a:bodyPr/>
          <a:lstStyle/>
          <a:p>
            <a:fld id="{0069A3E7-559B-4340-A6C4-3C55D2052176}"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33181652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F2C3DD-05E7-4B3E-BCAB-2284ACFAB641}" type="datetimeFigureOut">
              <a:rPr lang="en-US" smtClean="0">
                <a:solidFill>
                  <a:prstClr val="black">
                    <a:lumMod val="95000"/>
                    <a:lumOff val="5000"/>
                  </a:prstClr>
                </a:solidFill>
              </a:rPr>
              <a:pPr/>
              <a:t>7/16/2019</a:t>
            </a:fld>
            <a:endParaRPr lang="en-US">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a:solidFill>
                <a:prstClr val="black">
                  <a:lumMod val="95000"/>
                  <a:lumOff val="5000"/>
                </a:prstClr>
              </a:solidFill>
            </a:endParaRPr>
          </a:p>
        </p:txBody>
      </p:sp>
      <p:sp>
        <p:nvSpPr>
          <p:cNvPr id="4" name="Slide Number Placeholder 3"/>
          <p:cNvSpPr>
            <a:spLocks noGrp="1"/>
          </p:cNvSpPr>
          <p:nvPr>
            <p:ph type="sldNum" sz="quarter" idx="12"/>
          </p:nvPr>
        </p:nvSpPr>
        <p:spPr/>
        <p:txBody>
          <a:bodyPr/>
          <a:lstStyle/>
          <a:p>
            <a:fld id="{0069A3E7-559B-4340-A6C4-3C55D2052176}"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11406058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F2C3DD-05E7-4B3E-BCAB-2284ACFAB641}" type="datetimeFigureOut">
              <a:rPr lang="en-US" smtClean="0">
                <a:solidFill>
                  <a:prstClr val="black">
                    <a:lumMod val="95000"/>
                    <a:lumOff val="5000"/>
                  </a:prstClr>
                </a:solidFill>
              </a:rPr>
              <a:pPr/>
              <a:t>7/16/2019</a:t>
            </a:fld>
            <a:endParaRPr lang="en-US">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0069A3E7-559B-4340-A6C4-3C55D2052176}"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36660399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F2C3DD-05E7-4B3E-BCAB-2284ACFAB641}" type="datetimeFigureOut">
              <a:rPr lang="en-US" smtClean="0">
                <a:solidFill>
                  <a:prstClr val="black">
                    <a:lumMod val="95000"/>
                    <a:lumOff val="5000"/>
                  </a:prstClr>
                </a:solidFill>
              </a:rPr>
              <a:pPr/>
              <a:t>7/16/2019</a:t>
            </a:fld>
            <a:endParaRPr lang="en-US">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a:solidFill>
                <a:prstClr val="black">
                  <a:lumMod val="95000"/>
                  <a:lumOff val="5000"/>
                </a:prstClr>
              </a:solidFill>
            </a:endParaRPr>
          </a:p>
        </p:txBody>
      </p:sp>
      <p:sp>
        <p:nvSpPr>
          <p:cNvPr id="7" name="Slide Number Placeholder 6"/>
          <p:cNvSpPr>
            <a:spLocks noGrp="1"/>
          </p:cNvSpPr>
          <p:nvPr>
            <p:ph type="sldNum" sz="quarter" idx="12"/>
          </p:nvPr>
        </p:nvSpPr>
        <p:spPr/>
        <p:txBody>
          <a:bodyPr/>
          <a:lstStyle/>
          <a:p>
            <a:fld id="{0069A3E7-559B-4340-A6C4-3C55D2052176}" type="slidenum">
              <a:rPr lang="en-US" smtClean="0">
                <a:solidFill>
                  <a:prstClr val="black">
                    <a:lumMod val="95000"/>
                    <a:lumOff val="5000"/>
                  </a:prstClr>
                </a:solidFill>
              </a:rPr>
              <a:pPr/>
              <a:t>‹#›</a:t>
            </a:fld>
            <a:endParaRPr lang="en-US">
              <a:solidFill>
                <a:prstClr val="black">
                  <a:lumMod val="95000"/>
                  <a:lumOff val="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42259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F2C3DD-05E7-4B3E-BCAB-2284ACFAB641}" type="datetimeFigureOut">
              <a:rPr lang="en-US" smtClean="0">
                <a:solidFill>
                  <a:prstClr val="black">
                    <a:lumMod val="95000"/>
                    <a:lumOff val="5000"/>
                  </a:prstClr>
                </a:solidFill>
              </a:rPr>
              <a:pPr/>
              <a:t>7/16/2019</a:t>
            </a:fld>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0069A3E7-559B-4340-A6C4-3C55D2052176}" type="slidenum">
              <a:rPr lang="en-US" smtClean="0">
                <a:solidFill>
                  <a:prstClr val="black">
                    <a:lumMod val="95000"/>
                    <a:lumOff val="5000"/>
                  </a:prstClr>
                </a:solidFill>
              </a:rPr>
              <a:pPr/>
              <a:t>‹#›</a:t>
            </a:fld>
            <a:endParaRPr lang="en-US">
              <a:solidFill>
                <a:prstClr val="black">
                  <a:lumMod val="95000"/>
                  <a:lumOff val="5000"/>
                </a:prstClr>
              </a:solidFill>
            </a:endParaRPr>
          </a:p>
        </p:txBody>
      </p:sp>
    </p:spTree>
    <p:extLst>
      <p:ext uri="{BB962C8B-B14F-4D97-AF65-F5344CB8AC3E}">
        <p14:creationId xmlns:p14="http://schemas.microsoft.com/office/powerpoint/2010/main" val="37435954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F2C3DD-05E7-4B3E-BCAB-2284ACFAB641}" type="datetimeFigureOut">
              <a:rPr lang="en-US" smtClean="0">
                <a:solidFill>
                  <a:prstClr val="black">
                    <a:lumMod val="95000"/>
                    <a:lumOff val="5000"/>
                  </a:prstClr>
                </a:solidFill>
              </a:rPr>
              <a:pPr/>
              <a:t>7/16/2019</a:t>
            </a:fld>
            <a:endParaRPr lang="en-US">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a:solidFill>
                <a:prstClr val="black">
                  <a:lumMod val="95000"/>
                  <a:lumOff val="5000"/>
                </a:prstClr>
              </a:solidFill>
            </a:endParaRPr>
          </a:p>
        </p:txBody>
      </p:sp>
      <p:sp>
        <p:nvSpPr>
          <p:cNvPr id="6" name="Slide Number Placeholder 5"/>
          <p:cNvSpPr>
            <a:spLocks noGrp="1"/>
          </p:cNvSpPr>
          <p:nvPr>
            <p:ph type="sldNum" sz="quarter" idx="12"/>
          </p:nvPr>
        </p:nvSpPr>
        <p:spPr/>
        <p:txBody>
          <a:bodyPr/>
          <a:lstStyle/>
          <a:p>
            <a:fld id="{0069A3E7-559B-4340-A6C4-3C55D2052176}" type="slidenum">
              <a:rPr lang="en-US" smtClean="0">
                <a:solidFill>
                  <a:prstClr val="black">
                    <a:lumMod val="95000"/>
                    <a:lumOff val="5000"/>
                  </a:prstClr>
                </a:solidFill>
              </a:rPr>
              <a:pPr/>
              <a:t>‹#›</a:t>
            </a:fld>
            <a:endParaRPr lang="en-US">
              <a:solidFill>
                <a:prstClr val="black">
                  <a:lumMod val="95000"/>
                  <a:lumOff val="5000"/>
                </a:prstClr>
              </a:solidFill>
            </a:endParaRPr>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3211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ABB0C64-AD16-4270-8323-3B986F4CAD10}"/>
              </a:ext>
            </a:extLst>
          </p:cNvPr>
          <p:cNvGrpSpPr/>
          <p:nvPr userDrawn="1"/>
        </p:nvGrpSpPr>
        <p:grpSpPr>
          <a:xfrm>
            <a:off x="6807200" y="3143"/>
            <a:ext cx="5384801" cy="1101851"/>
            <a:chOff x="5334000" y="-37306"/>
            <a:chExt cx="3281716" cy="895350"/>
          </a:xfrm>
        </p:grpSpPr>
        <p:pic>
          <p:nvPicPr>
            <p:cNvPr id="12" name="Graphic 11">
              <a:extLst>
                <a:ext uri="{FF2B5EF4-FFF2-40B4-BE49-F238E27FC236}">
                  <a16:creationId xmlns:a16="http://schemas.microsoft.com/office/drawing/2014/main" xmlns="" id="{323EE1CF-2D6B-4E08-B98D-D9F9B9196806}"/>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5448301" y="-37306"/>
              <a:ext cx="3167415" cy="609600"/>
            </a:xfrm>
            <a:prstGeom prst="rect">
              <a:avLst/>
            </a:prstGeom>
          </p:spPr>
        </p:pic>
        <p:pic>
          <p:nvPicPr>
            <p:cNvPr id="13" name="Graphic 12">
              <a:extLst>
                <a:ext uri="{FF2B5EF4-FFF2-40B4-BE49-F238E27FC236}">
                  <a16:creationId xmlns:a16="http://schemas.microsoft.com/office/drawing/2014/main" xmlns="" id="{2AA44434-8959-4391-901A-0B056114A270}"/>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5334000" y="-37306"/>
              <a:ext cx="819150" cy="895350"/>
            </a:xfrm>
            <a:prstGeom prst="rect">
              <a:avLst/>
            </a:prstGeom>
          </p:spPr>
        </p:pic>
      </p:grpSp>
      <p:sp>
        <p:nvSpPr>
          <p:cNvPr id="2" name="Title 1">
            <a:extLst>
              <a:ext uri="{FF2B5EF4-FFF2-40B4-BE49-F238E27FC236}">
                <a16:creationId xmlns:a16="http://schemas.microsoft.com/office/drawing/2014/main" xmlns="" id="{33133CFB-98CB-4408-8818-24F931AC137B}"/>
              </a:ext>
            </a:extLst>
          </p:cNvPr>
          <p:cNvSpPr>
            <a:spLocks noGrp="1"/>
          </p:cNvSpPr>
          <p:nvPr>
            <p:ph type="title"/>
          </p:nvPr>
        </p:nvSpPr>
        <p:spPr/>
        <p:txBody>
          <a:bodyPr/>
          <a:lstStyle/>
          <a:p>
            <a:r>
              <a:rPr lang="en-US" smtClean="0"/>
              <a:t>Click to edit Master title style</a:t>
            </a:r>
            <a:endParaRPr lang="en-US" dirty="0"/>
          </a:p>
        </p:txBody>
      </p:sp>
      <p:sp>
        <p:nvSpPr>
          <p:cNvPr id="3" name="Footer Placeholder 2">
            <a:extLst>
              <a:ext uri="{FF2B5EF4-FFF2-40B4-BE49-F238E27FC236}">
                <a16:creationId xmlns:a16="http://schemas.microsoft.com/office/drawing/2014/main" xmlns="" id="{A6EE7E31-13F0-404F-BFFF-EE236EB5D4B4}"/>
              </a:ext>
            </a:extLst>
          </p:cNvPr>
          <p:cNvSpPr>
            <a:spLocks noGrp="1"/>
          </p:cNvSpPr>
          <p:nvPr>
            <p:ph type="ftr" sz="quarter" idx="10"/>
          </p:nvPr>
        </p:nvSpPr>
        <p:spPr/>
        <p:txBody>
          <a:bodyPr/>
          <a:lstStyle/>
          <a:p>
            <a:r>
              <a:rPr lang="en-US" dirty="0"/>
              <a:t>www.website.com</a:t>
            </a:r>
          </a:p>
        </p:txBody>
      </p:sp>
      <p:sp>
        <p:nvSpPr>
          <p:cNvPr id="4" name="Slide Number Placeholder 3">
            <a:extLst>
              <a:ext uri="{FF2B5EF4-FFF2-40B4-BE49-F238E27FC236}">
                <a16:creationId xmlns:a16="http://schemas.microsoft.com/office/drawing/2014/main" xmlns="" id="{04FC6F67-BAE4-413D-8066-1E361D58912A}"/>
              </a:ext>
            </a:extLst>
          </p:cNvPr>
          <p:cNvSpPr>
            <a:spLocks noGrp="1"/>
          </p:cNvSpPr>
          <p:nvPr>
            <p:ph type="sldNum" sz="quarter" idx="11"/>
          </p:nvPr>
        </p:nvSpPr>
        <p:spPr/>
        <p:txBody>
          <a:bodyPr/>
          <a:lstStyle/>
          <a:p>
            <a:fld id="{49598980-D22C-4904-9F8F-3DB09B2ECD84}" type="slidenum">
              <a:rPr lang="en-US" smtClean="0"/>
              <a:pPr/>
              <a:t>‹#›</a:t>
            </a:fld>
            <a:endParaRPr lang="en-US" dirty="0"/>
          </a:p>
        </p:txBody>
      </p:sp>
      <p:sp>
        <p:nvSpPr>
          <p:cNvPr id="14" name="Content Placeholder 2">
            <a:extLst>
              <a:ext uri="{FF2B5EF4-FFF2-40B4-BE49-F238E27FC236}">
                <a16:creationId xmlns:a16="http://schemas.microsoft.com/office/drawing/2014/main" xmlns="" id="{DF566D8F-E696-41DE-BA1C-A8D0C7F03EDA}"/>
              </a:ext>
            </a:extLst>
          </p:cNvPr>
          <p:cNvSpPr>
            <a:spLocks noGrp="1"/>
          </p:cNvSpPr>
          <p:nvPr>
            <p:ph idx="1"/>
          </p:nvPr>
        </p:nvSpPr>
        <p:spPr>
          <a:xfrm>
            <a:off x="609600" y="1425655"/>
            <a:ext cx="10302240" cy="571500"/>
          </a:xfrm>
        </p:spPr>
        <p:txBody>
          <a:bodyPr>
            <a:normAutofit/>
          </a:bodyPr>
          <a:lstStyle>
            <a:lvl1pPr marL="64008" indent="0">
              <a:buFont typeface="Arial" panose="020B0604020202020204" pitchFamily="34" charset="0"/>
              <a:buNone/>
              <a:defRPr sz="2000"/>
            </a:lvl1pPr>
            <a:lvl2pPr marL="537210" indent="0">
              <a:buNone/>
              <a:defRPr/>
            </a:lvl2pPr>
            <a:lvl3pPr marL="877824" indent="0">
              <a:buNone/>
              <a:defRPr/>
            </a:lvl3pPr>
            <a:lvl4pPr marL="1161288" indent="0">
              <a:buNone/>
              <a:defRPr/>
            </a:lvl4pPr>
            <a:lvl5pPr marL="1389888" indent="0">
              <a:buNone/>
              <a:defRPr/>
            </a:lvl5pPr>
          </a:lstStyle>
          <a:p>
            <a:pPr lvl="0"/>
            <a:r>
              <a:rPr lang="en-US" smtClean="0"/>
              <a:t>Click to edit Master text styles</a:t>
            </a:r>
          </a:p>
        </p:txBody>
      </p:sp>
    </p:spTree>
    <p:extLst>
      <p:ext uri="{BB962C8B-B14F-4D97-AF65-F5344CB8AC3E}">
        <p14:creationId xmlns:p14="http://schemas.microsoft.com/office/powerpoint/2010/main" val="42111329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021406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34580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224053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362200"/>
            <a:ext cx="5435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48400" y="2362200"/>
            <a:ext cx="5435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45365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25842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549446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4040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132231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879013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0469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09600" y="1722438"/>
            <a:ext cx="53848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722438"/>
            <a:ext cx="53848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a:xfrm>
            <a:off x="7721600" y="173195"/>
            <a:ext cx="3140075" cy="301752"/>
          </a:xfrm>
        </p:spPr>
        <p:txBody>
          <a:bodyPr/>
          <a:lstStyle/>
          <a:p>
            <a:r>
              <a:rPr lang="en-US" dirty="0"/>
              <a:t>www.website.com</a:t>
            </a:r>
          </a:p>
        </p:txBody>
      </p:sp>
      <p:sp>
        <p:nvSpPr>
          <p:cNvPr id="9" name="Slide Number Placeholder 6">
            <a:extLst>
              <a:ext uri="{FF2B5EF4-FFF2-40B4-BE49-F238E27FC236}">
                <a16:creationId xmlns:a16="http://schemas.microsoft.com/office/drawing/2014/main" xmlns="" id="{B32CA5EA-865E-4EF0-89BB-61FD6EFE265C}"/>
              </a:ext>
            </a:extLst>
          </p:cNvPr>
          <p:cNvSpPr>
            <a:spLocks noGrp="1"/>
          </p:cNvSpPr>
          <p:nvPr>
            <p:ph type="sldNum" sz="quarter" idx="12"/>
          </p:nvPr>
        </p:nvSpPr>
        <p:spPr>
          <a:xfrm>
            <a:off x="10906760" y="173195"/>
            <a:ext cx="670560" cy="301752"/>
          </a:xfrm>
        </p:spPr>
        <p:txBody>
          <a:bodyPr/>
          <a:lstStyle/>
          <a:p>
            <a:fld id="{FEA1243F-3000-4347-94A4-FBDEAD3122CB}" type="slidenum">
              <a:rPr lang="en-US" smtClean="0"/>
              <a:pPr/>
              <a:t>‹#›</a:t>
            </a:fld>
            <a:endParaRPr lang="en-US" dirty="0"/>
          </a:p>
        </p:txBody>
      </p:sp>
    </p:spTree>
    <p:extLst>
      <p:ext uri="{BB962C8B-B14F-4D97-AF65-F5344CB8AC3E}">
        <p14:creationId xmlns:p14="http://schemas.microsoft.com/office/powerpoint/2010/main" val="39344058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1219200"/>
            <a:ext cx="2768600" cy="510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219200"/>
            <a:ext cx="8102600" cy="510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58107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1E700B27-DE4C-4B9E-BB11-B9027034A00F}" type="datetimeFigureOut">
              <a:rPr lang="en-US" dirty="0">
                <a:solidFill>
                  <a:prstClr val="white"/>
                </a:solidFill>
              </a:rPr>
              <a:pPr/>
              <a:t>7/16/2019</a:t>
            </a:fld>
            <a:endParaRPr lang="en-US" dirty="0">
              <a:solidFill>
                <a:prstClr val="white"/>
              </a:solidFill>
            </a:endParaRPr>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dirty="0">
                <a:solidFill>
                  <a:prstClr val="white"/>
                </a:solidFill>
              </a:rPr>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896401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C51FCE-E4BB-4680-8E50-3C0E348D2609}" type="datetimeFigureOut">
              <a:rPr lang="en-US" dirty="0">
                <a:solidFill>
                  <a:srgbClr val="0F6FC6"/>
                </a:solidFill>
              </a:rPr>
              <a:pPr/>
              <a:t>7/16/2019</a:t>
            </a:fld>
            <a:endParaRPr lang="en-US" dirty="0">
              <a:solidFill>
                <a:srgbClr val="0F6FC6"/>
              </a:solidFill>
            </a:endParaRPr>
          </a:p>
        </p:txBody>
      </p:sp>
      <p:sp>
        <p:nvSpPr>
          <p:cNvPr id="5" name="Footer Placeholder 4"/>
          <p:cNvSpPr>
            <a:spLocks noGrp="1"/>
          </p:cNvSpPr>
          <p:nvPr>
            <p:ph type="ftr" sz="quarter" idx="11"/>
          </p:nvPr>
        </p:nvSpPr>
        <p:spPr/>
        <p:txBody>
          <a:bodyPr/>
          <a:lstStyle/>
          <a:p>
            <a:r>
              <a:rPr lang="en-US" dirty="0">
                <a:solidFill>
                  <a:srgbClr val="0F6FC6"/>
                </a:solidFill>
              </a:rPr>
              <a:t>
              </a:t>
            </a: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099237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AA073D-A903-47F8-8D16-77642FB0DF1F}" type="datetimeFigureOut">
              <a:rPr lang="en-US" dirty="0">
                <a:solidFill>
                  <a:srgbClr val="0F6FC6"/>
                </a:solidFill>
              </a:rPr>
              <a:pPr/>
              <a:t>7/16/2019</a:t>
            </a:fld>
            <a:endParaRPr lang="en-US" dirty="0">
              <a:solidFill>
                <a:srgbClr val="0F6FC6"/>
              </a:solidFill>
            </a:endParaRPr>
          </a:p>
        </p:txBody>
      </p:sp>
      <p:sp>
        <p:nvSpPr>
          <p:cNvPr id="5" name="Footer Placeholder 4"/>
          <p:cNvSpPr>
            <a:spLocks noGrp="1"/>
          </p:cNvSpPr>
          <p:nvPr>
            <p:ph type="ftr" sz="quarter" idx="11"/>
          </p:nvPr>
        </p:nvSpPr>
        <p:spPr/>
        <p:txBody>
          <a:bodyPr/>
          <a:lstStyle/>
          <a:p>
            <a:r>
              <a:rPr lang="en-US" dirty="0">
                <a:solidFill>
                  <a:srgbClr val="0F6FC6"/>
                </a:solidFill>
              </a:rPr>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356206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B91FA40-626B-4CA1-85D0-7A9016E395BA}" type="datetimeFigureOut">
              <a:rPr lang="en-US" dirty="0">
                <a:solidFill>
                  <a:srgbClr val="0F6FC6"/>
                </a:solidFill>
              </a:rPr>
              <a:pPr/>
              <a:t>7/16/2019</a:t>
            </a:fld>
            <a:endParaRPr lang="en-US" dirty="0">
              <a:solidFill>
                <a:srgbClr val="0F6FC6"/>
              </a:solidFill>
            </a:endParaRPr>
          </a:p>
        </p:txBody>
      </p:sp>
      <p:sp>
        <p:nvSpPr>
          <p:cNvPr id="6" name="Footer Placeholder 5"/>
          <p:cNvSpPr>
            <a:spLocks noGrp="1"/>
          </p:cNvSpPr>
          <p:nvPr>
            <p:ph type="ftr" sz="quarter" idx="11"/>
          </p:nvPr>
        </p:nvSpPr>
        <p:spPr/>
        <p:txBody>
          <a:bodyPr/>
          <a:lstStyle/>
          <a:p>
            <a:r>
              <a:rPr lang="en-US" dirty="0">
                <a:solidFill>
                  <a:srgbClr val="0F6FC6"/>
                </a:solidFill>
              </a:rPr>
              <a:t>
              </a:t>
            </a: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794759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3F425EA-B9DC-48A7-991E-9A82573B1B21}" type="datetimeFigureOut">
              <a:rPr lang="en-US" dirty="0">
                <a:solidFill>
                  <a:srgbClr val="0F6FC6"/>
                </a:solidFill>
              </a:rPr>
              <a:pPr/>
              <a:t>7/16/2019</a:t>
            </a:fld>
            <a:endParaRPr lang="en-US" dirty="0">
              <a:solidFill>
                <a:srgbClr val="0F6FC6"/>
              </a:solidFill>
            </a:endParaRPr>
          </a:p>
        </p:txBody>
      </p:sp>
      <p:sp>
        <p:nvSpPr>
          <p:cNvPr id="8" name="Footer Placeholder 7"/>
          <p:cNvSpPr>
            <a:spLocks noGrp="1"/>
          </p:cNvSpPr>
          <p:nvPr>
            <p:ph type="ftr" sz="quarter" idx="11"/>
          </p:nvPr>
        </p:nvSpPr>
        <p:spPr/>
        <p:txBody>
          <a:bodyPr/>
          <a:lstStyle/>
          <a:p>
            <a:r>
              <a:rPr lang="en-US" dirty="0">
                <a:solidFill>
                  <a:srgbClr val="0F6FC6"/>
                </a:solidFill>
              </a:rPr>
              <a:t>
              </a:t>
            </a: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234953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6CB97F8-6CEB-469B-AFCC-889F2A2B1D5A}" type="datetimeFigureOut">
              <a:rPr lang="en-US" dirty="0">
                <a:solidFill>
                  <a:srgbClr val="0F6FC6"/>
                </a:solidFill>
              </a:rPr>
              <a:pPr/>
              <a:t>7/16/2019</a:t>
            </a:fld>
            <a:endParaRPr lang="en-US" dirty="0">
              <a:solidFill>
                <a:srgbClr val="0F6FC6"/>
              </a:solidFill>
            </a:endParaRPr>
          </a:p>
        </p:txBody>
      </p:sp>
      <p:sp>
        <p:nvSpPr>
          <p:cNvPr id="4" name="Footer Placeholder 3"/>
          <p:cNvSpPr>
            <a:spLocks noGrp="1"/>
          </p:cNvSpPr>
          <p:nvPr>
            <p:ph type="ftr" sz="quarter" idx="11"/>
          </p:nvPr>
        </p:nvSpPr>
        <p:spPr/>
        <p:txBody>
          <a:bodyPr/>
          <a:lstStyle/>
          <a:p>
            <a:r>
              <a:rPr lang="en-US" dirty="0">
                <a:solidFill>
                  <a:srgbClr val="0F6FC6"/>
                </a:solidFill>
              </a:rPr>
              <a:t>
              </a:t>
            </a:r>
          </a:p>
        </p:txBody>
      </p:sp>
      <p:sp>
        <p:nvSpPr>
          <p:cNvPr id="5" name="Slide Number Placeholder 4"/>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699036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9179F-009E-4FA5-B091-7EBB82A185BD}" type="datetimeFigureOut">
              <a:rPr lang="en-US" dirty="0">
                <a:solidFill>
                  <a:srgbClr val="0F6FC6"/>
                </a:solidFill>
              </a:rPr>
              <a:pPr/>
              <a:t>7/16/2019</a:t>
            </a:fld>
            <a:endParaRPr lang="en-US" dirty="0">
              <a:solidFill>
                <a:srgbClr val="0F6FC6"/>
              </a:solidFill>
            </a:endParaRPr>
          </a:p>
        </p:txBody>
      </p:sp>
      <p:sp>
        <p:nvSpPr>
          <p:cNvPr id="3" name="Footer Placeholder 2"/>
          <p:cNvSpPr>
            <a:spLocks noGrp="1"/>
          </p:cNvSpPr>
          <p:nvPr>
            <p:ph type="ftr" sz="quarter" idx="11"/>
          </p:nvPr>
        </p:nvSpPr>
        <p:spPr/>
        <p:txBody>
          <a:bodyPr/>
          <a:lstStyle/>
          <a:p>
            <a:r>
              <a:rPr lang="en-US" dirty="0">
                <a:solidFill>
                  <a:srgbClr val="0F6FC6"/>
                </a:solidFill>
              </a:rPr>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955338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665CEB-0076-4E37-B880-BCEA9784DE0A}" type="datetimeFigureOut">
              <a:rPr lang="en-US" dirty="0">
                <a:solidFill>
                  <a:srgbClr val="0F6FC6"/>
                </a:solidFill>
              </a:rPr>
              <a:pPr/>
              <a:t>7/16/2019</a:t>
            </a:fld>
            <a:endParaRPr lang="en-US" dirty="0">
              <a:solidFill>
                <a:srgbClr val="0F6FC6"/>
              </a:solidFill>
            </a:endParaRPr>
          </a:p>
        </p:txBody>
      </p:sp>
      <p:sp>
        <p:nvSpPr>
          <p:cNvPr id="6" name="Footer Placeholder 5"/>
          <p:cNvSpPr>
            <a:spLocks noGrp="1"/>
          </p:cNvSpPr>
          <p:nvPr>
            <p:ph type="ftr" sz="quarter" idx="11"/>
          </p:nvPr>
        </p:nvSpPr>
        <p:spPr/>
        <p:txBody>
          <a:bodyPr/>
          <a:lstStyle/>
          <a:p>
            <a:r>
              <a:rPr lang="en-US" dirty="0">
                <a:solidFill>
                  <a:srgbClr val="0F6FC6"/>
                </a:solidFill>
              </a:rPr>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129205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149E5E-3896-4118-99A7-7B85668F1C5E}" type="datetimeFigureOut">
              <a:rPr lang="en-US" dirty="0">
                <a:solidFill>
                  <a:srgbClr val="0F6FC6"/>
                </a:solidFill>
              </a:rPr>
              <a:pPr/>
              <a:t>7/16/2019</a:t>
            </a:fld>
            <a:endParaRPr lang="en-US" dirty="0">
              <a:solidFill>
                <a:srgbClr val="0F6FC6"/>
              </a:solidFill>
            </a:endParaRPr>
          </a:p>
        </p:txBody>
      </p:sp>
      <p:sp>
        <p:nvSpPr>
          <p:cNvPr id="6" name="Footer Placeholder 5"/>
          <p:cNvSpPr>
            <a:spLocks noGrp="1"/>
          </p:cNvSpPr>
          <p:nvPr>
            <p:ph type="ftr" sz="quarter" idx="11"/>
          </p:nvPr>
        </p:nvSpPr>
        <p:spPr/>
        <p:txBody>
          <a:bodyPr/>
          <a:lstStyle/>
          <a:p>
            <a:r>
              <a:rPr lang="en-US" dirty="0">
                <a:solidFill>
                  <a:srgbClr val="0F6FC6"/>
                </a:solidFill>
              </a:rPr>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46093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2608" y="1295400"/>
            <a:ext cx="1219200" cy="5015864"/>
          </a:xfrm>
        </p:spPr>
        <p:txBody>
          <a:bodyPr vert="vert270" anchor="b"/>
          <a:lstStyle>
            <a:lvl1pPr marL="0" marR="18288" algn="r">
              <a:spcBef>
                <a:spcPts val="0"/>
              </a:spcBef>
              <a:buNone/>
              <a:defRPr sz="29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514475" y="1295400"/>
            <a:ext cx="3251200" cy="5015864"/>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68333" y="1295400"/>
            <a:ext cx="7034784" cy="5013960"/>
          </a:xfrm>
        </p:spPr>
        <p:txBody>
          <a:bodyPr>
            <a:normAutofit/>
          </a:bodyPr>
          <a:lstStyle>
            <a:lvl1pPr>
              <a:spcBef>
                <a:spcPts val="0"/>
              </a:spcBef>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a:xfrm>
            <a:off x="7823200" y="173195"/>
            <a:ext cx="3098928" cy="301752"/>
          </a:xfrm>
        </p:spPr>
        <p:txBody>
          <a:bodyPr/>
          <a:lstStyle>
            <a:lvl1pPr>
              <a:defRPr sz="1200"/>
            </a:lvl1pPr>
          </a:lstStyle>
          <a:p>
            <a:r>
              <a:rPr lang="en-US" dirty="0"/>
              <a:t>www.website.com</a:t>
            </a:r>
          </a:p>
        </p:txBody>
      </p:sp>
      <p:sp>
        <p:nvSpPr>
          <p:cNvPr id="9" name="Slide Number Placeholder 6">
            <a:extLst>
              <a:ext uri="{FF2B5EF4-FFF2-40B4-BE49-F238E27FC236}">
                <a16:creationId xmlns:a16="http://schemas.microsoft.com/office/drawing/2014/main" xmlns="" id="{BD5BE3E6-AFB3-460C-834B-D73EE2A7C06F}"/>
              </a:ext>
            </a:extLst>
          </p:cNvPr>
          <p:cNvSpPr>
            <a:spLocks noGrp="1"/>
          </p:cNvSpPr>
          <p:nvPr>
            <p:ph type="sldNum" sz="quarter" idx="12"/>
          </p:nvPr>
        </p:nvSpPr>
        <p:spPr>
          <a:xfrm>
            <a:off x="10922128" y="173195"/>
            <a:ext cx="670560" cy="301752"/>
          </a:xfrm>
        </p:spPr>
        <p:txBody>
          <a:bodyPr/>
          <a:lstStyle>
            <a:lvl1pPr>
              <a:defRPr sz="1200"/>
            </a:lvl1pPr>
          </a:lstStyle>
          <a:p>
            <a:fld id="{FEA1243F-3000-4347-94A4-FBDEAD3122CB}" type="slidenum">
              <a:rPr lang="en-US" smtClean="0"/>
              <a:pPr/>
              <a:t>‹#›</a:t>
            </a:fld>
            <a:endParaRPr lang="en-US" dirty="0"/>
          </a:p>
        </p:txBody>
      </p:sp>
    </p:spTree>
    <p:extLst>
      <p:ext uri="{BB962C8B-B14F-4D97-AF65-F5344CB8AC3E}">
        <p14:creationId xmlns:p14="http://schemas.microsoft.com/office/powerpoint/2010/main" val="3879104140"/>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0F4739-9812-4A9F-890D-2AD6BA5F6EE8}" type="datetimeFigureOut">
              <a:rPr lang="en-US" dirty="0">
                <a:solidFill>
                  <a:srgbClr val="0F6FC6"/>
                </a:solidFill>
              </a:rPr>
              <a:pPr/>
              <a:t>7/16/2019</a:t>
            </a:fld>
            <a:endParaRPr lang="en-US" dirty="0">
              <a:solidFill>
                <a:srgbClr val="0F6FC6"/>
              </a:solidFill>
            </a:endParaRPr>
          </a:p>
        </p:txBody>
      </p:sp>
      <p:sp>
        <p:nvSpPr>
          <p:cNvPr id="6" name="Footer Placeholder 5"/>
          <p:cNvSpPr>
            <a:spLocks noGrp="1"/>
          </p:cNvSpPr>
          <p:nvPr>
            <p:ph type="ftr" sz="quarter" idx="11"/>
          </p:nvPr>
        </p:nvSpPr>
        <p:spPr/>
        <p:txBody>
          <a:bodyPr/>
          <a:lstStyle/>
          <a:p>
            <a:r>
              <a:rPr lang="en-US" dirty="0">
                <a:solidFill>
                  <a:srgbClr val="0F6FC6"/>
                </a:solidFill>
              </a:rPr>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747934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845AC5-A3F8-44AA-BA8F-596CDCC976D3}" type="datetimeFigureOut">
              <a:rPr lang="en-US" dirty="0">
                <a:solidFill>
                  <a:srgbClr val="0F6FC6"/>
                </a:solidFill>
              </a:rPr>
              <a:pPr/>
              <a:t>7/16/2019</a:t>
            </a:fld>
            <a:endParaRPr lang="en-US" dirty="0">
              <a:solidFill>
                <a:srgbClr val="0F6FC6"/>
              </a:solidFill>
            </a:endParaRPr>
          </a:p>
        </p:txBody>
      </p:sp>
      <p:sp>
        <p:nvSpPr>
          <p:cNvPr id="5" name="Footer Placeholder 4"/>
          <p:cNvSpPr>
            <a:spLocks noGrp="1"/>
          </p:cNvSpPr>
          <p:nvPr>
            <p:ph type="ftr" sz="quarter" idx="11"/>
          </p:nvPr>
        </p:nvSpPr>
        <p:spPr/>
        <p:txBody>
          <a:bodyPr/>
          <a:lstStyle/>
          <a:p>
            <a:r>
              <a:rPr lang="en-US" dirty="0">
                <a:solidFill>
                  <a:srgbClr val="0F6FC6"/>
                </a:solidFill>
              </a:rPr>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309342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defTabSz="457200"/>
            <a:r>
              <a:rPr lang="en-US" sz="9600" dirty="0">
                <a:solidFill>
                  <a:srgbClr val="0F6FC6"/>
                </a:solidFill>
              </a:rPr>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defTabSz="457200"/>
            <a:r>
              <a:rPr lang="en-US" sz="9600" dirty="0">
                <a:solidFill>
                  <a:srgbClr val="0F6FC6"/>
                </a:solidFill>
              </a:rPr>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73B183-A821-4095-A363-9EC968635539}" type="datetimeFigureOut">
              <a:rPr lang="en-US" dirty="0">
                <a:solidFill>
                  <a:srgbClr val="0F6FC6"/>
                </a:solidFill>
              </a:rPr>
              <a:pPr/>
              <a:t>7/16/2019</a:t>
            </a:fld>
            <a:endParaRPr lang="en-US" dirty="0">
              <a:solidFill>
                <a:srgbClr val="0F6FC6"/>
              </a:solidFill>
            </a:endParaRPr>
          </a:p>
        </p:txBody>
      </p:sp>
      <p:sp>
        <p:nvSpPr>
          <p:cNvPr id="5" name="Footer Placeholder 4"/>
          <p:cNvSpPr>
            <a:spLocks noGrp="1"/>
          </p:cNvSpPr>
          <p:nvPr>
            <p:ph type="ftr" sz="quarter" idx="11"/>
          </p:nvPr>
        </p:nvSpPr>
        <p:spPr/>
        <p:txBody>
          <a:bodyPr/>
          <a:lstStyle/>
          <a:p>
            <a:r>
              <a:rPr lang="en-US" dirty="0">
                <a:solidFill>
                  <a:srgbClr val="0F6FC6"/>
                </a:solidFill>
              </a:rPr>
              <a:t>
              </a:t>
            </a:r>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673268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4D01B4-0AA5-45E6-B2E6-5FA4078AEBCF}" type="datetimeFigureOut">
              <a:rPr lang="en-US" dirty="0">
                <a:solidFill>
                  <a:srgbClr val="0F6FC6"/>
                </a:solidFill>
              </a:rPr>
              <a:pPr/>
              <a:t>7/16/2019</a:t>
            </a:fld>
            <a:endParaRPr lang="en-US" dirty="0">
              <a:solidFill>
                <a:srgbClr val="0F6FC6"/>
              </a:solidFill>
            </a:endParaRPr>
          </a:p>
        </p:txBody>
      </p:sp>
      <p:sp>
        <p:nvSpPr>
          <p:cNvPr id="5" name="Footer Placeholder 4"/>
          <p:cNvSpPr>
            <a:spLocks noGrp="1"/>
          </p:cNvSpPr>
          <p:nvPr>
            <p:ph type="ftr" sz="quarter" idx="11"/>
          </p:nvPr>
        </p:nvSpPr>
        <p:spPr/>
        <p:txBody>
          <a:bodyPr/>
          <a:lstStyle/>
          <a:p>
            <a:r>
              <a:rPr lang="en-US" dirty="0">
                <a:solidFill>
                  <a:srgbClr val="0F6FC6"/>
                </a:solidFill>
              </a:rPr>
              <a:t>
              </a:t>
            </a: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567032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147335C-0450-40D7-8612-B3203BED4F28}" type="datetimeFigureOut">
              <a:rPr lang="en-US" dirty="0">
                <a:solidFill>
                  <a:srgbClr val="0F6FC6"/>
                </a:solidFill>
              </a:rPr>
              <a:pPr/>
              <a:t>7/16/2019</a:t>
            </a:fld>
            <a:endParaRPr lang="en-US" dirty="0">
              <a:solidFill>
                <a:srgbClr val="0F6FC6"/>
              </a:solidFill>
            </a:endParaRPr>
          </a:p>
        </p:txBody>
      </p:sp>
      <p:sp>
        <p:nvSpPr>
          <p:cNvPr id="8" name="Footer Placeholder 7"/>
          <p:cNvSpPr>
            <a:spLocks noGrp="1"/>
          </p:cNvSpPr>
          <p:nvPr>
            <p:ph type="ftr" sz="quarter" idx="11"/>
          </p:nvPr>
        </p:nvSpPr>
        <p:spPr/>
        <p:txBody>
          <a:bodyPr/>
          <a:lstStyle/>
          <a:p>
            <a:r>
              <a:rPr lang="en-US" dirty="0">
                <a:solidFill>
                  <a:srgbClr val="0F6FC6"/>
                </a:solidFill>
              </a:rPr>
              <a:t>
              </a:t>
            </a: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10572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246A105-2A1C-4284-B4EA-07CF89B1A393}" type="datetimeFigureOut">
              <a:rPr lang="en-US" dirty="0">
                <a:solidFill>
                  <a:srgbClr val="0F6FC6"/>
                </a:solidFill>
              </a:rPr>
              <a:pPr/>
              <a:t>7/16/2019</a:t>
            </a:fld>
            <a:endParaRPr lang="en-US" dirty="0">
              <a:solidFill>
                <a:srgbClr val="0F6FC6"/>
              </a:solidFill>
            </a:endParaRPr>
          </a:p>
        </p:txBody>
      </p:sp>
      <p:sp>
        <p:nvSpPr>
          <p:cNvPr id="8" name="Footer Placeholder 7"/>
          <p:cNvSpPr>
            <a:spLocks noGrp="1"/>
          </p:cNvSpPr>
          <p:nvPr>
            <p:ph type="ftr" sz="quarter" idx="11"/>
          </p:nvPr>
        </p:nvSpPr>
        <p:spPr/>
        <p:txBody>
          <a:bodyPr/>
          <a:lstStyle/>
          <a:p>
            <a:r>
              <a:rPr lang="en-US" dirty="0">
                <a:solidFill>
                  <a:srgbClr val="0F6FC6"/>
                </a:solidFill>
              </a:rPr>
              <a:t>
              </a:t>
            </a: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095561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DBE609-F3F2-45E6-BD6A-E03A8C86C1AE}" type="datetimeFigureOut">
              <a:rPr lang="en-US" dirty="0">
                <a:solidFill>
                  <a:srgbClr val="0F6FC6"/>
                </a:solidFill>
              </a:rPr>
              <a:pPr/>
              <a:t>7/16/2019</a:t>
            </a:fld>
            <a:endParaRPr lang="en-US" dirty="0">
              <a:solidFill>
                <a:srgbClr val="0F6FC6"/>
              </a:solidFill>
            </a:endParaRPr>
          </a:p>
        </p:txBody>
      </p:sp>
      <p:sp>
        <p:nvSpPr>
          <p:cNvPr id="5" name="Footer Placeholder 4"/>
          <p:cNvSpPr>
            <a:spLocks noGrp="1"/>
          </p:cNvSpPr>
          <p:nvPr>
            <p:ph type="ftr" sz="quarter" idx="11"/>
          </p:nvPr>
        </p:nvSpPr>
        <p:spPr/>
        <p:txBody>
          <a:bodyPr/>
          <a:lstStyle/>
          <a:p>
            <a:r>
              <a:rPr lang="en-US" dirty="0">
                <a:solidFill>
                  <a:srgbClr val="0F6FC6"/>
                </a:solidFill>
              </a:rPr>
              <a:t>
              </a:t>
            </a: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891682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24AD68-089C-4467-A8F3-EA2BBCA6B44E}" type="datetimeFigureOut">
              <a:rPr lang="en-US" dirty="0">
                <a:solidFill>
                  <a:srgbClr val="0F6FC6"/>
                </a:solidFill>
              </a:rPr>
              <a:pPr/>
              <a:t>7/16/2019</a:t>
            </a:fld>
            <a:endParaRPr lang="en-US" dirty="0">
              <a:solidFill>
                <a:srgbClr val="0F6FC6"/>
              </a:solidFill>
            </a:endParaRPr>
          </a:p>
        </p:txBody>
      </p:sp>
      <p:sp>
        <p:nvSpPr>
          <p:cNvPr id="5" name="Footer Placeholder 4"/>
          <p:cNvSpPr>
            <a:spLocks noGrp="1"/>
          </p:cNvSpPr>
          <p:nvPr>
            <p:ph type="ftr" sz="quarter" idx="11"/>
          </p:nvPr>
        </p:nvSpPr>
        <p:spPr/>
        <p:txBody>
          <a:bodyPr/>
          <a:lstStyle/>
          <a:p>
            <a:r>
              <a:rPr lang="en-US" dirty="0">
                <a:solidFill>
                  <a:srgbClr val="0F6FC6"/>
                </a:solidFill>
              </a:rPr>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80555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dirty="0">
                <a:solidFill>
                  <a:prstClr val="black">
                    <a:tint val="75000"/>
                  </a:prstClr>
                </a:solidFill>
              </a:rPr>
              <a:t>www.website.com</a:t>
            </a:r>
          </a:p>
        </p:txBody>
      </p:sp>
      <p:sp>
        <p:nvSpPr>
          <p:cNvPr id="4" name="Slide Number Placeholder 3"/>
          <p:cNvSpPr>
            <a:spLocks noGrp="1"/>
          </p:cNvSpPr>
          <p:nvPr>
            <p:ph type="sldNum" sz="quarter" idx="12"/>
          </p:nvPr>
        </p:nvSpPr>
        <p:spPr/>
        <p:txBody>
          <a:bodyPr/>
          <a:lstStyle/>
          <a:p>
            <a:fld id="{0A0033F3-06E6-6442-ABB2-E7F309BB5C2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1888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45655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3431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55163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svg"/><Relationship Id="rId2" Type="http://schemas.openxmlformats.org/officeDocument/2006/relationships/slideLayout" Target="../slideLayouts/slideLayout2.xml"/><Relationship Id="rId16" Type="http://schemas.openxmlformats.org/officeDocument/2006/relationships/image" Target="../media/image9.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image" Target="../media/image5.png"/><Relationship Id="rId10" Type="http://schemas.openxmlformats.org/officeDocument/2006/relationships/image" Target="../media/image3.svg"/><Relationship Id="rId4" Type="http://schemas.openxmlformats.org/officeDocument/2006/relationships/slideLayout" Target="../slideLayouts/slideLayout4.xml"/><Relationship Id="rId14" Type="http://schemas.openxmlformats.org/officeDocument/2006/relationships/image" Target="../media/image7.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1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3.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image" Target="../media/image14.jpeg"/><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xmlns="" id="{1423E8A4-D2B7-46D2-92C3-AE6BC0B9BD06}"/>
              </a:ext>
            </a:extLst>
          </p:cNvPr>
          <p:cNvGrpSpPr/>
          <p:nvPr userDrawn="1"/>
        </p:nvGrpSpPr>
        <p:grpSpPr>
          <a:xfrm>
            <a:off x="6807200" y="3143"/>
            <a:ext cx="5384801" cy="1101851"/>
            <a:chOff x="5334000" y="-37306"/>
            <a:chExt cx="3281716" cy="895350"/>
          </a:xfrm>
        </p:grpSpPr>
        <p:pic>
          <p:nvPicPr>
            <p:cNvPr id="18" name="Graphic 17">
              <a:extLst>
                <a:ext uri="{FF2B5EF4-FFF2-40B4-BE49-F238E27FC236}">
                  <a16:creationId xmlns:a16="http://schemas.microsoft.com/office/drawing/2014/main" xmlns="" id="{9309AE25-B267-4B83-A0CB-35016E70EE69}"/>
                </a:ext>
              </a:extLst>
            </p:cNvPr>
            <p:cNvPicPr>
              <a:picLocks noChangeAspect="1"/>
            </p:cNvPicPr>
            <p:nvPr userDrawn="1"/>
          </p:nvPicPr>
          <p:blipFill>
            <a:blip r:embed="rId8">
              <a:extLst>
                <a:ext uri="{96DAC541-7B7A-43D3-8B79-37D633B846F1}">
                  <asvg:svgBlip xmlns:asvg="http://schemas.microsoft.com/office/drawing/2016/SVG/main" xmlns="" r:embed="rId10"/>
                </a:ext>
              </a:extLst>
            </a:blip>
            <a:stretch>
              <a:fillRect/>
            </a:stretch>
          </p:blipFill>
          <p:spPr>
            <a:xfrm>
              <a:off x="5448301" y="-37306"/>
              <a:ext cx="3167415" cy="609600"/>
            </a:xfrm>
            <a:prstGeom prst="rect">
              <a:avLst/>
            </a:prstGeom>
          </p:spPr>
        </p:pic>
        <p:pic>
          <p:nvPicPr>
            <p:cNvPr id="19" name="Graphic 18">
              <a:extLst>
                <a:ext uri="{FF2B5EF4-FFF2-40B4-BE49-F238E27FC236}">
                  <a16:creationId xmlns:a16="http://schemas.microsoft.com/office/drawing/2014/main" xmlns="" id="{61BEEC28-F63A-4526-A6C3-33CFC7679C23}"/>
                </a:ext>
              </a:extLst>
            </p:cNvPr>
            <p:cNvPicPr>
              <a:picLocks noChangeAspect="1"/>
            </p:cNvPicPr>
            <p:nvPr userDrawn="1"/>
          </p:nvPicPr>
          <p:blipFill>
            <a:blip r:embed="rId11">
              <a:extLst>
                <a:ext uri="{96DAC541-7B7A-43D3-8B79-37D633B846F1}">
                  <asvg:svgBlip xmlns:asvg="http://schemas.microsoft.com/office/drawing/2016/SVG/main" xmlns="" r:embed="rId12"/>
                </a:ext>
              </a:extLst>
            </a:blip>
            <a:stretch>
              <a:fillRect/>
            </a:stretch>
          </p:blipFill>
          <p:spPr>
            <a:xfrm>
              <a:off x="5334000" y="-37306"/>
              <a:ext cx="819150" cy="895350"/>
            </a:xfrm>
            <a:prstGeom prst="rect">
              <a:avLst/>
            </a:prstGeom>
          </p:spPr>
        </p:pic>
      </p:grpSp>
      <p:sp>
        <p:nvSpPr>
          <p:cNvPr id="22" name="Title Placeholder 21"/>
          <p:cNvSpPr>
            <a:spLocks noGrp="1"/>
          </p:cNvSpPr>
          <p:nvPr>
            <p:ph type="title"/>
          </p:nvPr>
        </p:nvSpPr>
        <p:spPr>
          <a:xfrm>
            <a:off x="622300" y="381198"/>
            <a:ext cx="6184899" cy="675926"/>
          </a:xfrm>
          <a:prstGeom prst="rect">
            <a:avLst/>
          </a:prstGeom>
        </p:spPr>
        <p:txBody>
          <a:bodyPr vert="horz" lIns="0" rIns="0" anchor="ctr">
            <a:noAutofit/>
          </a:bodyPr>
          <a:lstStyle/>
          <a:p>
            <a:endParaRPr lang="en-US" dirty="0"/>
          </a:p>
        </p:txBody>
      </p:sp>
      <p:sp>
        <p:nvSpPr>
          <p:cNvPr id="13" name="Text Placeholder 12"/>
          <p:cNvSpPr>
            <a:spLocks noGrp="1"/>
          </p:cNvSpPr>
          <p:nvPr>
            <p:ph type="body" idx="1"/>
          </p:nvPr>
        </p:nvSpPr>
        <p:spPr>
          <a:xfrm>
            <a:off x="609600" y="1566839"/>
            <a:ext cx="10972800" cy="4572000"/>
          </a:xfrm>
          <a:prstGeom prst="rect">
            <a:avLst/>
          </a:prstGeom>
        </p:spPr>
        <p:txBody>
          <a:bodyPr vert="horz" anchor="t">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3"/>
          </p:nvPr>
        </p:nvSpPr>
        <p:spPr>
          <a:xfrm>
            <a:off x="7823200" y="174117"/>
            <a:ext cx="2949576" cy="300831"/>
          </a:xfrm>
          <a:prstGeom prst="rect">
            <a:avLst/>
          </a:prstGeom>
        </p:spPr>
        <p:txBody>
          <a:bodyPr vert="horz" anchor="b"/>
          <a:lstStyle>
            <a:lvl1pPr algn="r">
              <a:defRPr sz="1200">
                <a:solidFill>
                  <a:schemeClr val="bg2"/>
                </a:solidFill>
              </a:defRPr>
            </a:lvl1pPr>
          </a:lstStyle>
          <a:p>
            <a:r>
              <a:rPr lang="en-US" dirty="0"/>
              <a:t>www.website.com</a:t>
            </a:r>
          </a:p>
        </p:txBody>
      </p:sp>
      <p:sp>
        <p:nvSpPr>
          <p:cNvPr id="23" name="Slide Number Placeholder 22"/>
          <p:cNvSpPr>
            <a:spLocks noGrp="1"/>
          </p:cNvSpPr>
          <p:nvPr>
            <p:ph type="sldNum" sz="quarter" idx="4"/>
          </p:nvPr>
        </p:nvSpPr>
        <p:spPr>
          <a:xfrm>
            <a:off x="10911840" y="173195"/>
            <a:ext cx="670560" cy="301752"/>
          </a:xfrm>
          <a:prstGeom prst="rect">
            <a:avLst/>
          </a:prstGeom>
        </p:spPr>
        <p:txBody>
          <a:bodyPr vert="horz" anchor="b"/>
          <a:lstStyle>
            <a:lvl1pPr algn="ctr">
              <a:defRPr sz="1200" b="1">
                <a:solidFill>
                  <a:schemeClr val="bg2"/>
                </a:solidFill>
              </a:defRPr>
            </a:lvl1pPr>
          </a:lstStyle>
          <a:p>
            <a:fld id="{49598980-D22C-4904-9F8F-3DB09B2ECD84}" type="slidenum">
              <a:rPr lang="en-US" smtClean="0"/>
              <a:pPr/>
              <a:t>‹#›</a:t>
            </a:fld>
            <a:endParaRPr lang="en-US" dirty="0"/>
          </a:p>
        </p:txBody>
      </p:sp>
      <p:pic>
        <p:nvPicPr>
          <p:cNvPr id="21" name="Graphic 20">
            <a:extLst>
              <a:ext uri="{FF2B5EF4-FFF2-40B4-BE49-F238E27FC236}">
                <a16:creationId xmlns:a16="http://schemas.microsoft.com/office/drawing/2014/main" xmlns="" id="{41E45D2D-0469-4652-A090-C4D13F3C1502}"/>
              </a:ext>
            </a:extLst>
          </p:cNvPr>
          <p:cNvPicPr>
            <a:picLocks noChangeAspect="1"/>
          </p:cNvPicPr>
          <p:nvPr userDrawn="1"/>
        </p:nvPicPr>
        <p:blipFill>
          <a:blip r:embed="rId13">
            <a:extLst>
              <a:ext uri="{96DAC541-7B7A-43D3-8B79-37D633B846F1}">
                <asvg:svgBlip xmlns:asvg="http://schemas.microsoft.com/office/drawing/2016/SVG/main" xmlns="" r:embed="rId14"/>
              </a:ext>
            </a:extLst>
          </a:blip>
          <a:stretch>
            <a:fillRect/>
          </a:stretch>
        </p:blipFill>
        <p:spPr>
          <a:xfrm>
            <a:off x="0" y="5307178"/>
            <a:ext cx="1625600" cy="1550822"/>
          </a:xfrm>
          <a:prstGeom prst="rect">
            <a:avLst/>
          </a:prstGeom>
        </p:spPr>
      </p:pic>
      <p:pic>
        <p:nvPicPr>
          <p:cNvPr id="27" name="Graphic 26">
            <a:extLst>
              <a:ext uri="{FF2B5EF4-FFF2-40B4-BE49-F238E27FC236}">
                <a16:creationId xmlns:a16="http://schemas.microsoft.com/office/drawing/2014/main" xmlns="" id="{16C04FF8-AE2F-4C75-8657-A2201B951971}"/>
              </a:ext>
            </a:extLst>
          </p:cNvPr>
          <p:cNvPicPr>
            <a:picLocks noChangeAspect="1"/>
          </p:cNvPicPr>
          <p:nvPr userDrawn="1"/>
        </p:nvPicPr>
        <p:blipFill>
          <a:blip r:embed="rId15">
            <a:extLst>
              <a:ext uri="{96DAC541-7B7A-43D3-8B79-37D633B846F1}">
                <asvg:svgBlip xmlns:asvg="http://schemas.microsoft.com/office/drawing/2016/SVG/main" xmlns="" r:embed="rId16"/>
              </a:ext>
            </a:extLst>
          </a:blip>
          <a:stretch>
            <a:fillRect/>
          </a:stretch>
        </p:blipFill>
        <p:spPr>
          <a:xfrm>
            <a:off x="-21945" y="4545317"/>
            <a:ext cx="1664613" cy="1570328"/>
          </a:xfrm>
          <a:prstGeom prst="rect">
            <a:avLst/>
          </a:prstGeom>
        </p:spPr>
      </p:pic>
    </p:spTree>
    <p:extLst>
      <p:ext uri="{BB962C8B-B14F-4D97-AF65-F5344CB8AC3E}">
        <p14:creationId xmlns:p14="http://schemas.microsoft.com/office/powerpoint/2010/main" val="380122816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marL="182880" algn="l" rtl="0" eaLnBrk="1" latinLnBrk="0" hangingPunct="1">
        <a:spcBef>
          <a:spcPct val="0"/>
        </a:spcBef>
        <a:buNone/>
        <a:defRPr sz="4000" b="1" kern="1200">
          <a:ln w="6350">
            <a:noFill/>
          </a:ln>
          <a:solidFill>
            <a:schemeClr val="accent1"/>
          </a:solidFill>
          <a:effectLst/>
          <a:latin typeface="+mj-lt"/>
          <a:ea typeface="+mj-ea"/>
          <a:cs typeface="+mj-cs"/>
        </a:defRPr>
      </a:lvl1pPr>
    </p:titleStyle>
    <p:bodyStyle>
      <a:lvl1pPr marL="448056" indent="-384048" algn="l" rtl="0" eaLnBrk="1" latinLnBrk="0" hangingPunct="1">
        <a:spcBef>
          <a:spcPct val="20000"/>
        </a:spcBef>
        <a:spcAft>
          <a:spcPts val="1000"/>
        </a:spcAft>
        <a:buClr>
          <a:schemeClr val="accent1"/>
        </a:buClr>
        <a:buSzPct val="80000"/>
        <a:buFont typeface="Arial" panose="020B0604020202020204" pitchFamily="34" charset="0"/>
        <a:buChar char="•"/>
        <a:defRPr sz="2800" kern="1200">
          <a:solidFill>
            <a:schemeClr val="bg2"/>
          </a:solidFill>
          <a:latin typeface="+mn-lt"/>
          <a:ea typeface="+mn-ea"/>
          <a:cs typeface="+mn-cs"/>
        </a:defRPr>
      </a:lvl1pPr>
      <a:lvl2pPr marL="822960" indent="-285750" algn="l" rtl="0" eaLnBrk="1" latinLnBrk="0" hangingPunct="1">
        <a:spcBef>
          <a:spcPct val="20000"/>
        </a:spcBef>
        <a:spcAft>
          <a:spcPts val="1000"/>
        </a:spcAft>
        <a:buClr>
          <a:schemeClr val="accent1"/>
        </a:buClr>
        <a:buSzPct val="95000"/>
        <a:buFont typeface="Arial" panose="020B0604020202020204" pitchFamily="34" charset="0"/>
        <a:buChar char="•"/>
        <a:defRPr sz="2400" kern="1200">
          <a:solidFill>
            <a:schemeClr val="bg2"/>
          </a:solidFill>
          <a:latin typeface="+mn-lt"/>
          <a:ea typeface="+mn-ea"/>
          <a:cs typeface="+mn-cs"/>
        </a:defRPr>
      </a:lvl2pPr>
      <a:lvl3pPr marL="1106424" indent="-228600" algn="l" rtl="0" eaLnBrk="1" latinLnBrk="0" hangingPunct="1">
        <a:spcBef>
          <a:spcPct val="20000"/>
        </a:spcBef>
        <a:spcAft>
          <a:spcPts val="1000"/>
        </a:spcAft>
        <a:buClr>
          <a:schemeClr val="accent1"/>
        </a:buClr>
        <a:buFont typeface="Arial" panose="020B0604020202020204" pitchFamily="34" charset="0"/>
        <a:buChar char="•"/>
        <a:defRPr sz="2000" kern="1200">
          <a:solidFill>
            <a:schemeClr val="bg2"/>
          </a:solidFill>
          <a:latin typeface="+mn-lt"/>
          <a:ea typeface="+mn-ea"/>
          <a:cs typeface="+mn-cs"/>
        </a:defRPr>
      </a:lvl3pPr>
      <a:lvl4pPr marL="1371600" indent="-210312" algn="l" rtl="0" eaLnBrk="1" latinLnBrk="0" hangingPunct="1">
        <a:spcBef>
          <a:spcPct val="20000"/>
        </a:spcBef>
        <a:spcAft>
          <a:spcPts val="1000"/>
        </a:spcAft>
        <a:buClr>
          <a:schemeClr val="accent1"/>
        </a:buClr>
        <a:buFont typeface="Arial" panose="020B0604020202020204" pitchFamily="34" charset="0"/>
        <a:buChar char="•"/>
        <a:defRPr sz="1800" kern="1200">
          <a:solidFill>
            <a:schemeClr val="bg2"/>
          </a:solidFill>
          <a:latin typeface="+mn-lt"/>
          <a:ea typeface="+mn-ea"/>
          <a:cs typeface="+mn-cs"/>
        </a:defRPr>
      </a:lvl4pPr>
      <a:lvl5pPr marL="1600200" indent="-210312" algn="l" rtl="0" eaLnBrk="1" latinLnBrk="0" hangingPunct="1">
        <a:spcBef>
          <a:spcPct val="20000"/>
        </a:spcBef>
        <a:spcAft>
          <a:spcPts val="1000"/>
        </a:spcAft>
        <a:buClr>
          <a:schemeClr val="accent1"/>
        </a:buClr>
        <a:buFont typeface="Arial" panose="020B0604020202020204" pitchFamily="34" charset="0"/>
        <a:buChar char="•"/>
        <a:defRPr sz="1800" kern="1200">
          <a:solidFill>
            <a:schemeClr val="bg2"/>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narHorz">
          <a:fgClr>
            <a:schemeClr val="accent4">
              <a:lumMod val="50000"/>
              <a:lumOff val="50000"/>
            </a:schemeClr>
          </a:fgClr>
          <a:bgClr>
            <a:schemeClr val="bg1"/>
          </a:bgClr>
        </a:pattFill>
        <a:effectLst/>
      </p:bgPr>
    </p:bg>
    <p:spTree>
      <p:nvGrpSpPr>
        <p:cNvPr id="1" name=""/>
        <p:cNvGrpSpPr/>
        <p:nvPr/>
      </p:nvGrpSpPr>
      <p:grpSpPr>
        <a:xfrm>
          <a:off x="0" y="0"/>
          <a:ext cx="0" cy="0"/>
          <a:chOff x="0" y="0"/>
          <a:chExt cx="0" cy="0"/>
        </a:xfrm>
      </p:grpSpPr>
      <p:pic>
        <p:nvPicPr>
          <p:cNvPr id="1026" name="Picture 10" descr="PPT_blue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11"/>
          <p:cNvSpPr>
            <a:spLocks noGrp="1" noChangeArrowheads="1"/>
          </p:cNvSpPr>
          <p:nvPr>
            <p:ph type="body" idx="1"/>
          </p:nvPr>
        </p:nvSpPr>
        <p:spPr bwMode="auto">
          <a:xfrm>
            <a:off x="6096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12"/>
          <p:cNvSpPr>
            <a:spLocks noGrp="1" noChangeArrowheads="1"/>
          </p:cNvSpPr>
          <p:nvPr>
            <p:ph type="title"/>
          </p:nvPr>
        </p:nvSpPr>
        <p:spPr bwMode="auto">
          <a:xfrm>
            <a:off x="508000" y="6858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Tree>
    <p:extLst>
      <p:ext uri="{BB962C8B-B14F-4D97-AF65-F5344CB8AC3E}">
        <p14:creationId xmlns:p14="http://schemas.microsoft.com/office/powerpoint/2010/main" val="92064550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xStyles>
    <p:titleStyle>
      <a:lvl1pPr algn="l" rtl="0" eaLnBrk="0" fontAlgn="base" hangingPunct="0">
        <a:spcBef>
          <a:spcPct val="0"/>
        </a:spcBef>
        <a:spcAft>
          <a:spcPct val="0"/>
        </a:spcAft>
        <a:defRPr sz="4400">
          <a:solidFill>
            <a:schemeClr val="accent2"/>
          </a:solidFill>
          <a:latin typeface="+mj-lt"/>
          <a:ea typeface="ＭＳ Ｐゴシック" charset="0"/>
          <a:cs typeface="+mj-cs"/>
        </a:defRPr>
      </a:lvl1pPr>
      <a:lvl2pPr algn="l" rtl="0" eaLnBrk="0" fontAlgn="base" hangingPunct="0">
        <a:spcBef>
          <a:spcPct val="0"/>
        </a:spcBef>
        <a:spcAft>
          <a:spcPct val="0"/>
        </a:spcAft>
        <a:defRPr sz="4400">
          <a:solidFill>
            <a:schemeClr val="accent2"/>
          </a:solidFill>
          <a:latin typeface="Arial" charset="0"/>
          <a:ea typeface="ＭＳ Ｐゴシック" charset="0"/>
        </a:defRPr>
      </a:lvl2pPr>
      <a:lvl3pPr algn="l" rtl="0" eaLnBrk="0" fontAlgn="base" hangingPunct="0">
        <a:spcBef>
          <a:spcPct val="0"/>
        </a:spcBef>
        <a:spcAft>
          <a:spcPct val="0"/>
        </a:spcAft>
        <a:defRPr sz="4400">
          <a:solidFill>
            <a:schemeClr val="accent2"/>
          </a:solidFill>
          <a:latin typeface="Arial" charset="0"/>
          <a:ea typeface="ＭＳ Ｐゴシック" charset="0"/>
        </a:defRPr>
      </a:lvl3pPr>
      <a:lvl4pPr algn="l" rtl="0" eaLnBrk="0" fontAlgn="base" hangingPunct="0">
        <a:spcBef>
          <a:spcPct val="0"/>
        </a:spcBef>
        <a:spcAft>
          <a:spcPct val="0"/>
        </a:spcAft>
        <a:defRPr sz="4400">
          <a:solidFill>
            <a:schemeClr val="accent2"/>
          </a:solidFill>
          <a:latin typeface="Arial" charset="0"/>
          <a:ea typeface="ＭＳ Ｐゴシック" charset="0"/>
        </a:defRPr>
      </a:lvl4pPr>
      <a:lvl5pPr algn="l" rtl="0" eaLnBrk="0" fontAlgn="base" hangingPunct="0">
        <a:spcBef>
          <a:spcPct val="0"/>
        </a:spcBef>
        <a:spcAft>
          <a:spcPct val="0"/>
        </a:spcAft>
        <a:defRPr sz="4400">
          <a:solidFill>
            <a:schemeClr val="accent2"/>
          </a:solidFill>
          <a:latin typeface="Arial" charset="0"/>
          <a:ea typeface="ＭＳ Ｐゴシック" charset="0"/>
        </a:defRPr>
      </a:lvl5pPr>
      <a:lvl6pPr marL="457200" algn="l" rtl="0" fontAlgn="base">
        <a:spcBef>
          <a:spcPct val="0"/>
        </a:spcBef>
        <a:spcAft>
          <a:spcPct val="0"/>
        </a:spcAft>
        <a:defRPr sz="4400">
          <a:solidFill>
            <a:schemeClr val="accent2"/>
          </a:solidFill>
          <a:latin typeface="Arial" charset="0"/>
        </a:defRPr>
      </a:lvl6pPr>
      <a:lvl7pPr marL="914400" algn="l" rtl="0" fontAlgn="base">
        <a:spcBef>
          <a:spcPct val="0"/>
        </a:spcBef>
        <a:spcAft>
          <a:spcPct val="0"/>
        </a:spcAft>
        <a:defRPr sz="4400">
          <a:solidFill>
            <a:schemeClr val="accent2"/>
          </a:solidFill>
          <a:latin typeface="Arial" charset="0"/>
        </a:defRPr>
      </a:lvl7pPr>
      <a:lvl8pPr marL="1371600" algn="l" rtl="0" fontAlgn="base">
        <a:spcBef>
          <a:spcPct val="0"/>
        </a:spcBef>
        <a:spcAft>
          <a:spcPct val="0"/>
        </a:spcAft>
        <a:defRPr sz="4400">
          <a:solidFill>
            <a:schemeClr val="accent2"/>
          </a:solidFill>
          <a:latin typeface="Arial" charset="0"/>
        </a:defRPr>
      </a:lvl8pPr>
      <a:lvl9pPr marL="1828800" algn="l" rtl="0" fontAlgn="base">
        <a:spcBef>
          <a:spcPct val="0"/>
        </a:spcBef>
        <a:spcAft>
          <a:spcPct val="0"/>
        </a:spcAft>
        <a:defRPr sz="44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defTabSz="457200"/>
            <a:fld id="{9EF2C3DD-05E7-4B3E-BCAB-2284ACFAB641}" type="datetimeFigureOut">
              <a:rPr lang="en-US" smtClean="0">
                <a:solidFill>
                  <a:prstClr val="black">
                    <a:lumMod val="95000"/>
                    <a:lumOff val="5000"/>
                  </a:prstClr>
                </a:solidFill>
              </a:rPr>
              <a:pPr defTabSz="457200"/>
              <a:t>7/16/2019</a:t>
            </a:fld>
            <a:endParaRPr lang="en-US">
              <a:solidFill>
                <a:prstClr val="black">
                  <a:lumMod val="95000"/>
                  <a:lumOff val="5000"/>
                </a:prstClr>
              </a:solidFill>
            </a:endParaRPr>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defTabSz="457200"/>
            <a:endParaRPr lang="en-US">
              <a:solidFill>
                <a:prstClr val="black">
                  <a:lumMod val="95000"/>
                  <a:lumOff val="5000"/>
                </a:prstClr>
              </a:solidFill>
            </a:endParaRP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defTabSz="457200"/>
            <a:fld id="{0069A3E7-559B-4340-A6C4-3C55D2052176}" type="slidenum">
              <a:rPr lang="en-US" smtClean="0">
                <a:solidFill>
                  <a:prstClr val="black">
                    <a:lumMod val="95000"/>
                    <a:lumOff val="5000"/>
                  </a:prstClr>
                </a:solidFill>
              </a:rPr>
              <a:pPr defTabSz="457200"/>
              <a:t>‹#›</a:t>
            </a:fld>
            <a:endParaRPr lang="en-US">
              <a:solidFill>
                <a:prstClr val="black">
                  <a:lumMod val="95000"/>
                  <a:lumOff val="5000"/>
                </a:prstClr>
              </a:solidFill>
            </a:endParaRPr>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910868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1219200"/>
            <a:ext cx="109728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2362200"/>
            <a:ext cx="11074400" cy="3962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8"/>
          <p:cNvSpPr>
            <a:spLocks noChangeArrowheads="1"/>
          </p:cNvSpPr>
          <p:nvPr userDrawn="1"/>
        </p:nvSpPr>
        <p:spPr bwMode="auto">
          <a:xfrm>
            <a:off x="0" y="6553200"/>
            <a:ext cx="12192000" cy="304800"/>
          </a:xfrm>
          <a:prstGeom prst="rect">
            <a:avLst/>
          </a:prstGeom>
          <a:solidFill>
            <a:srgbClr val="006BB6"/>
          </a:solidFill>
          <a:ln w="9525">
            <a:noFill/>
            <a:miter lim="800000"/>
            <a:headEnd/>
            <a:tailEnd/>
          </a:ln>
        </p:spPr>
        <p:txBody>
          <a:bodyPr wrap="none" anchor="ctr"/>
          <a:lstStyle/>
          <a:p>
            <a:pPr defTabSz="457200"/>
            <a:endParaRPr lang="en-US" sz="1800" dirty="0">
              <a:solidFill>
                <a:srgbClr val="000000"/>
              </a:solidFill>
            </a:endParaRPr>
          </a:p>
        </p:txBody>
      </p:sp>
      <p:sp>
        <p:nvSpPr>
          <p:cNvPr id="1033" name="Rectangle 9"/>
          <p:cNvSpPr>
            <a:spLocks noChangeArrowheads="1"/>
          </p:cNvSpPr>
          <p:nvPr/>
        </p:nvSpPr>
        <p:spPr bwMode="auto">
          <a:xfrm>
            <a:off x="9347200" y="6580188"/>
            <a:ext cx="2641600" cy="171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a:defRPr/>
            </a:pPr>
            <a:r>
              <a:rPr lang="en-US" sz="1000" b="1" dirty="0">
                <a:solidFill>
                  <a:srgbClr val="FFFFFF"/>
                </a:solidFill>
              </a:rPr>
              <a:t>www.chawisconsin.org</a:t>
            </a:r>
          </a:p>
        </p:txBody>
      </p:sp>
      <p:sp>
        <p:nvSpPr>
          <p:cNvPr id="1035" name="Rectangle 11"/>
          <p:cNvSpPr>
            <a:spLocks noChangeArrowheads="1"/>
          </p:cNvSpPr>
          <p:nvPr userDrawn="1"/>
        </p:nvSpPr>
        <p:spPr bwMode="auto">
          <a:xfrm>
            <a:off x="508001" y="6580188"/>
            <a:ext cx="4188884" cy="247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a:r>
              <a:rPr lang="en-US" sz="1000" b="1" dirty="0">
                <a:solidFill>
                  <a:srgbClr val="FFFFFF"/>
                </a:solidFill>
              </a:rPr>
              <a:t>Children</a:t>
            </a:r>
            <a:r>
              <a:rPr lang="ja-JP" altLang="en-US" sz="1000" b="1">
                <a:solidFill>
                  <a:srgbClr val="FFFFFF"/>
                </a:solidFill>
              </a:rPr>
              <a:t>’</a:t>
            </a:r>
            <a:r>
              <a:rPr lang="en-US" altLang="ja-JP" sz="1000" b="1" dirty="0">
                <a:solidFill>
                  <a:srgbClr val="FFFFFF"/>
                </a:solidFill>
              </a:rPr>
              <a:t>s Health Alliance of Wisconsin</a:t>
            </a:r>
            <a:endParaRPr lang="en-US" sz="1000" b="1" dirty="0">
              <a:solidFill>
                <a:srgbClr val="FFFFFF"/>
              </a:solidFill>
            </a:endParaRPr>
          </a:p>
        </p:txBody>
      </p:sp>
      <p:pic>
        <p:nvPicPr>
          <p:cNvPr id="1031" name="Picture 1" descr="EMSCppt.jpg"/>
          <p:cNvPicPr>
            <a:picLocks noChangeAspect="1"/>
          </p:cNvPicPr>
          <p:nvPr userDrawn="1"/>
        </p:nvPicPr>
        <p:blipFill>
          <a:blip r:embed="rId13"/>
          <a:srcRect/>
          <a:stretch>
            <a:fillRect/>
          </a:stretch>
        </p:blipFill>
        <p:spPr bwMode="auto">
          <a:xfrm>
            <a:off x="0" y="1"/>
            <a:ext cx="12208933" cy="868363"/>
          </a:xfrm>
          <a:prstGeom prst="rect">
            <a:avLst/>
          </a:prstGeom>
          <a:noFill/>
          <a:ln w="9525">
            <a:noFill/>
            <a:miter lim="800000"/>
            <a:headEnd/>
            <a:tailEnd/>
          </a:ln>
        </p:spPr>
      </p:pic>
    </p:spTree>
    <p:extLst>
      <p:ext uri="{BB962C8B-B14F-4D97-AF65-F5344CB8AC3E}">
        <p14:creationId xmlns:p14="http://schemas.microsoft.com/office/powerpoint/2010/main" val="382632753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rtl="0" eaLnBrk="0" fontAlgn="base" hangingPunct="0">
        <a:spcBef>
          <a:spcPct val="0"/>
        </a:spcBef>
        <a:spcAft>
          <a:spcPct val="0"/>
        </a:spcAft>
        <a:defRPr sz="4000" b="1">
          <a:solidFill>
            <a:schemeClr val="tx2"/>
          </a:solidFill>
          <a:latin typeface="+mj-lt"/>
          <a:ea typeface="+mj-ea"/>
          <a:cs typeface="ＭＳ Ｐゴシック" charset="0"/>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ＭＳ Ｐゴシック"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ＭＳ Ｐゴシック"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ＭＳ Ｐゴシック"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ＭＳ Ｐゴシック" charset="0"/>
        </a:defRPr>
      </a:lvl5pPr>
      <a:lvl6pPr marL="457200" algn="ctr" rtl="0" fontAlgn="base">
        <a:spcBef>
          <a:spcPct val="0"/>
        </a:spcBef>
        <a:spcAft>
          <a:spcPct val="0"/>
        </a:spcAft>
        <a:defRPr sz="4000" b="1">
          <a:solidFill>
            <a:schemeClr val="tx2"/>
          </a:solidFill>
          <a:latin typeface="Verdana" charset="0"/>
          <a:ea typeface="ＭＳ Ｐゴシック" charset="0"/>
        </a:defRPr>
      </a:lvl6pPr>
      <a:lvl7pPr marL="914400" algn="ctr" rtl="0" fontAlgn="base">
        <a:spcBef>
          <a:spcPct val="0"/>
        </a:spcBef>
        <a:spcAft>
          <a:spcPct val="0"/>
        </a:spcAft>
        <a:defRPr sz="4000" b="1">
          <a:solidFill>
            <a:schemeClr val="tx2"/>
          </a:solidFill>
          <a:latin typeface="Verdana" charset="0"/>
          <a:ea typeface="ＭＳ Ｐゴシック" charset="0"/>
        </a:defRPr>
      </a:lvl7pPr>
      <a:lvl8pPr marL="1371600" algn="ctr" rtl="0" fontAlgn="base">
        <a:spcBef>
          <a:spcPct val="0"/>
        </a:spcBef>
        <a:spcAft>
          <a:spcPct val="0"/>
        </a:spcAft>
        <a:defRPr sz="4000" b="1">
          <a:solidFill>
            <a:schemeClr val="tx2"/>
          </a:solidFill>
          <a:latin typeface="Verdana" charset="0"/>
          <a:ea typeface="ＭＳ Ｐゴシック" charset="0"/>
        </a:defRPr>
      </a:lvl8pPr>
      <a:lvl9pPr marL="1828800" algn="ctr" rtl="0" fontAlgn="base">
        <a:spcBef>
          <a:spcPct val="0"/>
        </a:spcBef>
        <a:spcAft>
          <a:spcPct val="0"/>
        </a:spcAft>
        <a:defRPr sz="4000" b="1">
          <a:solidFill>
            <a:schemeClr val="tx2"/>
          </a:solidFill>
          <a:latin typeface="Verdana" charset="0"/>
          <a:ea typeface="ＭＳ Ｐゴシック" charset="0"/>
        </a:defRPr>
      </a:lvl9pPr>
    </p:titleStyle>
    <p:bodyStyle>
      <a:lvl1pPr marL="342900" indent="-342900" algn="l" rtl="0" eaLnBrk="0" fontAlgn="base" hangingPunct="0">
        <a:spcBef>
          <a:spcPct val="20000"/>
        </a:spcBef>
        <a:spcAft>
          <a:spcPct val="0"/>
        </a:spcAft>
        <a:buChar char="•"/>
        <a:defRPr sz="30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pPr defTabSz="457200"/>
            <a:fld id="{7E0D914D-B099-4142-A885-11F276715148}" type="datetimeFigureOut">
              <a:rPr lang="en-US" dirty="0">
                <a:solidFill>
                  <a:srgbClr val="0F6FC6"/>
                </a:solidFill>
              </a:rPr>
              <a:pPr defTabSz="457200"/>
              <a:t>7/16/2019</a:t>
            </a:fld>
            <a:endParaRPr lang="en-US" dirty="0">
              <a:solidFill>
                <a:srgbClr val="0F6FC6"/>
              </a:solidFill>
            </a:endParaRPr>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pPr defTabSz="457200"/>
            <a:r>
              <a:rPr lang="en-US" dirty="0">
                <a:solidFill>
                  <a:srgbClr val="0F6FC6"/>
                </a:solidFill>
              </a:rPr>
              <a:t>
              </a:t>
            </a:r>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pPr defTabSz="457200"/>
            <a:fld id="{D57F1E4F-1CFF-5643-939E-217C01CDF565}" type="slidenum">
              <a:rPr lang="en-US" dirty="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44949653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hyperlink" Target="https://tch-redcap.texaschildrens.org/REDCap/surveys/?s=CXELJK8ECF"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microsoft.com/office/2007/relationships/hdphoto" Target="../media/hdphoto1.wdp"/><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41.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45.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hyperlink" Target="mailto:dcc_prqcsupport@hsc.utah.edu" TargetMode="External"/><Relationship Id="rId2" Type="http://schemas.openxmlformats.org/officeDocument/2006/relationships/hyperlink" Target="mailto:qeca@texaschildrens.org" TargetMode="External"/><Relationship Id="rId1" Type="http://schemas.openxmlformats.org/officeDocument/2006/relationships/slideLayout" Target="../slideLayouts/slideLayout6.xml"/><Relationship Id="rId4" Type="http://schemas.openxmlformats.org/officeDocument/2006/relationships/image" Target="../media/image17.tiff"/></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9FABCCE2-4B48-6640-87E1-3586C8983F65}"/>
              </a:ext>
            </a:extLst>
          </p:cNvPr>
          <p:cNvSpPr>
            <a:spLocks noGrp="1"/>
          </p:cNvSpPr>
          <p:nvPr>
            <p:ph type="sldNum" sz="quarter" idx="12"/>
          </p:nvPr>
        </p:nvSpPr>
        <p:spPr/>
        <p:txBody>
          <a:bodyPr/>
          <a:lstStyle/>
          <a:p>
            <a:fld id="{0A0033F3-06E6-6442-ABB2-E7F309BB5C24}" type="slidenum">
              <a:rPr lang="en-US" smtClean="0">
                <a:solidFill>
                  <a:prstClr val="black">
                    <a:tint val="75000"/>
                  </a:prstClr>
                </a:solidFill>
              </a:rPr>
              <a:pPr/>
              <a:t>1</a:t>
            </a:fld>
            <a:endParaRPr lang="en-US" dirty="0">
              <a:solidFill>
                <a:prstClr val="black">
                  <a:tint val="75000"/>
                </a:prstClr>
              </a:solidFill>
            </a:endParaRPr>
          </a:p>
        </p:txBody>
      </p:sp>
      <p:pic>
        <p:nvPicPr>
          <p:cNvPr id="3" name="Picture 2">
            <a:extLst>
              <a:ext uri="{FF2B5EF4-FFF2-40B4-BE49-F238E27FC236}">
                <a16:creationId xmlns:a16="http://schemas.microsoft.com/office/drawing/2014/main" xmlns="" id="{323CB006-DB27-7F48-8028-68D4EEA6EB74}"/>
              </a:ext>
            </a:extLst>
          </p:cNvPr>
          <p:cNvPicPr>
            <a:picLocks noChangeAspect="1"/>
          </p:cNvPicPr>
          <p:nvPr/>
        </p:nvPicPr>
        <p:blipFill>
          <a:blip r:embed="rId2"/>
          <a:stretch>
            <a:fillRect/>
          </a:stretch>
        </p:blipFill>
        <p:spPr>
          <a:xfrm>
            <a:off x="275681" y="1867917"/>
            <a:ext cx="5489550" cy="2422730"/>
          </a:xfrm>
          <a:prstGeom prst="rect">
            <a:avLst/>
          </a:prstGeom>
        </p:spPr>
      </p:pic>
      <p:cxnSp>
        <p:nvCxnSpPr>
          <p:cNvPr id="4" name="Straight Connector 3">
            <a:extLst>
              <a:ext uri="{FF2B5EF4-FFF2-40B4-BE49-F238E27FC236}">
                <a16:creationId xmlns:a16="http://schemas.microsoft.com/office/drawing/2014/main" xmlns="" id="{DC5EC8F7-14A9-2440-AF0C-99FC7FEC715C}"/>
              </a:ext>
            </a:extLst>
          </p:cNvPr>
          <p:cNvCxnSpPr>
            <a:cxnSpLocks/>
          </p:cNvCxnSpPr>
          <p:nvPr/>
        </p:nvCxnSpPr>
        <p:spPr>
          <a:xfrm>
            <a:off x="6096000" y="1663441"/>
            <a:ext cx="0" cy="3141605"/>
          </a:xfrm>
          <a:prstGeom prst="line">
            <a:avLst/>
          </a:prstGeom>
        </p:spPr>
        <p:style>
          <a:lnRef idx="1">
            <a:schemeClr val="accent2"/>
          </a:lnRef>
          <a:fillRef idx="0">
            <a:schemeClr val="accent2"/>
          </a:fillRef>
          <a:effectRef idx="0">
            <a:schemeClr val="accent2"/>
          </a:effectRef>
          <a:fontRef idx="minor">
            <a:schemeClr val="tx1"/>
          </a:fontRef>
        </p:style>
      </p:cxnSp>
      <p:sp>
        <p:nvSpPr>
          <p:cNvPr id="5" name="TextBox 4">
            <a:extLst>
              <a:ext uri="{FF2B5EF4-FFF2-40B4-BE49-F238E27FC236}">
                <a16:creationId xmlns:a16="http://schemas.microsoft.com/office/drawing/2014/main" xmlns="" id="{1AFFA9F8-096C-E242-A764-B68DB02DEBD9}"/>
              </a:ext>
            </a:extLst>
          </p:cNvPr>
          <p:cNvSpPr txBox="1"/>
          <p:nvPr/>
        </p:nvSpPr>
        <p:spPr>
          <a:xfrm>
            <a:off x="6426770" y="1696503"/>
            <a:ext cx="5478014" cy="3231654"/>
          </a:xfrm>
          <a:prstGeom prst="rect">
            <a:avLst/>
          </a:prstGeom>
          <a:noFill/>
        </p:spPr>
        <p:txBody>
          <a:bodyPr wrap="square" rtlCol="0">
            <a:spAutoFit/>
          </a:bodyPr>
          <a:lstStyle/>
          <a:p>
            <a:r>
              <a:rPr lang="en-US" sz="2800" b="1" dirty="0" smtClean="0">
                <a:solidFill>
                  <a:srgbClr val="154C93"/>
                </a:solidFill>
              </a:rPr>
              <a:t>Learning Session</a:t>
            </a:r>
            <a:endParaRPr lang="en-US" sz="2800" b="1" dirty="0">
              <a:solidFill>
                <a:srgbClr val="154C93"/>
              </a:solidFill>
            </a:endParaRPr>
          </a:p>
          <a:p>
            <a:r>
              <a:rPr lang="en-US" sz="2800" b="1" dirty="0" smtClean="0">
                <a:solidFill>
                  <a:srgbClr val="154C93"/>
                </a:solidFill>
              </a:rPr>
              <a:t>16-July 2019</a:t>
            </a:r>
            <a:endParaRPr lang="en-US" sz="2800" b="1" dirty="0">
              <a:solidFill>
                <a:srgbClr val="154C93"/>
              </a:solidFill>
            </a:endParaRPr>
          </a:p>
          <a:p>
            <a:endParaRPr lang="en-US" sz="2800" b="1" dirty="0">
              <a:solidFill>
                <a:srgbClr val="154C93"/>
              </a:solidFill>
            </a:endParaRPr>
          </a:p>
          <a:p>
            <a:r>
              <a:rPr lang="en-US" sz="2000" b="1" dirty="0" smtClean="0">
                <a:solidFill>
                  <a:srgbClr val="154C93"/>
                </a:solidFill>
              </a:rPr>
              <a:t>Presenter(s): </a:t>
            </a:r>
            <a:r>
              <a:rPr lang="en-US" sz="2000" dirty="0">
                <a:solidFill>
                  <a:prstClr val="white"/>
                </a:solidFill>
              </a:rPr>
              <a:t>MD, FAAP, FACEP, FAEMS</a:t>
            </a:r>
            <a:endParaRPr lang="en-US" sz="2000" b="1" dirty="0">
              <a:solidFill>
                <a:srgbClr val="154C93"/>
              </a:solidFill>
            </a:endParaRPr>
          </a:p>
          <a:p>
            <a:r>
              <a:rPr lang="en-US" sz="2000" dirty="0">
                <a:solidFill>
                  <a:srgbClr val="154C93"/>
                </a:solidFill>
              </a:rPr>
              <a:t>	Kate Remick, MD</a:t>
            </a:r>
          </a:p>
          <a:p>
            <a:r>
              <a:rPr lang="en-US" sz="2000" dirty="0">
                <a:solidFill>
                  <a:srgbClr val="154C93"/>
                </a:solidFill>
              </a:rPr>
              <a:t>	</a:t>
            </a:r>
            <a:r>
              <a:rPr lang="en-US" sz="2000" dirty="0" smtClean="0">
                <a:solidFill>
                  <a:srgbClr val="154C93"/>
                </a:solidFill>
              </a:rPr>
              <a:t>Krystle Bartley, MA</a:t>
            </a:r>
          </a:p>
          <a:p>
            <a:r>
              <a:rPr lang="en-US" sz="2000" dirty="0" smtClean="0">
                <a:solidFill>
                  <a:srgbClr val="154C93"/>
                </a:solidFill>
              </a:rPr>
              <a:t>	Diana Fendya, MSN (R), RN</a:t>
            </a:r>
          </a:p>
          <a:p>
            <a:r>
              <a:rPr lang="en-US" sz="2000" dirty="0">
                <a:solidFill>
                  <a:srgbClr val="154C93"/>
                </a:solidFill>
              </a:rPr>
              <a:t>	</a:t>
            </a:r>
            <a:r>
              <a:rPr lang="en-US" sz="2000" dirty="0" smtClean="0">
                <a:solidFill>
                  <a:srgbClr val="154C93"/>
                </a:solidFill>
              </a:rPr>
              <a:t>Meredith Rodriguez, PhD</a:t>
            </a:r>
          </a:p>
          <a:p>
            <a:r>
              <a:rPr lang="en-US" sz="2000" dirty="0" smtClean="0">
                <a:solidFill>
                  <a:srgbClr val="154C93"/>
                </a:solidFill>
              </a:rPr>
              <a:t>	</a:t>
            </a:r>
            <a:r>
              <a:rPr lang="en-US" sz="2000" smtClean="0">
                <a:solidFill>
                  <a:srgbClr val="154C93"/>
                </a:solidFill>
              </a:rPr>
              <a:t>NEDARC Representatives</a:t>
            </a:r>
            <a:endParaRPr lang="en-US" sz="2000" dirty="0" smtClean="0">
              <a:solidFill>
                <a:srgbClr val="154C93"/>
              </a:solidFill>
            </a:endParaRPr>
          </a:p>
        </p:txBody>
      </p:sp>
    </p:spTree>
    <p:extLst>
      <p:ext uri="{BB962C8B-B14F-4D97-AF65-F5344CB8AC3E}">
        <p14:creationId xmlns:p14="http://schemas.microsoft.com/office/powerpoint/2010/main" val="39830883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Welcome!</a:t>
            </a:r>
            <a:endParaRPr lang="en-US" dirty="0"/>
          </a:p>
        </p:txBody>
      </p:sp>
      <p:sp>
        <p:nvSpPr>
          <p:cNvPr id="4" name="Content Placeholder 3"/>
          <p:cNvSpPr>
            <a:spLocks noGrp="1"/>
          </p:cNvSpPr>
          <p:nvPr>
            <p:ph idx="1"/>
          </p:nvPr>
        </p:nvSpPr>
        <p:spPr>
          <a:xfrm>
            <a:off x="720696" y="1384586"/>
            <a:ext cx="10972800" cy="4572000"/>
          </a:xfrm>
        </p:spPr>
        <p:txBody>
          <a:bodyPr/>
          <a:lstStyle/>
          <a:p>
            <a:pPr marL="64008" indent="0" algn="ctr">
              <a:buNone/>
            </a:pPr>
            <a:r>
              <a:rPr lang="en-US" dirty="0" smtClean="0"/>
              <a:t>The following sites have newly-executed DUAs:</a:t>
            </a:r>
          </a:p>
          <a:p>
            <a:pPr marL="64008" indent="0" algn="ctr">
              <a:buNone/>
            </a:pPr>
            <a:r>
              <a:rPr lang="en-US" sz="2400" b="1" dirty="0" smtClean="0"/>
              <a:t>Sweetwater Hospital Association</a:t>
            </a:r>
          </a:p>
          <a:p>
            <a:pPr marL="64008" indent="0" algn="ctr">
              <a:buNone/>
            </a:pPr>
            <a:r>
              <a:rPr lang="en-US" sz="2400" b="1" dirty="0" smtClean="0"/>
              <a:t>St. Elizabeth O’Fallon</a:t>
            </a:r>
          </a:p>
          <a:p>
            <a:pPr marL="64008" indent="0" algn="ctr">
              <a:buNone/>
            </a:pPr>
            <a:r>
              <a:rPr lang="en-US" sz="2400" b="1" dirty="0" smtClean="0"/>
              <a:t>SSM Health – St. Joseph Hospital – Wentzville</a:t>
            </a:r>
          </a:p>
          <a:p>
            <a:pPr marL="64008" indent="0" algn="ctr">
              <a:buNone/>
            </a:pPr>
            <a:r>
              <a:rPr lang="en-US" sz="2400" b="1" dirty="0" smtClean="0"/>
              <a:t>SSM Health – St. Joseph Health Center</a:t>
            </a:r>
          </a:p>
          <a:p>
            <a:pPr marL="64008" indent="0" algn="ctr">
              <a:buNone/>
            </a:pPr>
            <a:r>
              <a:rPr lang="en-US" sz="2400" b="1" dirty="0" smtClean="0"/>
              <a:t>Cohen Children’s Medical Center</a:t>
            </a:r>
          </a:p>
          <a:p>
            <a:pPr marL="64008" indent="0" algn="ctr">
              <a:buNone/>
            </a:pPr>
            <a:r>
              <a:rPr lang="en-US" sz="2400" b="1" dirty="0" smtClean="0"/>
              <a:t>Long Island Jewish Valley Stream</a:t>
            </a:r>
            <a:endParaRPr lang="en-US" sz="2400" b="1" dirty="0"/>
          </a:p>
        </p:txBody>
      </p:sp>
      <p:sp>
        <p:nvSpPr>
          <p:cNvPr id="2" name="Slide Number Placeholder 1"/>
          <p:cNvSpPr>
            <a:spLocks noGrp="1"/>
          </p:cNvSpPr>
          <p:nvPr>
            <p:ph type="sldNum" sz="quarter" idx="12"/>
          </p:nvPr>
        </p:nvSpPr>
        <p:spPr/>
        <p:txBody>
          <a:bodyPr/>
          <a:lstStyle/>
          <a:p>
            <a:fld id="{0A0033F3-06E6-6442-ABB2-E7F309BB5C24}" type="slidenum">
              <a:rPr lang="en-US" smtClean="0">
                <a:solidFill>
                  <a:prstClr val="black">
                    <a:tint val="75000"/>
                  </a:prstClr>
                </a:solidFill>
              </a:rPr>
              <a:pPr/>
              <a:t>10</a:t>
            </a:fld>
            <a:endParaRPr lang="en-US" dirty="0">
              <a:solidFill>
                <a:prstClr val="black">
                  <a:tint val="75000"/>
                </a:prstClr>
              </a:solidFill>
            </a:endParaRPr>
          </a:p>
        </p:txBody>
      </p:sp>
      <p:sp>
        <p:nvSpPr>
          <p:cNvPr id="5" name="TextBox 4"/>
          <p:cNvSpPr txBox="1"/>
          <p:nvPr/>
        </p:nvSpPr>
        <p:spPr>
          <a:xfrm>
            <a:off x="1886248" y="5956753"/>
            <a:ext cx="9528560" cy="646331"/>
          </a:xfrm>
          <a:prstGeom prst="rect">
            <a:avLst/>
          </a:prstGeom>
          <a:noFill/>
        </p:spPr>
        <p:txBody>
          <a:bodyPr wrap="square" rtlCol="0">
            <a:spAutoFit/>
          </a:bodyPr>
          <a:lstStyle/>
          <a:p>
            <a:pPr algn="ctr"/>
            <a:r>
              <a:rPr lang="en-US" b="1" dirty="0" smtClean="0">
                <a:solidFill>
                  <a:srgbClr val="FFC000"/>
                </a:solidFill>
              </a:rPr>
              <a:t>REDCap QI/Data Steward Survey:</a:t>
            </a:r>
          </a:p>
          <a:p>
            <a:pPr algn="ctr"/>
            <a:r>
              <a:rPr lang="en-US" dirty="0">
                <a:solidFill>
                  <a:srgbClr val="FFC000"/>
                </a:solidFill>
                <a:hlinkClick r:id="rId2"/>
              </a:rPr>
              <a:t>https://tch-redcap.texaschildrens.org/REDCap/surveys/?</a:t>
            </a:r>
            <a:r>
              <a:rPr lang="en-US" dirty="0" smtClean="0">
                <a:solidFill>
                  <a:srgbClr val="FFC000"/>
                </a:solidFill>
                <a:hlinkClick r:id="rId2"/>
              </a:rPr>
              <a:t>s=CXELJK8ECF</a:t>
            </a:r>
            <a:r>
              <a:rPr lang="en-US" dirty="0" smtClean="0">
                <a:solidFill>
                  <a:srgbClr val="FFC000"/>
                </a:solidFill>
              </a:rPr>
              <a:t> </a:t>
            </a:r>
            <a:endParaRPr lang="en-US" dirty="0">
              <a:solidFill>
                <a:srgbClr val="FFC000"/>
              </a:solidFill>
            </a:endParaRPr>
          </a:p>
        </p:txBody>
      </p:sp>
    </p:spTree>
    <p:extLst>
      <p:ext uri="{BB962C8B-B14F-4D97-AF65-F5344CB8AC3E}">
        <p14:creationId xmlns:p14="http://schemas.microsoft.com/office/powerpoint/2010/main" val="13380337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A0033F3-06E6-6442-ABB2-E7F309BB5C24}" type="slidenum">
              <a:rPr lang="en-US" smtClean="0">
                <a:solidFill>
                  <a:prstClr val="black">
                    <a:tint val="75000"/>
                  </a:prstClr>
                </a:solidFill>
              </a:rPr>
              <a:pPr/>
              <a:t>11</a:t>
            </a:fld>
            <a:endParaRPr lang="en-US" dirty="0">
              <a:solidFill>
                <a:prstClr val="black">
                  <a:tint val="75000"/>
                </a:prstClr>
              </a:solidFill>
            </a:endParaRPr>
          </a:p>
        </p:txBody>
      </p:sp>
      <p:sp>
        <p:nvSpPr>
          <p:cNvPr id="4" name="Rectangle 1">
            <a:extLst>
              <a:ext uri="{FF2B5EF4-FFF2-40B4-BE49-F238E27FC236}">
                <a16:creationId xmlns:a16="http://schemas.microsoft.com/office/drawing/2014/main" xmlns="" id="{A8F7E0DF-86BA-D643-9612-6723D4451417}"/>
              </a:ext>
            </a:extLst>
          </p:cNvPr>
          <p:cNvSpPr txBox="1">
            <a:spLocks/>
          </p:cNvSpPr>
          <p:nvPr/>
        </p:nvSpPr>
        <p:spPr>
          <a:xfrm>
            <a:off x="4358277" y="1885859"/>
            <a:ext cx="6184899" cy="1510483"/>
          </a:xfrm>
          <a:prstGeom prst="rect">
            <a:avLst/>
          </a:prstGeom>
        </p:spPr>
        <p:txBody>
          <a:bodyPr/>
          <a:lstStyle>
            <a:lvl1pPr marL="182880" algn="l" rtl="0" eaLnBrk="1" latinLnBrk="0" hangingPunct="1">
              <a:spcBef>
                <a:spcPct val="0"/>
              </a:spcBef>
              <a:buNone/>
              <a:defRPr sz="4000" b="1" kern="1200">
                <a:ln w="6350">
                  <a:noFill/>
                </a:ln>
                <a:solidFill>
                  <a:schemeClr val="accent1"/>
                </a:solidFill>
                <a:effectLst/>
                <a:latin typeface="+mj-lt"/>
                <a:ea typeface="+mj-ea"/>
                <a:cs typeface="+mj-cs"/>
              </a:defRPr>
            </a:lvl1pPr>
          </a:lstStyle>
          <a:p>
            <a:pPr algn="ctr"/>
            <a:r>
              <a:rPr lang="en-US" dirty="0" smtClean="0">
                <a:solidFill>
                  <a:srgbClr val="DDDDDD"/>
                </a:solidFill>
              </a:rPr>
              <a:t>AGGREGATE PERFORMANCE</a:t>
            </a:r>
            <a:endParaRPr lang="en-US" dirty="0">
              <a:solidFill>
                <a:srgbClr val="DDDDDD"/>
              </a:solidFill>
            </a:endParaRPr>
          </a:p>
        </p:txBody>
      </p:sp>
      <p:cxnSp>
        <p:nvCxnSpPr>
          <p:cNvPr id="5" name="Straight Connector 4"/>
          <p:cNvCxnSpPr/>
          <p:nvPr/>
        </p:nvCxnSpPr>
        <p:spPr>
          <a:xfrm rot="16200000" flipH="1">
            <a:off x="7581596" y="959198"/>
            <a:ext cx="16934" cy="514994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stretch>
            <a:fillRect/>
          </a:stretch>
        </p:blipFill>
        <p:spPr>
          <a:xfrm>
            <a:off x="1708190" y="1781356"/>
            <a:ext cx="2928307" cy="2657233"/>
          </a:xfrm>
          <a:prstGeom prst="rect">
            <a:avLst/>
          </a:prstGeom>
        </p:spPr>
      </p:pic>
    </p:spTree>
    <p:extLst>
      <p:ext uri="{BB962C8B-B14F-4D97-AF65-F5344CB8AC3E}">
        <p14:creationId xmlns:p14="http://schemas.microsoft.com/office/powerpoint/2010/main" val="4391722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A0033F3-06E6-6442-ABB2-E7F309BB5C24}" type="slidenum">
              <a:rPr lang="en-US" smtClean="0">
                <a:solidFill>
                  <a:prstClr val="black">
                    <a:tint val="75000"/>
                  </a:prstClr>
                </a:solidFill>
              </a:rPr>
              <a:pPr/>
              <a:t>12</a:t>
            </a:fld>
            <a:endParaRPr lang="en-US" dirty="0">
              <a:solidFill>
                <a:prstClr val="black">
                  <a:tint val="75000"/>
                </a:prstClr>
              </a:solidFill>
            </a:endParaRPr>
          </a:p>
        </p:txBody>
      </p:sp>
      <p:sp>
        <p:nvSpPr>
          <p:cNvPr id="4" name="Rectangle 1">
            <a:extLst>
              <a:ext uri="{FF2B5EF4-FFF2-40B4-BE49-F238E27FC236}">
                <a16:creationId xmlns:a16="http://schemas.microsoft.com/office/drawing/2014/main" xmlns="" id="{A8F7E0DF-86BA-D643-9612-6723D4451417}"/>
              </a:ext>
            </a:extLst>
          </p:cNvPr>
          <p:cNvSpPr txBox="1">
            <a:spLocks/>
          </p:cNvSpPr>
          <p:nvPr/>
        </p:nvSpPr>
        <p:spPr>
          <a:xfrm>
            <a:off x="4366985" y="2642179"/>
            <a:ext cx="6184899" cy="675926"/>
          </a:xfrm>
          <a:prstGeom prst="rect">
            <a:avLst/>
          </a:prstGeom>
        </p:spPr>
        <p:txBody>
          <a:bodyPr/>
          <a:lstStyle>
            <a:lvl1pPr marL="182880" algn="l" rtl="0" eaLnBrk="1" latinLnBrk="0" hangingPunct="1">
              <a:spcBef>
                <a:spcPct val="0"/>
              </a:spcBef>
              <a:buNone/>
              <a:defRPr sz="4000" b="1" kern="1200">
                <a:ln w="6350">
                  <a:noFill/>
                </a:ln>
                <a:solidFill>
                  <a:schemeClr val="accent1"/>
                </a:solidFill>
                <a:effectLst/>
                <a:latin typeface="+mj-lt"/>
                <a:ea typeface="+mj-ea"/>
                <a:cs typeface="+mj-cs"/>
              </a:defRPr>
            </a:lvl1pPr>
          </a:lstStyle>
          <a:p>
            <a:pPr algn="ctr"/>
            <a:r>
              <a:rPr lang="en-US" dirty="0" smtClean="0">
                <a:solidFill>
                  <a:srgbClr val="DDDDDD"/>
                </a:solidFill>
              </a:rPr>
              <a:t>PDSA CYCLE  TIMELINES</a:t>
            </a:r>
            <a:endParaRPr lang="en-US" dirty="0">
              <a:solidFill>
                <a:srgbClr val="DDDDDD"/>
              </a:solidFill>
            </a:endParaRPr>
          </a:p>
        </p:txBody>
      </p:sp>
      <p:cxnSp>
        <p:nvCxnSpPr>
          <p:cNvPr id="5" name="Straight Connector 4"/>
          <p:cNvCxnSpPr/>
          <p:nvPr/>
        </p:nvCxnSpPr>
        <p:spPr>
          <a:xfrm rot="16200000" flipH="1">
            <a:off x="7450968" y="1239338"/>
            <a:ext cx="16934" cy="514994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stretch>
            <a:fillRect/>
          </a:stretch>
        </p:blipFill>
        <p:spPr>
          <a:xfrm>
            <a:off x="2110553" y="2520259"/>
            <a:ext cx="2256432" cy="1831407"/>
          </a:xfrm>
          <a:prstGeom prst="rect">
            <a:avLst/>
          </a:prstGeom>
        </p:spPr>
      </p:pic>
    </p:spTree>
    <p:extLst>
      <p:ext uri="{BB962C8B-B14F-4D97-AF65-F5344CB8AC3E}">
        <p14:creationId xmlns:p14="http://schemas.microsoft.com/office/powerpoint/2010/main" val="36299745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PDSA Cycle Timeline</a:t>
            </a:r>
            <a:endParaRPr lang="en-US" dirty="0"/>
          </a:p>
        </p:txBody>
      </p:sp>
      <p:sp>
        <p:nvSpPr>
          <p:cNvPr id="3" name="Content Placeholder 2"/>
          <p:cNvSpPr>
            <a:spLocks noGrp="1"/>
          </p:cNvSpPr>
          <p:nvPr>
            <p:ph idx="1"/>
          </p:nvPr>
        </p:nvSpPr>
        <p:spPr>
          <a:xfrm>
            <a:off x="7358742" y="1861458"/>
            <a:ext cx="3979817" cy="4572000"/>
          </a:xfrm>
        </p:spPr>
        <p:txBody>
          <a:bodyPr/>
          <a:lstStyle/>
          <a:p>
            <a:pPr marL="64008" indent="0" algn="ctr">
              <a:buNone/>
            </a:pPr>
            <a:endParaRPr lang="en-US" dirty="0" smtClean="0"/>
          </a:p>
          <a:p>
            <a:pPr marL="64008" indent="0" algn="ctr">
              <a:buNone/>
            </a:pPr>
            <a:endParaRPr lang="en-US" b="1" dirty="0" smtClean="0"/>
          </a:p>
          <a:p>
            <a:pPr marL="64008" indent="0" algn="ctr">
              <a:buNone/>
            </a:pPr>
            <a:r>
              <a:rPr lang="en-US" b="1" dirty="0" smtClean="0">
                <a:solidFill>
                  <a:srgbClr val="00B0F0"/>
                </a:solidFill>
              </a:rPr>
              <a:t>Our Mantra</a:t>
            </a:r>
          </a:p>
          <a:p>
            <a:pPr marL="64008" indent="0" algn="ctr">
              <a:buNone/>
            </a:pPr>
            <a:r>
              <a:rPr lang="en-US" i="1" dirty="0" smtClean="0">
                <a:solidFill>
                  <a:srgbClr val="00B0F0"/>
                </a:solidFill>
              </a:rPr>
              <a:t>Start Pacing Yourself for the Marathon</a:t>
            </a:r>
            <a:endParaRPr lang="en-US" i="1" dirty="0">
              <a:solidFill>
                <a:srgbClr val="00B0F0"/>
              </a:solidFill>
            </a:endParaRPr>
          </a:p>
        </p:txBody>
      </p:sp>
      <p:sp>
        <p:nvSpPr>
          <p:cNvPr id="4" name="Slide Number Placeholder 3"/>
          <p:cNvSpPr>
            <a:spLocks noGrp="1"/>
          </p:cNvSpPr>
          <p:nvPr>
            <p:ph type="sldNum" sz="quarter" idx="12"/>
          </p:nvPr>
        </p:nvSpPr>
        <p:spPr/>
        <p:txBody>
          <a:bodyPr/>
          <a:lstStyle/>
          <a:p>
            <a:fld id="{FEA1243F-3000-4347-94A4-FBDEAD3122CB}" type="slidenum">
              <a:rPr lang="en-US" smtClean="0"/>
              <a:pPr/>
              <a:t>13</a:t>
            </a:fld>
            <a:endParaRPr lang="en-US" dirty="0"/>
          </a:p>
        </p:txBody>
      </p:sp>
      <p:pic>
        <p:nvPicPr>
          <p:cNvPr id="5" name="Picture 4"/>
          <p:cNvPicPr>
            <a:picLocks noChangeAspect="1"/>
          </p:cNvPicPr>
          <p:nvPr/>
        </p:nvPicPr>
        <p:blipFill rotWithShape="1">
          <a:blip r:embed="rId2"/>
          <a:srcRect l="845" t="9679" r="2598" b="3615"/>
          <a:stretch/>
        </p:blipFill>
        <p:spPr>
          <a:xfrm>
            <a:off x="0" y="1691343"/>
            <a:ext cx="6653349" cy="5166657"/>
          </a:xfrm>
          <a:prstGeom prst="rect">
            <a:avLst/>
          </a:prstGeom>
          <a:effectLst>
            <a:glow rad="228600">
              <a:schemeClr val="accent6">
                <a:satMod val="175000"/>
                <a:alpha val="40000"/>
              </a:schemeClr>
            </a:glow>
          </a:effectLst>
          <a:scene3d>
            <a:camera prst="orthographicFront"/>
            <a:lightRig rig="threePt" dir="t"/>
          </a:scene3d>
          <a:sp3d>
            <a:bevelT prst="convex"/>
          </a:sp3d>
        </p:spPr>
      </p:pic>
    </p:spTree>
    <p:extLst>
      <p:ext uri="{BB962C8B-B14F-4D97-AF65-F5344CB8AC3E}">
        <p14:creationId xmlns:p14="http://schemas.microsoft.com/office/powerpoint/2010/main" val="29238522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1634" t="32694" r="20874" b="9915"/>
          <a:stretch/>
        </p:blipFill>
        <p:spPr>
          <a:xfrm>
            <a:off x="1323703" y="1970314"/>
            <a:ext cx="2499360" cy="3516086"/>
          </a:xfrm>
          <a:prstGeom prst="rect">
            <a:avLst/>
          </a:prstGeom>
        </p:spPr>
      </p:pic>
      <p:sp>
        <p:nvSpPr>
          <p:cNvPr id="2" name="Title 1"/>
          <p:cNvSpPr>
            <a:spLocks noGrp="1"/>
          </p:cNvSpPr>
          <p:nvPr>
            <p:ph type="title"/>
          </p:nvPr>
        </p:nvSpPr>
        <p:spPr/>
        <p:txBody>
          <a:bodyPr/>
          <a:lstStyle/>
          <a:p>
            <a:r>
              <a:rPr lang="en-US" dirty="0" smtClean="0"/>
              <a:t>PDSA Cycle Timeline</a:t>
            </a:r>
            <a:endParaRPr lang="en-US" dirty="0"/>
          </a:p>
        </p:txBody>
      </p:sp>
      <p:sp>
        <p:nvSpPr>
          <p:cNvPr id="3" name="Content Placeholder 2"/>
          <p:cNvSpPr>
            <a:spLocks noGrp="1"/>
          </p:cNvSpPr>
          <p:nvPr>
            <p:ph idx="1"/>
          </p:nvPr>
        </p:nvSpPr>
        <p:spPr>
          <a:xfrm>
            <a:off x="3860799" y="1643743"/>
            <a:ext cx="8157029" cy="4572000"/>
          </a:xfrm>
        </p:spPr>
        <p:txBody>
          <a:bodyPr>
            <a:noAutofit/>
          </a:bodyPr>
          <a:lstStyle/>
          <a:p>
            <a:pPr marL="64008" indent="0">
              <a:spcBef>
                <a:spcPts val="0"/>
              </a:spcBef>
              <a:spcAft>
                <a:spcPts val="600"/>
              </a:spcAft>
              <a:buNone/>
            </a:pPr>
            <a:r>
              <a:rPr lang="en-US" sz="2000" b="1" dirty="0" smtClean="0">
                <a:solidFill>
                  <a:schemeClr val="tx1">
                    <a:lumMod val="75000"/>
                  </a:schemeClr>
                </a:solidFill>
              </a:rPr>
              <a:t>Mile Marker 1: Start with Baseline Data</a:t>
            </a:r>
          </a:p>
          <a:p>
            <a:pPr lvl="1">
              <a:spcBef>
                <a:spcPts val="0"/>
              </a:spcBef>
              <a:spcAft>
                <a:spcPts val="600"/>
              </a:spcAft>
            </a:pPr>
            <a:r>
              <a:rPr lang="en-US" sz="1800" dirty="0" smtClean="0">
                <a:solidFill>
                  <a:schemeClr val="tx1">
                    <a:lumMod val="75000"/>
                  </a:schemeClr>
                </a:solidFill>
              </a:rPr>
              <a:t>Goal: Must be submitted by July 12</a:t>
            </a:r>
          </a:p>
          <a:p>
            <a:pPr marL="537210" lvl="1" indent="0">
              <a:spcBef>
                <a:spcPts val="0"/>
              </a:spcBef>
              <a:spcAft>
                <a:spcPts val="600"/>
              </a:spcAft>
              <a:buNone/>
            </a:pPr>
            <a:endParaRPr lang="en-US" sz="1800" dirty="0" smtClean="0"/>
          </a:p>
          <a:p>
            <a:pPr marL="64008" indent="0">
              <a:spcBef>
                <a:spcPts val="0"/>
              </a:spcBef>
              <a:spcAft>
                <a:spcPts val="600"/>
              </a:spcAft>
              <a:buNone/>
            </a:pPr>
            <a:r>
              <a:rPr lang="en-US" sz="2000" b="1" dirty="0" smtClean="0">
                <a:solidFill>
                  <a:srgbClr val="00B050"/>
                </a:solidFill>
              </a:rPr>
              <a:t>Mile Marker 2: Begin Collecting &amp; Entering Data for 1</a:t>
            </a:r>
            <a:r>
              <a:rPr lang="en-US" sz="2000" b="1" baseline="30000" dirty="0" smtClean="0">
                <a:solidFill>
                  <a:srgbClr val="00B050"/>
                </a:solidFill>
              </a:rPr>
              <a:t>st</a:t>
            </a:r>
            <a:r>
              <a:rPr lang="en-US" sz="2000" b="1" dirty="0" smtClean="0">
                <a:solidFill>
                  <a:srgbClr val="00B050"/>
                </a:solidFill>
              </a:rPr>
              <a:t> PDSA</a:t>
            </a:r>
          </a:p>
          <a:p>
            <a:pPr lvl="1">
              <a:spcBef>
                <a:spcPts val="0"/>
              </a:spcBef>
              <a:spcAft>
                <a:spcPts val="600"/>
              </a:spcAft>
            </a:pPr>
            <a:r>
              <a:rPr lang="en-US" sz="1800" dirty="0" smtClean="0">
                <a:solidFill>
                  <a:srgbClr val="00B050"/>
                </a:solidFill>
              </a:rPr>
              <a:t>Goal: July 16 to Labor Day (September 2)</a:t>
            </a:r>
          </a:p>
          <a:p>
            <a:pPr marL="537210" lvl="1" indent="0">
              <a:spcBef>
                <a:spcPts val="0"/>
              </a:spcBef>
              <a:spcAft>
                <a:spcPts val="600"/>
              </a:spcAft>
              <a:buNone/>
            </a:pPr>
            <a:endParaRPr lang="en-US" sz="1800" dirty="0" smtClean="0">
              <a:solidFill>
                <a:srgbClr val="00B050"/>
              </a:solidFill>
            </a:endParaRPr>
          </a:p>
          <a:p>
            <a:pPr marL="64008" indent="0">
              <a:spcBef>
                <a:spcPts val="0"/>
              </a:spcBef>
              <a:spcAft>
                <a:spcPts val="600"/>
              </a:spcAft>
              <a:buNone/>
            </a:pPr>
            <a:r>
              <a:rPr lang="en-US" sz="2000" b="1" dirty="0" smtClean="0">
                <a:solidFill>
                  <a:srgbClr val="FFC000"/>
                </a:solidFill>
              </a:rPr>
              <a:t>Mile Marker 3: Begin Collecting &amp; Entering Data for 2</a:t>
            </a:r>
            <a:r>
              <a:rPr lang="en-US" sz="2000" b="1" baseline="30000" dirty="0" smtClean="0">
                <a:solidFill>
                  <a:srgbClr val="FFC000"/>
                </a:solidFill>
              </a:rPr>
              <a:t>nd</a:t>
            </a:r>
            <a:r>
              <a:rPr lang="en-US" sz="2000" b="1" dirty="0" smtClean="0">
                <a:solidFill>
                  <a:srgbClr val="FFC000"/>
                </a:solidFill>
              </a:rPr>
              <a:t> PDSA</a:t>
            </a:r>
          </a:p>
          <a:p>
            <a:pPr marL="514350" indent="225425">
              <a:spcBef>
                <a:spcPts val="0"/>
              </a:spcBef>
              <a:spcAft>
                <a:spcPts val="600"/>
              </a:spcAft>
            </a:pPr>
            <a:r>
              <a:rPr lang="en-US" sz="2000" b="1" dirty="0" smtClean="0">
                <a:solidFill>
                  <a:srgbClr val="FFC000"/>
                </a:solidFill>
              </a:rPr>
              <a:t> 	</a:t>
            </a:r>
            <a:r>
              <a:rPr lang="en-US" sz="1800" dirty="0">
                <a:solidFill>
                  <a:srgbClr val="FFC000"/>
                </a:solidFill>
              </a:rPr>
              <a:t>Goal: Labor Day to Halloween</a:t>
            </a:r>
          </a:p>
          <a:p>
            <a:pPr marL="64008" indent="0">
              <a:spcBef>
                <a:spcPts val="0"/>
              </a:spcBef>
              <a:spcAft>
                <a:spcPts val="600"/>
              </a:spcAft>
              <a:buNone/>
            </a:pPr>
            <a:endParaRPr lang="en-US" sz="1800" dirty="0" smtClean="0">
              <a:solidFill>
                <a:srgbClr val="FFC000"/>
              </a:solidFill>
            </a:endParaRPr>
          </a:p>
          <a:p>
            <a:pPr marL="64008" indent="0">
              <a:spcBef>
                <a:spcPts val="0"/>
              </a:spcBef>
              <a:spcAft>
                <a:spcPts val="600"/>
              </a:spcAft>
              <a:buNone/>
            </a:pPr>
            <a:r>
              <a:rPr lang="en-US" sz="2000" b="1" dirty="0" smtClean="0">
                <a:solidFill>
                  <a:srgbClr val="0070C0"/>
                </a:solidFill>
              </a:rPr>
              <a:t>Mile Marker 4: Begin Collecting &amp; Entering Data for 3</a:t>
            </a:r>
            <a:r>
              <a:rPr lang="en-US" sz="2000" b="1" baseline="30000" dirty="0" smtClean="0">
                <a:solidFill>
                  <a:srgbClr val="0070C0"/>
                </a:solidFill>
              </a:rPr>
              <a:t>rd</a:t>
            </a:r>
            <a:r>
              <a:rPr lang="en-US" sz="2000" b="1" dirty="0" smtClean="0">
                <a:solidFill>
                  <a:srgbClr val="0070C0"/>
                </a:solidFill>
              </a:rPr>
              <a:t> PDSA</a:t>
            </a:r>
          </a:p>
          <a:p>
            <a:pPr lvl="1">
              <a:spcBef>
                <a:spcPts val="0"/>
              </a:spcBef>
              <a:spcAft>
                <a:spcPts val="600"/>
              </a:spcAft>
            </a:pPr>
            <a:r>
              <a:rPr lang="en-US" sz="1800" dirty="0" smtClean="0">
                <a:solidFill>
                  <a:srgbClr val="0070C0"/>
                </a:solidFill>
              </a:rPr>
              <a:t>Goal: Halloween to MLK (January 2, 2020)</a:t>
            </a:r>
            <a:endParaRPr lang="en-US" sz="1800" dirty="0">
              <a:solidFill>
                <a:srgbClr val="0070C0"/>
              </a:solidFill>
            </a:endParaRPr>
          </a:p>
        </p:txBody>
      </p:sp>
      <p:sp>
        <p:nvSpPr>
          <p:cNvPr id="4" name="Slide Number Placeholder 3"/>
          <p:cNvSpPr>
            <a:spLocks noGrp="1"/>
          </p:cNvSpPr>
          <p:nvPr>
            <p:ph type="sldNum" sz="quarter" idx="12"/>
          </p:nvPr>
        </p:nvSpPr>
        <p:spPr/>
        <p:txBody>
          <a:bodyPr/>
          <a:lstStyle/>
          <a:p>
            <a:fld id="{FEA1243F-3000-4347-94A4-FBDEAD3122CB}" type="slidenum">
              <a:rPr lang="en-US" smtClean="0"/>
              <a:pPr/>
              <a:t>14</a:t>
            </a:fld>
            <a:endParaRPr lang="en-US" dirty="0"/>
          </a:p>
        </p:txBody>
      </p:sp>
      <p:sp>
        <p:nvSpPr>
          <p:cNvPr id="6" name="TextBox 5"/>
          <p:cNvSpPr txBox="1"/>
          <p:nvPr/>
        </p:nvSpPr>
        <p:spPr>
          <a:xfrm>
            <a:off x="3823063" y="6481927"/>
            <a:ext cx="8046720" cy="276999"/>
          </a:xfrm>
          <a:prstGeom prst="rect">
            <a:avLst/>
          </a:prstGeom>
          <a:noFill/>
        </p:spPr>
        <p:txBody>
          <a:bodyPr wrap="square" rtlCol="0">
            <a:spAutoFit/>
          </a:bodyPr>
          <a:lstStyle/>
          <a:p>
            <a:pPr algn="ctr"/>
            <a:r>
              <a:rPr lang="en-US" sz="1200" i="1" dirty="0" smtClean="0">
                <a:solidFill>
                  <a:schemeClr val="bg1"/>
                </a:solidFill>
              </a:rPr>
              <a:t>Two-Bundle Approach: Keep steady momentum | Set internal deadline to work through PDSA Cycles 3 &amp; 4 cycles</a:t>
            </a:r>
            <a:endParaRPr lang="en-US" sz="1200" i="1" dirty="0">
              <a:solidFill>
                <a:schemeClr val="bg1"/>
              </a:solidFill>
            </a:endParaRPr>
          </a:p>
        </p:txBody>
      </p:sp>
    </p:spTree>
    <p:extLst>
      <p:ext uri="{BB962C8B-B14F-4D97-AF65-F5344CB8AC3E}">
        <p14:creationId xmlns:p14="http://schemas.microsoft.com/office/powerpoint/2010/main" val="40771480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A0033F3-06E6-6442-ABB2-E7F309BB5C24}" type="slidenum">
              <a:rPr lang="en-US" smtClean="0">
                <a:solidFill>
                  <a:prstClr val="black">
                    <a:tint val="75000"/>
                  </a:prstClr>
                </a:solidFill>
              </a:rPr>
              <a:pPr/>
              <a:t>15</a:t>
            </a:fld>
            <a:endParaRPr lang="en-US" dirty="0">
              <a:solidFill>
                <a:prstClr val="black">
                  <a:tint val="75000"/>
                </a:prstClr>
              </a:solidFill>
            </a:endParaRPr>
          </a:p>
        </p:txBody>
      </p:sp>
      <p:pic>
        <p:nvPicPr>
          <p:cNvPr id="3" name="Picture 2"/>
          <p:cNvPicPr>
            <a:picLocks noChangeAspect="1"/>
          </p:cNvPicPr>
          <p:nvPr/>
        </p:nvPicPr>
        <p:blipFill>
          <a:blip r:embed="rId2"/>
          <a:stretch>
            <a:fillRect/>
          </a:stretch>
        </p:blipFill>
        <p:spPr>
          <a:xfrm>
            <a:off x="1323498" y="1833957"/>
            <a:ext cx="3203199" cy="3473298"/>
          </a:xfrm>
          <a:prstGeom prst="rect">
            <a:avLst/>
          </a:prstGeom>
        </p:spPr>
      </p:pic>
      <p:sp>
        <p:nvSpPr>
          <p:cNvPr id="4" name="Rectangle 1">
            <a:extLst>
              <a:ext uri="{FF2B5EF4-FFF2-40B4-BE49-F238E27FC236}">
                <a16:creationId xmlns:a16="http://schemas.microsoft.com/office/drawing/2014/main" xmlns="" id="{A8F7E0DF-86BA-D643-9612-6723D4451417}"/>
              </a:ext>
            </a:extLst>
          </p:cNvPr>
          <p:cNvSpPr txBox="1">
            <a:spLocks/>
          </p:cNvSpPr>
          <p:nvPr/>
        </p:nvSpPr>
        <p:spPr>
          <a:xfrm>
            <a:off x="4442487" y="1833957"/>
            <a:ext cx="6184899" cy="675926"/>
          </a:xfrm>
          <a:prstGeom prst="rect">
            <a:avLst/>
          </a:prstGeom>
        </p:spPr>
        <p:txBody>
          <a:bodyPr/>
          <a:lstStyle>
            <a:lvl1pPr marL="182880" algn="l" rtl="0" eaLnBrk="1" latinLnBrk="0" hangingPunct="1">
              <a:spcBef>
                <a:spcPct val="0"/>
              </a:spcBef>
              <a:buNone/>
              <a:defRPr sz="4000" b="1" kern="1200">
                <a:ln w="6350">
                  <a:noFill/>
                </a:ln>
                <a:solidFill>
                  <a:schemeClr val="accent1"/>
                </a:solidFill>
                <a:effectLst/>
                <a:latin typeface="+mj-lt"/>
                <a:ea typeface="+mj-ea"/>
                <a:cs typeface="+mj-cs"/>
              </a:defRPr>
            </a:lvl1pPr>
          </a:lstStyle>
          <a:p>
            <a:pPr algn="ctr"/>
            <a:r>
              <a:rPr lang="en-US" dirty="0" smtClean="0"/>
              <a:t>TEAM UPDATES</a:t>
            </a:r>
            <a:endParaRPr lang="en-US" dirty="0"/>
          </a:p>
        </p:txBody>
      </p:sp>
      <p:cxnSp>
        <p:nvCxnSpPr>
          <p:cNvPr id="5" name="Straight Connector 4"/>
          <p:cNvCxnSpPr/>
          <p:nvPr/>
        </p:nvCxnSpPr>
        <p:spPr>
          <a:xfrm rot="16200000" flipH="1">
            <a:off x="7665806" y="196353"/>
            <a:ext cx="16934" cy="514994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657696" y="3006620"/>
            <a:ext cx="4399959" cy="1200329"/>
          </a:xfrm>
          <a:prstGeom prst="rect">
            <a:avLst/>
          </a:prstGeom>
          <a:noFill/>
        </p:spPr>
        <p:txBody>
          <a:bodyPr wrap="square" rtlCol="0">
            <a:spAutoFit/>
          </a:bodyPr>
          <a:lstStyle/>
          <a:p>
            <a:r>
              <a:rPr lang="en-US" b="1" dirty="0" smtClean="0">
                <a:solidFill>
                  <a:schemeClr val="bg2">
                    <a:lumMod val="65000"/>
                    <a:lumOff val="35000"/>
                  </a:schemeClr>
                </a:solidFill>
              </a:rPr>
              <a:t>Team 13: WranglER for Kids</a:t>
            </a:r>
          </a:p>
          <a:p>
            <a:r>
              <a:rPr lang="en-US" b="1" dirty="0" smtClean="0">
                <a:solidFill>
                  <a:schemeClr val="bg2">
                    <a:lumMod val="65000"/>
                    <a:lumOff val="35000"/>
                  </a:schemeClr>
                </a:solidFill>
              </a:rPr>
              <a:t>Team 3: 	  MOKAN ROCKS</a:t>
            </a:r>
          </a:p>
          <a:p>
            <a:r>
              <a:rPr lang="en-US" b="1" dirty="0" smtClean="0">
                <a:solidFill>
                  <a:schemeClr val="bg2">
                    <a:lumMod val="65000"/>
                    <a:lumOff val="35000"/>
                  </a:schemeClr>
                </a:solidFill>
              </a:rPr>
              <a:t>Team 12: WISPR</a:t>
            </a:r>
          </a:p>
          <a:p>
            <a:r>
              <a:rPr lang="en-US" b="1" dirty="0" smtClean="0">
                <a:solidFill>
                  <a:schemeClr val="bg2">
                    <a:lumMod val="65000"/>
                    <a:lumOff val="35000"/>
                  </a:schemeClr>
                </a:solidFill>
              </a:rPr>
              <a:t>Team 1: 	  Last Frontier Kids</a:t>
            </a:r>
          </a:p>
        </p:txBody>
      </p:sp>
    </p:spTree>
    <p:extLst>
      <p:ext uri="{BB962C8B-B14F-4D97-AF65-F5344CB8AC3E}">
        <p14:creationId xmlns:p14="http://schemas.microsoft.com/office/powerpoint/2010/main" val="1047009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9"/>
          <p:cNvSpPr txBox="1">
            <a:spLocks noChangeArrowheads="1"/>
          </p:cNvSpPr>
          <p:nvPr/>
        </p:nvSpPr>
        <p:spPr bwMode="auto">
          <a:xfrm>
            <a:off x="2057400" y="1680756"/>
            <a:ext cx="8458200" cy="5004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fontAlgn="base" hangingPunct="1">
              <a:lnSpc>
                <a:spcPct val="110000"/>
              </a:lnSpc>
              <a:spcBef>
                <a:spcPct val="0"/>
              </a:spcBef>
              <a:spcAft>
                <a:spcPct val="0"/>
              </a:spcAft>
              <a:buFontTx/>
              <a:buNone/>
            </a:pPr>
            <a:r>
              <a:rPr lang="en-US" altLang="en-US" sz="3600" b="1" dirty="0">
                <a:solidFill>
                  <a:srgbClr val="002060"/>
                </a:solidFill>
                <a:latin typeface="Arial"/>
              </a:rPr>
              <a:t>PRQC Learning Session July 2019</a:t>
            </a:r>
          </a:p>
          <a:p>
            <a:pPr algn="ctr" eaLnBrk="1" fontAlgn="base" hangingPunct="1">
              <a:lnSpc>
                <a:spcPct val="110000"/>
              </a:lnSpc>
              <a:spcBef>
                <a:spcPct val="0"/>
              </a:spcBef>
              <a:spcAft>
                <a:spcPct val="0"/>
              </a:spcAft>
              <a:buFontTx/>
              <a:buNone/>
            </a:pPr>
            <a:r>
              <a:rPr lang="en-US" altLang="en-US" sz="3600" b="1" dirty="0">
                <a:solidFill>
                  <a:srgbClr val="F8981D"/>
                </a:solidFill>
              </a:rPr>
              <a:t>WranglER 4 Kids</a:t>
            </a:r>
          </a:p>
          <a:p>
            <a:pPr algn="ctr" eaLnBrk="1" fontAlgn="base" hangingPunct="1">
              <a:spcBef>
                <a:spcPct val="50000"/>
              </a:spcBef>
              <a:spcAft>
                <a:spcPct val="0"/>
              </a:spcAft>
              <a:buFontTx/>
              <a:buNone/>
            </a:pPr>
            <a:r>
              <a:rPr lang="en-US" altLang="en-US" sz="2000" dirty="0">
                <a:solidFill>
                  <a:srgbClr val="000000"/>
                </a:solidFill>
              </a:rPr>
              <a:t>Providence St Vincent Medical Center (Training Site)</a:t>
            </a:r>
          </a:p>
          <a:p>
            <a:pPr algn="ctr" eaLnBrk="1" fontAlgn="base" hangingPunct="1">
              <a:spcBef>
                <a:spcPct val="50000"/>
              </a:spcBef>
              <a:spcAft>
                <a:spcPct val="0"/>
              </a:spcAft>
              <a:buFontTx/>
              <a:buNone/>
            </a:pPr>
            <a:r>
              <a:rPr lang="en-US" altLang="en-US" sz="2000" b="1" dirty="0">
                <a:solidFill>
                  <a:srgbClr val="000000"/>
                </a:solidFill>
              </a:rPr>
              <a:t>Providence Newberg Medical Center</a:t>
            </a:r>
          </a:p>
          <a:p>
            <a:pPr algn="ctr" eaLnBrk="1" fontAlgn="base" hangingPunct="1">
              <a:spcBef>
                <a:spcPct val="50000"/>
              </a:spcBef>
              <a:spcAft>
                <a:spcPct val="0"/>
              </a:spcAft>
              <a:buFontTx/>
              <a:buNone/>
            </a:pPr>
            <a:r>
              <a:rPr lang="en-US" altLang="en-US" sz="2000" b="1" dirty="0">
                <a:solidFill>
                  <a:srgbClr val="000000"/>
                </a:solidFill>
              </a:rPr>
              <a:t>Providence Seaside Hospital</a:t>
            </a:r>
          </a:p>
          <a:p>
            <a:pPr algn="ctr" eaLnBrk="1" fontAlgn="base" hangingPunct="1">
              <a:spcBef>
                <a:spcPct val="50000"/>
              </a:spcBef>
              <a:spcAft>
                <a:spcPct val="0"/>
              </a:spcAft>
              <a:buFontTx/>
              <a:buNone/>
            </a:pPr>
            <a:r>
              <a:rPr lang="en-US" altLang="en-US" sz="2000" b="1" dirty="0">
                <a:solidFill>
                  <a:srgbClr val="000000"/>
                </a:solidFill>
              </a:rPr>
              <a:t>Providence Portland Medical Center</a:t>
            </a:r>
          </a:p>
          <a:p>
            <a:pPr algn="ctr" eaLnBrk="1" fontAlgn="base" hangingPunct="1">
              <a:spcBef>
                <a:spcPct val="50000"/>
              </a:spcBef>
              <a:spcAft>
                <a:spcPct val="0"/>
              </a:spcAft>
              <a:buFontTx/>
              <a:buNone/>
            </a:pPr>
            <a:r>
              <a:rPr lang="en-US" altLang="en-US" sz="2000" b="1" dirty="0">
                <a:solidFill>
                  <a:srgbClr val="000000"/>
                </a:solidFill>
              </a:rPr>
              <a:t>Providence Willamette Falls Medical Center</a:t>
            </a:r>
          </a:p>
          <a:p>
            <a:pPr algn="ctr" eaLnBrk="1" fontAlgn="base" hangingPunct="1">
              <a:spcBef>
                <a:spcPct val="50000"/>
              </a:spcBef>
              <a:spcAft>
                <a:spcPct val="0"/>
              </a:spcAft>
              <a:buFontTx/>
              <a:buNone/>
            </a:pPr>
            <a:r>
              <a:rPr lang="en-US" altLang="en-US" sz="2000" dirty="0">
                <a:solidFill>
                  <a:srgbClr val="000000"/>
                </a:solidFill>
              </a:rPr>
              <a:t>Providence Hood River Memorial Hospital</a:t>
            </a:r>
          </a:p>
          <a:p>
            <a:pPr algn="ctr" eaLnBrk="1" fontAlgn="base" hangingPunct="1">
              <a:spcBef>
                <a:spcPct val="50000"/>
              </a:spcBef>
              <a:spcAft>
                <a:spcPct val="0"/>
              </a:spcAft>
              <a:buFontTx/>
              <a:buNone/>
            </a:pPr>
            <a:r>
              <a:rPr lang="en-US" altLang="en-US" sz="2000" b="1" dirty="0">
                <a:solidFill>
                  <a:srgbClr val="000000"/>
                </a:solidFill>
              </a:rPr>
              <a:t>Providence Medford Medical Center</a:t>
            </a:r>
          </a:p>
          <a:p>
            <a:pPr algn="ctr" eaLnBrk="1" fontAlgn="base" hangingPunct="1">
              <a:spcBef>
                <a:spcPct val="50000"/>
              </a:spcBef>
              <a:spcAft>
                <a:spcPct val="0"/>
              </a:spcAft>
              <a:buFontTx/>
              <a:buNone/>
            </a:pPr>
            <a:r>
              <a:rPr lang="en-US" altLang="en-US" sz="2000" b="1" dirty="0">
                <a:solidFill>
                  <a:srgbClr val="000000"/>
                </a:solidFill>
              </a:rPr>
              <a:t>Providence Milwaukie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1" y="152401"/>
            <a:ext cx="3950426" cy="1012930"/>
          </a:xfrm>
          <a:prstGeom prst="rect">
            <a:avLst/>
          </a:prstGeom>
        </p:spPr>
      </p:pic>
    </p:spTree>
    <p:extLst>
      <p:ext uri="{BB962C8B-B14F-4D97-AF65-F5344CB8AC3E}">
        <p14:creationId xmlns:p14="http://schemas.microsoft.com/office/powerpoint/2010/main" val="5282404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83196" y="1352643"/>
            <a:ext cx="5576690" cy="1569660"/>
          </a:xfrm>
          <a:prstGeom prst="rect">
            <a:avLst/>
          </a:prstGeom>
          <a:noFill/>
        </p:spPr>
        <p:txBody>
          <a:bodyPr wrap="square" rtlCol="0" anchor="ctr">
            <a:spAutoFit/>
          </a:bodyPr>
          <a:lstStyle/>
          <a:p>
            <a:pPr fontAlgn="base">
              <a:spcBef>
                <a:spcPct val="0"/>
              </a:spcBef>
              <a:spcAft>
                <a:spcPct val="0"/>
              </a:spcAft>
            </a:pPr>
            <a:r>
              <a:rPr lang="en-US" sz="2400" b="1" dirty="0">
                <a:solidFill>
                  <a:srgbClr val="000000"/>
                </a:solidFill>
                <a:ea typeface="ＭＳ Ｐゴシック" pitchFamily="34" charset="-128"/>
              </a:rPr>
              <a:t>Sampling Strategy</a:t>
            </a:r>
            <a:r>
              <a:rPr lang="en-US" sz="2400" dirty="0">
                <a:solidFill>
                  <a:srgbClr val="000000"/>
                </a:solidFill>
                <a:ea typeface="ＭＳ Ｐゴシック" pitchFamily="34" charset="-128"/>
              </a:rPr>
              <a:t>: 30 charts from each ED randomly selected by a report created by our ED Quality department.</a:t>
            </a:r>
          </a:p>
          <a:p>
            <a:pPr fontAlgn="base">
              <a:spcBef>
                <a:spcPct val="0"/>
              </a:spcBef>
              <a:spcAft>
                <a:spcPct val="0"/>
              </a:spcAft>
            </a:pPr>
            <a:endParaRPr lang="en-US" sz="2400" dirty="0">
              <a:solidFill>
                <a:srgbClr val="000000"/>
              </a:solidFill>
              <a:ea typeface="ＭＳ Ｐゴシック" pitchFamily="34" charset="-12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7228" y="767383"/>
            <a:ext cx="2405077" cy="2166893"/>
          </a:xfrm>
          <a:prstGeom prst="rect">
            <a:avLst/>
          </a:prstGeom>
        </p:spPr>
      </p:pic>
      <p:sp>
        <p:nvSpPr>
          <p:cNvPr id="4" name="TextBox 3"/>
          <p:cNvSpPr txBox="1"/>
          <p:nvPr/>
        </p:nvSpPr>
        <p:spPr>
          <a:xfrm>
            <a:off x="2087881" y="2934276"/>
            <a:ext cx="3505259" cy="3877985"/>
          </a:xfrm>
          <a:prstGeom prst="rect">
            <a:avLst/>
          </a:prstGeom>
          <a:noFill/>
        </p:spPr>
        <p:txBody>
          <a:bodyPr wrap="square" rtlCol="0">
            <a:spAutoFit/>
          </a:bodyPr>
          <a:lstStyle/>
          <a:p>
            <a:pPr fontAlgn="base">
              <a:spcBef>
                <a:spcPct val="0"/>
              </a:spcBef>
              <a:spcAft>
                <a:spcPct val="0"/>
              </a:spcAft>
            </a:pPr>
            <a:r>
              <a:rPr lang="en-US" sz="2400" dirty="0">
                <a:solidFill>
                  <a:srgbClr val="000000"/>
                </a:solidFill>
                <a:ea typeface="ＭＳ Ｐゴシック" pitchFamily="34" charset="-128"/>
              </a:rPr>
              <a:t>Our report was able to pull all information by key variables except the </a:t>
            </a:r>
            <a:r>
              <a:rPr lang="en-US" sz="2400" dirty="0" smtClean="0">
                <a:solidFill>
                  <a:srgbClr val="000000"/>
                </a:solidFill>
                <a:ea typeface="ＭＳ Ｐゴシック" pitchFamily="34" charset="-128"/>
              </a:rPr>
              <a:t>specific medications.</a:t>
            </a:r>
          </a:p>
          <a:p>
            <a:pPr fontAlgn="base">
              <a:spcBef>
                <a:spcPct val="0"/>
              </a:spcBef>
              <a:spcAft>
                <a:spcPct val="0"/>
              </a:spcAft>
            </a:pPr>
            <a:endParaRPr lang="en-US" sz="2400" dirty="0">
              <a:solidFill>
                <a:srgbClr val="000000"/>
              </a:solidFill>
              <a:ea typeface="ＭＳ Ｐゴシック" pitchFamily="34" charset="-128"/>
            </a:endParaRPr>
          </a:p>
          <a:p>
            <a:pPr fontAlgn="base">
              <a:spcBef>
                <a:spcPct val="0"/>
              </a:spcBef>
              <a:spcAft>
                <a:spcPct val="0"/>
              </a:spcAft>
            </a:pPr>
            <a:r>
              <a:rPr lang="en-US" sz="2400" dirty="0">
                <a:solidFill>
                  <a:srgbClr val="000000"/>
                </a:solidFill>
                <a:ea typeface="ＭＳ Ｐゴシック" pitchFamily="34" charset="-128"/>
              </a:rPr>
              <a:t>Each chart had to be checked manually for  medications and doses. </a:t>
            </a:r>
          </a:p>
          <a:p>
            <a:pPr fontAlgn="base">
              <a:spcBef>
                <a:spcPct val="0"/>
              </a:spcBef>
              <a:spcAft>
                <a:spcPct val="0"/>
              </a:spcAft>
            </a:pPr>
            <a:endParaRPr lang="en-US" dirty="0">
              <a:solidFill>
                <a:srgbClr val="000000"/>
              </a:solidFill>
              <a:ea typeface="ＭＳ Ｐゴシック" pitchFamily="34" charset="-128"/>
            </a:endParaRPr>
          </a:p>
          <a:p>
            <a:pPr fontAlgn="base">
              <a:spcBef>
                <a:spcPct val="0"/>
              </a:spcBef>
              <a:spcAft>
                <a:spcPct val="0"/>
              </a:spcAft>
            </a:pPr>
            <a:endParaRPr lang="en-US" dirty="0">
              <a:solidFill>
                <a:srgbClr val="000000"/>
              </a:solidFill>
              <a:ea typeface="ＭＳ Ｐゴシック" pitchFamily="34" charset="-128"/>
            </a:endParaRPr>
          </a:p>
          <a:p>
            <a:pPr fontAlgn="base">
              <a:spcBef>
                <a:spcPct val="0"/>
              </a:spcBef>
              <a:spcAft>
                <a:spcPct val="0"/>
              </a:spcAft>
            </a:pPr>
            <a:endParaRPr lang="en-US" dirty="0">
              <a:solidFill>
                <a:srgbClr val="000000"/>
              </a:solidFill>
              <a:ea typeface="ＭＳ Ｐゴシック" pitchFamily="34" charset="-128"/>
            </a:endParaRPr>
          </a:p>
        </p:txBody>
      </p:sp>
      <p:sp>
        <p:nvSpPr>
          <p:cNvPr id="5" name="TextBox 4"/>
          <p:cNvSpPr txBox="1"/>
          <p:nvPr/>
        </p:nvSpPr>
        <p:spPr>
          <a:xfrm>
            <a:off x="5593141" y="2934276"/>
            <a:ext cx="4655760" cy="1200329"/>
          </a:xfrm>
          <a:prstGeom prst="rect">
            <a:avLst/>
          </a:prstGeom>
          <a:noFill/>
        </p:spPr>
        <p:txBody>
          <a:bodyPr wrap="square" rtlCol="0">
            <a:spAutoFit/>
          </a:bodyPr>
          <a:lstStyle/>
          <a:p>
            <a:pPr fontAlgn="base">
              <a:spcBef>
                <a:spcPct val="0"/>
              </a:spcBef>
              <a:spcAft>
                <a:spcPct val="0"/>
              </a:spcAft>
            </a:pPr>
            <a:r>
              <a:rPr lang="en-US" sz="2400" dirty="0">
                <a:solidFill>
                  <a:srgbClr val="000000"/>
                </a:solidFill>
                <a:ea typeface="ＭＳ Ｐゴシック" pitchFamily="34" charset="-128"/>
              </a:rPr>
              <a:t>Approximately 1.5-2 hours was required to input the baseline data per ED.</a:t>
            </a:r>
          </a:p>
        </p:txBody>
      </p:sp>
    </p:spTree>
    <p:extLst>
      <p:ext uri="{BB962C8B-B14F-4D97-AF65-F5344CB8AC3E}">
        <p14:creationId xmlns:p14="http://schemas.microsoft.com/office/powerpoint/2010/main" val="7321221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61257" y="13381"/>
            <a:ext cx="10972800" cy="1143000"/>
          </a:xfrm>
        </p:spPr>
        <p:txBody>
          <a:bodyPr/>
          <a:lstStyle/>
          <a:p>
            <a:r>
              <a:rPr lang="en-US" dirty="0" smtClean="0"/>
              <a:t>Findings</a:t>
            </a:r>
            <a:endParaRPr lang="en-US" dirty="0"/>
          </a:p>
        </p:txBody>
      </p:sp>
      <p:sp>
        <p:nvSpPr>
          <p:cNvPr id="6" name="Text Placeholder 5"/>
          <p:cNvSpPr>
            <a:spLocks noGrp="1"/>
          </p:cNvSpPr>
          <p:nvPr>
            <p:ph type="body" idx="1"/>
          </p:nvPr>
        </p:nvSpPr>
        <p:spPr>
          <a:xfrm>
            <a:off x="796834" y="1219201"/>
            <a:ext cx="4040188" cy="609600"/>
          </a:xfrm>
        </p:spPr>
        <p:txBody>
          <a:bodyPr/>
          <a:lstStyle/>
          <a:p>
            <a:r>
              <a:rPr lang="en-US" sz="2800" dirty="0"/>
              <a:t>Wins</a:t>
            </a:r>
          </a:p>
        </p:txBody>
      </p:sp>
      <p:sp>
        <p:nvSpPr>
          <p:cNvPr id="7" name="Content Placeholder 6"/>
          <p:cNvSpPr>
            <a:spLocks noGrp="1"/>
          </p:cNvSpPr>
          <p:nvPr>
            <p:ph sz="half" idx="2"/>
          </p:nvPr>
        </p:nvSpPr>
        <p:spPr>
          <a:xfrm>
            <a:off x="796834" y="1752601"/>
            <a:ext cx="4040188" cy="3276600"/>
          </a:xfrm>
        </p:spPr>
        <p:txBody>
          <a:bodyPr/>
          <a:lstStyle/>
          <a:p>
            <a:r>
              <a:rPr lang="en-US" dirty="0" smtClean="0"/>
              <a:t>Almost all of our Baseline data for Bundle #1 is complete</a:t>
            </a:r>
          </a:p>
          <a:p>
            <a:r>
              <a:rPr lang="en-US" dirty="0" smtClean="0"/>
              <a:t>Findings were better than expected</a:t>
            </a:r>
          </a:p>
          <a:p>
            <a:r>
              <a:rPr lang="en-US" dirty="0" smtClean="0"/>
              <a:t>All Data Stewards, except one new hire have log-</a:t>
            </a:r>
            <a:r>
              <a:rPr lang="en-US" dirty="0"/>
              <a:t>i</a:t>
            </a:r>
            <a:r>
              <a:rPr lang="en-US" dirty="0" smtClean="0"/>
              <a:t>ns</a:t>
            </a:r>
          </a:p>
          <a:p>
            <a:endParaRPr lang="en-US" dirty="0"/>
          </a:p>
        </p:txBody>
      </p:sp>
      <p:sp>
        <p:nvSpPr>
          <p:cNvPr id="8" name="Text Placeholder 7"/>
          <p:cNvSpPr>
            <a:spLocks noGrp="1"/>
          </p:cNvSpPr>
          <p:nvPr>
            <p:ph type="body" sz="quarter" idx="3"/>
          </p:nvPr>
        </p:nvSpPr>
        <p:spPr>
          <a:xfrm>
            <a:off x="6169026" y="1219201"/>
            <a:ext cx="3965575" cy="609600"/>
          </a:xfrm>
        </p:spPr>
        <p:txBody>
          <a:bodyPr/>
          <a:lstStyle/>
          <a:p>
            <a:r>
              <a:rPr lang="en-US" sz="2800" dirty="0"/>
              <a:t>Opportunities</a:t>
            </a:r>
          </a:p>
        </p:txBody>
      </p:sp>
      <p:sp>
        <p:nvSpPr>
          <p:cNvPr id="9" name="Content Placeholder 8"/>
          <p:cNvSpPr>
            <a:spLocks noGrp="1"/>
          </p:cNvSpPr>
          <p:nvPr>
            <p:ph sz="quarter" idx="4"/>
          </p:nvPr>
        </p:nvSpPr>
        <p:spPr>
          <a:xfrm>
            <a:off x="6169026" y="1828801"/>
            <a:ext cx="4681855" cy="3352800"/>
          </a:xfrm>
        </p:spPr>
        <p:txBody>
          <a:bodyPr/>
          <a:lstStyle/>
          <a:p>
            <a:r>
              <a:rPr lang="en-US" dirty="0" smtClean="0"/>
              <a:t>Loss of momentum/enthusiasm</a:t>
            </a:r>
          </a:p>
          <a:p>
            <a:r>
              <a:rPr lang="en-US" dirty="0" smtClean="0"/>
              <a:t>Multiple ED Leadership and Champion changes</a:t>
            </a:r>
          </a:p>
          <a:p>
            <a:r>
              <a:rPr lang="en-US" dirty="0" smtClean="0"/>
              <a:t>Need to add how weight was obtained in report for our next round of data (stated vs actual)</a:t>
            </a:r>
          </a:p>
          <a:p>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834" y="4634482"/>
            <a:ext cx="4068160" cy="1956388"/>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5930" y="4939327"/>
            <a:ext cx="3788046" cy="1829388"/>
          </a:xfrm>
          <a:prstGeom prst="rect">
            <a:avLst/>
          </a:prstGeom>
        </p:spPr>
      </p:pic>
    </p:spTree>
    <p:extLst>
      <p:ext uri="{BB962C8B-B14F-4D97-AF65-F5344CB8AC3E}">
        <p14:creationId xmlns:p14="http://schemas.microsoft.com/office/powerpoint/2010/main" val="27782531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3766" y="1685111"/>
            <a:ext cx="5584371" cy="2355668"/>
          </a:xfrm>
        </p:spPr>
        <p:txBody>
          <a:bodyPr/>
          <a:lstStyle/>
          <a:p>
            <a:pPr algn="ctr">
              <a:defRPr/>
            </a:pPr>
            <a:r>
              <a:rPr lang="en-US" sz="5400" b="1" dirty="0">
                <a:solidFill>
                  <a:srgbClr val="002060"/>
                </a:solidFill>
                <a:latin typeface="+mn-lt"/>
                <a:ea typeface="+mj-ea"/>
              </a:rPr>
              <a:t>Questions?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2228" y="1680754"/>
            <a:ext cx="4669197" cy="2360024"/>
          </a:xfrm>
          <a:prstGeom prst="rect">
            <a:avLst/>
          </a:prstGeom>
        </p:spPr>
      </p:pic>
    </p:spTree>
    <p:extLst>
      <p:ext uri="{BB962C8B-B14F-4D97-AF65-F5344CB8AC3E}">
        <p14:creationId xmlns:p14="http://schemas.microsoft.com/office/powerpoint/2010/main" val="6923045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286000"/>
            <a:ext cx="10302240" cy="2133600"/>
          </a:xfrm>
        </p:spPr>
        <p:txBody>
          <a:bodyPr>
            <a:normAutofit/>
          </a:bodyPr>
          <a:lstStyle/>
          <a:p>
            <a:pPr algn="just"/>
            <a:r>
              <a:rPr lang="en-US" sz="1800" dirty="0">
                <a:solidFill>
                  <a:schemeClr val="accent4">
                    <a:lumMod val="50000"/>
                  </a:schemeClr>
                </a:solidFill>
              </a:rPr>
              <a:t>The HRSA, MCHB EIIC is supported in part by the Health Resources and Services Administration (HRSA) of the U.S. Department of Health and Human Services (HHS) under grant number U07MC29829.  This information or content and conclusions are those of the author and should not be construed as the official position or policy of, nor should any endorsements be inferred by HRSA, HHS or the U.S. Government.</a:t>
            </a:r>
          </a:p>
          <a:p>
            <a:pPr algn="just"/>
            <a:endParaRPr lang="en-US" sz="1200" dirty="0"/>
          </a:p>
        </p:txBody>
      </p:sp>
      <p:pic>
        <p:nvPicPr>
          <p:cNvPr id="5" name="Picture 4"/>
          <p:cNvPicPr>
            <a:picLocks noChangeAspect="1"/>
          </p:cNvPicPr>
          <p:nvPr/>
        </p:nvPicPr>
        <p:blipFill>
          <a:blip r:embed="rId3"/>
          <a:stretch>
            <a:fillRect/>
          </a:stretch>
        </p:blipFill>
        <p:spPr>
          <a:xfrm>
            <a:off x="9677400" y="6096000"/>
            <a:ext cx="1524000" cy="457200"/>
          </a:xfrm>
          <a:prstGeom prst="rect">
            <a:avLst/>
          </a:prstGeom>
        </p:spPr>
      </p:pic>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598980-D22C-4904-9F8F-3DB09B2ECD84}" type="slidenum">
              <a:rPr kumimoji="0" lang="en-US" sz="1200" b="1" i="0" u="none" strike="noStrike" kern="1200" cap="none" spc="0" normalizeH="0" baseline="0" noProof="0" smtClean="0">
                <a:ln>
                  <a:noFill/>
                </a:ln>
                <a:solidFill>
                  <a:srgbClr val="4D4D4D"/>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1" i="0" u="none" strike="noStrike" kern="1200" cap="none" spc="0" normalizeH="0" baseline="0" noProof="0" dirty="0">
              <a:ln>
                <a:noFill/>
              </a:ln>
              <a:solidFill>
                <a:srgbClr val="4D4D4D"/>
              </a:solidFill>
              <a:effectLst/>
              <a:uLnTx/>
              <a:uFillTx/>
              <a:latin typeface="Arial"/>
              <a:ea typeface="+mn-ea"/>
              <a:cs typeface="+mn-cs"/>
            </a:endParaRPr>
          </a:p>
        </p:txBody>
      </p:sp>
      <p:sp>
        <p:nvSpPr>
          <p:cNvPr id="8" name="Rectangle 1">
            <a:extLst>
              <a:ext uri="{FF2B5EF4-FFF2-40B4-BE49-F238E27FC236}">
                <a16:creationId xmlns:a16="http://schemas.microsoft.com/office/drawing/2014/main" xmlns="" id="{A8F7E0DF-86BA-D643-9612-6723D4451417}"/>
              </a:ext>
            </a:extLst>
          </p:cNvPr>
          <p:cNvSpPr>
            <a:spLocks noGrp="1"/>
          </p:cNvSpPr>
          <p:nvPr>
            <p:ph type="title"/>
          </p:nvPr>
        </p:nvSpPr>
        <p:spPr>
          <a:xfrm>
            <a:off x="622300" y="381198"/>
            <a:ext cx="6184899" cy="675926"/>
          </a:xfrm>
        </p:spPr>
        <p:txBody>
          <a:bodyPr/>
          <a:lstStyle/>
          <a:p>
            <a:r>
              <a:rPr lang="en-US" b="0" dirty="0"/>
              <a:t>ACKNOWLEDGEMENTS</a:t>
            </a:r>
            <a:endParaRPr lang="en-US" dirty="0"/>
          </a:p>
        </p:txBody>
      </p:sp>
    </p:spTree>
    <p:extLst>
      <p:ext uri="{BB962C8B-B14F-4D97-AF65-F5344CB8AC3E}">
        <p14:creationId xmlns:p14="http://schemas.microsoft.com/office/powerpoint/2010/main" val="10802031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xmlns="" id="{A83E24CA-3560-4B77-9F4B-793BE2A6DE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blipFill dpi="0" rotWithShape="1">
            <a:blip r:embed="rId2">
              <a:duotone>
                <a:schemeClr val="accent1">
                  <a:shade val="45000"/>
                  <a:satMod val="135000"/>
                </a:schemeClr>
                <a:prstClr val="white"/>
              </a:duotone>
            </a:blip>
            <a:srcRect/>
            <a:tile tx="-444500" ty="-127000" sx="50000" sy="50000" flip="xy"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9" name="Rectangle 9">
            <a:extLst>
              <a:ext uri="{FF2B5EF4-FFF2-40B4-BE49-F238E27FC236}">
                <a16:creationId xmlns:a16="http://schemas.microsoft.com/office/drawing/2014/main" xmlns="" id="{36A995F0-906C-4573-A739-16EED217D8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09343" y="620720"/>
            <a:ext cx="6442480" cy="559316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a:extLst>
              <a:ext uri="{FF2B5EF4-FFF2-40B4-BE49-F238E27FC236}">
                <a16:creationId xmlns:a16="http://schemas.microsoft.com/office/drawing/2014/main" xmlns="" id="{E7087005-744F-48E2-B7BC-1C68A5FB4251}"/>
              </a:ext>
            </a:extLst>
          </p:cNvPr>
          <p:cNvSpPr>
            <a:spLocks noGrp="1"/>
          </p:cNvSpPr>
          <p:nvPr>
            <p:ph type="ctrTitle"/>
          </p:nvPr>
        </p:nvSpPr>
        <p:spPr>
          <a:xfrm>
            <a:off x="5590120" y="1105351"/>
            <a:ext cx="5477071" cy="3023981"/>
          </a:xfrm>
        </p:spPr>
        <p:txBody>
          <a:bodyPr anchor="b">
            <a:normAutofit/>
          </a:bodyPr>
          <a:lstStyle/>
          <a:p>
            <a:pPr algn="l"/>
            <a:r>
              <a:rPr lang="en-US" sz="4400">
                <a:solidFill>
                  <a:schemeClr val="bg1"/>
                </a:solidFill>
              </a:rPr>
              <a:t>MOKAN ROCKS </a:t>
            </a:r>
            <a:br>
              <a:rPr lang="en-US" sz="4400">
                <a:solidFill>
                  <a:schemeClr val="bg1"/>
                </a:solidFill>
              </a:rPr>
            </a:br>
            <a:r>
              <a:rPr lang="en-US" sz="4400">
                <a:solidFill>
                  <a:schemeClr val="bg1"/>
                </a:solidFill>
              </a:rPr>
              <a:t>(MO, KS Readiness On Call for Kids)</a:t>
            </a:r>
          </a:p>
        </p:txBody>
      </p:sp>
      <p:sp>
        <p:nvSpPr>
          <p:cNvPr id="3" name="Subtitle 2">
            <a:extLst>
              <a:ext uri="{FF2B5EF4-FFF2-40B4-BE49-F238E27FC236}">
                <a16:creationId xmlns:a16="http://schemas.microsoft.com/office/drawing/2014/main" xmlns="" id="{9FAD008E-CEB7-4D8E-A7FE-01BDA7F4B0C6}"/>
              </a:ext>
            </a:extLst>
          </p:cNvPr>
          <p:cNvSpPr>
            <a:spLocks noGrp="1"/>
          </p:cNvSpPr>
          <p:nvPr>
            <p:ph type="subTitle" idx="1"/>
          </p:nvPr>
        </p:nvSpPr>
        <p:spPr>
          <a:xfrm>
            <a:off x="5590120" y="4297556"/>
            <a:ext cx="5477071" cy="1431695"/>
          </a:xfrm>
        </p:spPr>
        <p:txBody>
          <a:bodyPr anchor="t">
            <a:normAutofit/>
          </a:bodyPr>
          <a:lstStyle/>
          <a:p>
            <a:r>
              <a:rPr lang="en-US" sz="1600">
                <a:solidFill>
                  <a:schemeClr val="bg1"/>
                </a:solidFill>
              </a:rPr>
              <a:t>July 16</a:t>
            </a:r>
            <a:r>
              <a:rPr lang="en-US" sz="1600" baseline="30000">
                <a:solidFill>
                  <a:schemeClr val="bg1"/>
                </a:solidFill>
              </a:rPr>
              <a:t>th</a:t>
            </a:r>
            <a:r>
              <a:rPr lang="en-US" sz="1600">
                <a:solidFill>
                  <a:schemeClr val="bg1"/>
                </a:solidFill>
              </a:rPr>
              <a:t> Learning Session Update </a:t>
            </a:r>
          </a:p>
        </p:txBody>
      </p:sp>
      <p:cxnSp>
        <p:nvCxnSpPr>
          <p:cNvPr id="20" name="Straight Connector 11">
            <a:extLst>
              <a:ext uri="{FF2B5EF4-FFF2-40B4-BE49-F238E27FC236}">
                <a16:creationId xmlns:a16="http://schemas.microsoft.com/office/drawing/2014/main" xmlns="" id="{C3F5F06D-7250-43A5-9B61-0B7F1FD7E39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609960" y="4214336"/>
            <a:ext cx="51206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56391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637A47-ECAF-447D-86D3-F8979A8678CB}"/>
              </a:ext>
            </a:extLst>
          </p:cNvPr>
          <p:cNvSpPr>
            <a:spLocks noGrp="1"/>
          </p:cNvSpPr>
          <p:nvPr>
            <p:ph type="title"/>
          </p:nvPr>
        </p:nvSpPr>
        <p:spPr/>
        <p:txBody>
          <a:bodyPr/>
          <a:lstStyle/>
          <a:p>
            <a:r>
              <a:rPr lang="en-US" dirty="0"/>
              <a:t>Data </a:t>
            </a:r>
          </a:p>
        </p:txBody>
      </p:sp>
      <p:sp>
        <p:nvSpPr>
          <p:cNvPr id="3" name="Content Placeholder 2">
            <a:extLst>
              <a:ext uri="{FF2B5EF4-FFF2-40B4-BE49-F238E27FC236}">
                <a16:creationId xmlns:a16="http://schemas.microsoft.com/office/drawing/2014/main" xmlns="" id="{882B9ACD-A6B6-466B-A42F-3198BDD8DFC3}"/>
              </a:ext>
            </a:extLst>
          </p:cNvPr>
          <p:cNvSpPr>
            <a:spLocks noGrp="1"/>
          </p:cNvSpPr>
          <p:nvPr>
            <p:ph idx="1"/>
          </p:nvPr>
        </p:nvSpPr>
        <p:spPr>
          <a:xfrm>
            <a:off x="666285" y="2084832"/>
            <a:ext cx="10435758" cy="4366722"/>
          </a:xfrm>
        </p:spPr>
        <p:txBody>
          <a:bodyPr>
            <a:normAutofit/>
          </a:bodyPr>
          <a:lstStyle/>
          <a:p>
            <a:pPr>
              <a:buFont typeface="Arial" panose="020B0604020202020204" pitchFamily="34" charset="0"/>
              <a:buChar char="•"/>
            </a:pPr>
            <a:r>
              <a:rPr lang="en-US" dirty="0"/>
              <a:t>Experience collecting baseline data</a:t>
            </a:r>
          </a:p>
          <a:p>
            <a:pPr>
              <a:buFont typeface="Arial" panose="020B0604020202020204" pitchFamily="34" charset="0"/>
              <a:buChar char="•"/>
            </a:pPr>
            <a:endParaRPr lang="en-US" dirty="0"/>
          </a:p>
          <a:p>
            <a:pPr>
              <a:buFont typeface="Arial" panose="020B0604020202020204" pitchFamily="34" charset="0"/>
              <a:buChar char="•"/>
            </a:pPr>
            <a:r>
              <a:rPr lang="en-US" dirty="0"/>
              <a:t>Process for Data Submission</a:t>
            </a:r>
          </a:p>
          <a:p>
            <a:pPr>
              <a:buFont typeface="Arial" panose="020B0604020202020204" pitchFamily="34" charset="0"/>
              <a:buChar char="•"/>
            </a:pPr>
            <a:endParaRPr lang="en-US" dirty="0"/>
          </a:p>
          <a:p>
            <a:pPr>
              <a:buFont typeface="Arial" panose="020B0604020202020204" pitchFamily="34" charset="0"/>
              <a:buChar char="•"/>
            </a:pPr>
            <a:r>
              <a:rPr lang="en-US" dirty="0"/>
              <a:t>13 y/o and 18 y/o</a:t>
            </a:r>
          </a:p>
          <a:p>
            <a:pPr>
              <a:buFont typeface="Arial" panose="020B0604020202020204" pitchFamily="34" charset="0"/>
              <a:buChar char="•"/>
            </a:pPr>
            <a:endParaRPr lang="en-US" dirty="0"/>
          </a:p>
          <a:p>
            <a:pPr>
              <a:buFont typeface="Arial" panose="020B0604020202020204" pitchFamily="34" charset="0"/>
              <a:buChar char="•"/>
            </a:pPr>
            <a:r>
              <a:rPr lang="en-US" dirty="0"/>
              <a:t>Focused in on data collection and entry over 1-3 days  </a:t>
            </a:r>
          </a:p>
          <a:p>
            <a:pPr>
              <a:buFont typeface="Arial" panose="020B0604020202020204" pitchFamily="34" charset="0"/>
              <a:buChar char="•"/>
            </a:pPr>
            <a:endParaRPr lang="en-US" dirty="0"/>
          </a:p>
          <a:p>
            <a:pPr>
              <a:buFont typeface="Arial" panose="020B0604020202020204" pitchFamily="34" charset="0"/>
              <a:buChar char="•"/>
            </a:pPr>
            <a:r>
              <a:rPr lang="en-US" dirty="0"/>
              <a:t>Reviewing charts individually- sometimes this is just simpler! </a:t>
            </a:r>
          </a:p>
        </p:txBody>
      </p:sp>
      <p:pic>
        <p:nvPicPr>
          <p:cNvPr id="1026" name="Picture 2" descr="Image result for thumbs up">
            <a:extLst>
              <a:ext uri="{FF2B5EF4-FFF2-40B4-BE49-F238E27FC236}">
                <a16:creationId xmlns:a16="http://schemas.microsoft.com/office/drawing/2014/main" xmlns="" id="{7307ECFB-0637-4B44-AEB1-F8BA61FCDB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2744" y="1799783"/>
            <a:ext cx="660544" cy="7061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thumbs up">
            <a:extLst>
              <a:ext uri="{FF2B5EF4-FFF2-40B4-BE49-F238E27FC236}">
                <a16:creationId xmlns:a16="http://schemas.microsoft.com/office/drawing/2014/main" xmlns="" id="{14A66947-85A4-4B90-B7F6-AEB849A182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4396" y="2747197"/>
            <a:ext cx="660544" cy="706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reezing">
            <a:extLst>
              <a:ext uri="{FF2B5EF4-FFF2-40B4-BE49-F238E27FC236}">
                <a16:creationId xmlns:a16="http://schemas.microsoft.com/office/drawing/2014/main" xmlns="" id="{4BF215C8-AD53-427D-8DB5-BCE0BAFAE5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8066" y="2750421"/>
            <a:ext cx="757526" cy="7575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moji kid">
            <a:extLst>
              <a:ext uri="{FF2B5EF4-FFF2-40B4-BE49-F238E27FC236}">
                <a16:creationId xmlns:a16="http://schemas.microsoft.com/office/drawing/2014/main" xmlns="" id="{74E2DD5B-2182-4A64-AEBE-C5570E4855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60733" y="3914143"/>
            <a:ext cx="519546" cy="51954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emoji person">
            <a:extLst>
              <a:ext uri="{FF2B5EF4-FFF2-40B4-BE49-F238E27FC236}">
                <a16:creationId xmlns:a16="http://schemas.microsoft.com/office/drawing/2014/main" xmlns="" id="{63A30071-00F2-48F0-AD04-28F860FC2E0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1699" y="3857498"/>
            <a:ext cx="576191" cy="5761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500A7503-F5A7-40E0-8464-262B19F180F4}"/>
              </a:ext>
            </a:extLst>
          </p:cNvPr>
          <p:cNvPicPr>
            <a:picLocks noChangeAspect="1"/>
          </p:cNvPicPr>
          <p:nvPr/>
        </p:nvPicPr>
        <p:blipFill>
          <a:blip r:embed="rId7"/>
          <a:stretch>
            <a:fillRect/>
          </a:stretch>
        </p:blipFill>
        <p:spPr>
          <a:xfrm>
            <a:off x="8289636" y="4871138"/>
            <a:ext cx="518392" cy="518392"/>
          </a:xfrm>
          <a:prstGeom prst="rect">
            <a:avLst/>
          </a:prstGeom>
        </p:spPr>
      </p:pic>
      <p:pic>
        <p:nvPicPr>
          <p:cNvPr id="1036" name="Picture 12" descr="Image result for emoji i dont know">
            <a:extLst>
              <a:ext uri="{FF2B5EF4-FFF2-40B4-BE49-F238E27FC236}">
                <a16:creationId xmlns:a16="http://schemas.microsoft.com/office/drawing/2014/main" xmlns="" id="{247BA26A-6C02-42E2-96E3-6DA222C6F29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2982" t="8752" r="32426" b="4629"/>
          <a:stretch/>
        </p:blipFill>
        <p:spPr bwMode="auto">
          <a:xfrm>
            <a:off x="9014895" y="5658615"/>
            <a:ext cx="1075893" cy="92899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8682754" y="337669"/>
            <a:ext cx="2746577" cy="2746577"/>
            <a:chOff x="8682754" y="337669"/>
            <a:chExt cx="2746577" cy="2746577"/>
          </a:xfrm>
        </p:grpSpPr>
        <p:pic>
          <p:nvPicPr>
            <p:cNvPr id="1038" name="Picture 14" descr="Image result for emoji clock">
              <a:extLst>
                <a:ext uri="{FF2B5EF4-FFF2-40B4-BE49-F238E27FC236}">
                  <a16:creationId xmlns:a16="http://schemas.microsoft.com/office/drawing/2014/main" xmlns="" id="{7FFCE4E7-4C08-4D47-899A-01B9DF0C3AC0}"/>
                </a:ext>
              </a:extLst>
            </p:cNvPr>
            <p:cNvPicPr>
              <a:picLocks noChangeAspect="1" noChangeArrowheads="1"/>
            </p:cNvPicPr>
            <p:nvPr/>
          </p:nvPicPr>
          <p:blipFill>
            <a:blip r:embed="rId9">
              <a:alphaModFix amt="35000"/>
              <a:extLst>
                <a:ext uri="{28A0092B-C50C-407E-A947-70E740481C1C}">
                  <a14:useLocalDpi xmlns:a14="http://schemas.microsoft.com/office/drawing/2010/main" val="0"/>
                </a:ext>
              </a:extLst>
            </a:blip>
            <a:srcRect/>
            <a:stretch>
              <a:fillRect/>
            </a:stretch>
          </p:blipFill>
          <p:spPr bwMode="auto">
            <a:xfrm>
              <a:off x="8682754" y="337669"/>
              <a:ext cx="2746577" cy="27465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4435D370-DD3D-45C8-A2AF-85915906A882}"/>
                </a:ext>
              </a:extLst>
            </p:cNvPr>
            <p:cNvSpPr txBox="1"/>
            <p:nvPr/>
          </p:nvSpPr>
          <p:spPr>
            <a:xfrm>
              <a:off x="9276263" y="1420340"/>
              <a:ext cx="1629049" cy="584775"/>
            </a:xfrm>
            <a:prstGeom prst="rect">
              <a:avLst/>
            </a:prstGeom>
            <a:noFill/>
          </p:spPr>
          <p:txBody>
            <a:bodyPr wrap="square" rtlCol="0">
              <a:spAutoFit/>
            </a:bodyPr>
            <a:lstStyle/>
            <a:p>
              <a:pPr algn="ctr" defTabSz="457200"/>
              <a:r>
                <a:rPr lang="en-US" sz="1600" b="1" dirty="0">
                  <a:solidFill>
                    <a:prstClr val="black"/>
                  </a:solidFill>
                </a:rPr>
                <a:t>10-32 minutes/chart </a:t>
              </a:r>
            </a:p>
          </p:txBody>
        </p:sp>
      </p:grpSp>
    </p:spTree>
    <p:extLst>
      <p:ext uri="{BB962C8B-B14F-4D97-AF65-F5344CB8AC3E}">
        <p14:creationId xmlns:p14="http://schemas.microsoft.com/office/powerpoint/2010/main" val="26817564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25134D-1240-47AA-B376-4A2DF6E11208}"/>
              </a:ext>
            </a:extLst>
          </p:cNvPr>
          <p:cNvSpPr>
            <a:spLocks noGrp="1"/>
          </p:cNvSpPr>
          <p:nvPr>
            <p:ph type="title"/>
          </p:nvPr>
        </p:nvSpPr>
        <p:spPr/>
        <p:txBody>
          <a:bodyPr/>
          <a:lstStyle/>
          <a:p>
            <a:r>
              <a:rPr lang="en-US" dirty="0"/>
              <a:t>Decision-Making Process for PDSA Cycles </a:t>
            </a:r>
          </a:p>
        </p:txBody>
      </p:sp>
      <p:sp>
        <p:nvSpPr>
          <p:cNvPr id="3" name="Content Placeholder 2">
            <a:extLst>
              <a:ext uri="{FF2B5EF4-FFF2-40B4-BE49-F238E27FC236}">
                <a16:creationId xmlns:a16="http://schemas.microsoft.com/office/drawing/2014/main" xmlns="" id="{256394AB-5CC4-4A36-B9B0-234281F531F5}"/>
              </a:ext>
            </a:extLst>
          </p:cNvPr>
          <p:cNvSpPr>
            <a:spLocks noGrp="1"/>
          </p:cNvSpPr>
          <p:nvPr>
            <p:ph idx="1"/>
          </p:nvPr>
        </p:nvSpPr>
        <p:spPr>
          <a:xfrm>
            <a:off x="1024127" y="2686595"/>
            <a:ext cx="9720073" cy="4023360"/>
          </a:xfrm>
        </p:spPr>
        <p:txBody>
          <a:bodyPr/>
          <a:lstStyle/>
          <a:p>
            <a:pPr>
              <a:buFont typeface="Arial" panose="020B0604020202020204" pitchFamily="34" charset="0"/>
              <a:buChar char="•"/>
            </a:pPr>
            <a:r>
              <a:rPr lang="en-US" dirty="0"/>
              <a:t>  Input data           Meet with Leadership            Review with Staff </a:t>
            </a:r>
          </a:p>
          <a:p>
            <a:pPr>
              <a:buFont typeface="Arial" panose="020B0604020202020204" pitchFamily="34" charset="0"/>
              <a:buChar char="•"/>
            </a:pPr>
            <a:endParaRPr lang="en-US" dirty="0"/>
          </a:p>
          <a:p>
            <a:pPr>
              <a:buFont typeface="Arial" panose="020B0604020202020204" pitchFamily="34" charset="0"/>
              <a:buChar char="•"/>
            </a:pPr>
            <a:r>
              <a:rPr lang="en-US" dirty="0"/>
              <a:t> Some expected results/ some a surprise</a:t>
            </a:r>
          </a:p>
          <a:p>
            <a:pPr>
              <a:buFont typeface="Arial" panose="020B0604020202020204" pitchFamily="34" charset="0"/>
              <a:buChar char="•"/>
            </a:pPr>
            <a:endParaRPr lang="en-US" dirty="0"/>
          </a:p>
          <a:p>
            <a:pPr marL="0" indent="0">
              <a:buNone/>
            </a:pPr>
            <a:endParaRPr lang="en-US" dirty="0"/>
          </a:p>
          <a:p>
            <a:endParaRPr lang="en-US" dirty="0"/>
          </a:p>
          <a:p>
            <a:endParaRPr lang="en-US" dirty="0"/>
          </a:p>
        </p:txBody>
      </p:sp>
      <p:pic>
        <p:nvPicPr>
          <p:cNvPr id="2050" name="Picture 2" descr="Image result for emoji arrow">
            <a:extLst>
              <a:ext uri="{FF2B5EF4-FFF2-40B4-BE49-F238E27FC236}">
                <a16:creationId xmlns:a16="http://schemas.microsoft.com/office/drawing/2014/main" xmlns="" id="{C6475484-D801-43FE-A9CB-16981F799B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6695" y="2581221"/>
            <a:ext cx="665018" cy="6650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emoji arrow">
            <a:extLst>
              <a:ext uri="{FF2B5EF4-FFF2-40B4-BE49-F238E27FC236}">
                <a16:creationId xmlns:a16="http://schemas.microsoft.com/office/drawing/2014/main" xmlns="" id="{E2CD7045-1B8B-4CAB-A1AC-567F1D69A2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4317" y="2513492"/>
            <a:ext cx="665018" cy="6650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emoji shocked">
            <a:extLst>
              <a:ext uri="{FF2B5EF4-FFF2-40B4-BE49-F238E27FC236}">
                <a16:creationId xmlns:a16="http://schemas.microsoft.com/office/drawing/2014/main" xmlns="" id="{B497E8A7-C591-473A-88C4-CC97449C427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796" b="91304" l="10000" r="90000">
                        <a14:foregroundMark x1="47738" y1="7946" x2="54643" y2="9295"/>
                        <a14:foregroundMark x1="45714" y1="91304" x2="52857" y2="91304"/>
                      </a14:backgroundRemoval>
                    </a14:imgEffect>
                  </a14:imgLayer>
                </a14:imgProps>
              </a:ext>
              <a:ext uri="{28A0092B-C50C-407E-A947-70E740481C1C}">
                <a14:useLocalDpi xmlns:a14="http://schemas.microsoft.com/office/drawing/2010/main" val="0"/>
              </a:ext>
            </a:extLst>
          </a:blip>
          <a:srcRect/>
          <a:stretch>
            <a:fillRect/>
          </a:stretch>
        </p:blipFill>
        <p:spPr bwMode="auto">
          <a:xfrm>
            <a:off x="6738074" y="3479391"/>
            <a:ext cx="837504" cy="665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6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0FA048-E5BB-4B4E-AA3C-ED9158420E19}"/>
              </a:ext>
            </a:extLst>
          </p:cNvPr>
          <p:cNvSpPr>
            <a:spLocks noGrp="1"/>
          </p:cNvSpPr>
          <p:nvPr>
            <p:ph type="title"/>
          </p:nvPr>
        </p:nvSpPr>
        <p:spPr>
          <a:xfrm>
            <a:off x="1024128" y="585216"/>
            <a:ext cx="9720072" cy="1499616"/>
          </a:xfrm>
        </p:spPr>
        <p:txBody>
          <a:bodyPr>
            <a:normAutofit/>
          </a:bodyPr>
          <a:lstStyle/>
          <a:p>
            <a:r>
              <a:rPr lang="en-US"/>
              <a:t>Yay for improvements! </a:t>
            </a:r>
            <a:endParaRPr lang="en-US" dirty="0"/>
          </a:p>
        </p:txBody>
      </p:sp>
      <p:pic>
        <p:nvPicPr>
          <p:cNvPr id="3081" name="Picture 2" descr="Image result for heart eyes emoji">
            <a:extLst>
              <a:ext uri="{FF2B5EF4-FFF2-40B4-BE49-F238E27FC236}">
                <a16:creationId xmlns:a16="http://schemas.microsoft.com/office/drawing/2014/main" xmlns="" id="{64BF952A-CA17-4E4F-B958-8C26B11E48A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07504" y="2386051"/>
            <a:ext cx="3448851" cy="3448851"/>
          </a:xfrm>
          <a:prstGeom prst="rect">
            <a:avLst/>
          </a:prstGeom>
          <a:noFill/>
          <a:extLst>
            <a:ext uri="{909E8E84-426E-40DD-AFC4-6F175D3DCCD1}">
              <a14:hiddenFill xmlns:a14="http://schemas.microsoft.com/office/drawing/2010/main">
                <a:solidFill>
                  <a:srgbClr val="FFFFFF"/>
                </a:solidFill>
              </a14:hiddenFill>
            </a:ext>
          </a:extLst>
        </p:spPr>
      </p:pic>
      <p:sp>
        <p:nvSpPr>
          <p:cNvPr id="3082" name="Content Placeholder 3078">
            <a:extLst>
              <a:ext uri="{FF2B5EF4-FFF2-40B4-BE49-F238E27FC236}">
                <a16:creationId xmlns:a16="http://schemas.microsoft.com/office/drawing/2014/main" xmlns="" id="{EE0E6A5E-5C18-498D-946E-270E595E7DC2}"/>
              </a:ext>
            </a:extLst>
          </p:cNvPr>
          <p:cNvSpPr>
            <a:spLocks noGrp="1"/>
          </p:cNvSpPr>
          <p:nvPr>
            <p:ph idx="1"/>
          </p:nvPr>
        </p:nvSpPr>
        <p:spPr>
          <a:xfrm>
            <a:off x="5063613" y="2286000"/>
            <a:ext cx="5680587" cy="4023360"/>
          </a:xfrm>
        </p:spPr>
        <p:txBody>
          <a:bodyPr>
            <a:normAutofit/>
          </a:bodyPr>
          <a:lstStyle/>
          <a:p>
            <a:pPr>
              <a:buFont typeface="Arial" panose="020B0604020202020204" pitchFamily="34" charset="0"/>
              <a:buChar char="•"/>
            </a:pPr>
            <a:r>
              <a:rPr lang="en-US" dirty="0"/>
              <a:t> Weight in kg- already documenting but now they have scales that LOCK! </a:t>
            </a:r>
          </a:p>
          <a:p>
            <a:pPr>
              <a:buFont typeface="Arial" panose="020B0604020202020204" pitchFamily="34" charset="0"/>
              <a:buChar char="•"/>
            </a:pPr>
            <a:r>
              <a:rPr lang="en-US" dirty="0"/>
              <a:t> Finding barriers </a:t>
            </a:r>
          </a:p>
          <a:p>
            <a:pPr>
              <a:buFont typeface="Arial" panose="020B0604020202020204" pitchFamily="34" charset="0"/>
              <a:buChar char="•"/>
            </a:pPr>
            <a:r>
              <a:rPr lang="en-US" dirty="0"/>
              <a:t>Creating policies </a:t>
            </a:r>
          </a:p>
        </p:txBody>
      </p:sp>
    </p:spTree>
    <p:extLst>
      <p:ext uri="{BB962C8B-B14F-4D97-AF65-F5344CB8AC3E}">
        <p14:creationId xmlns:p14="http://schemas.microsoft.com/office/powerpoint/2010/main" val="22169817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12 – WISPR	</a:t>
            </a:r>
            <a:endParaRPr lang="en-US" dirty="0"/>
          </a:p>
        </p:txBody>
      </p:sp>
      <p:sp>
        <p:nvSpPr>
          <p:cNvPr id="3" name="Content Placeholder 2"/>
          <p:cNvSpPr>
            <a:spLocks noGrp="1"/>
          </p:cNvSpPr>
          <p:nvPr>
            <p:ph idx="1"/>
          </p:nvPr>
        </p:nvSpPr>
        <p:spPr>
          <a:xfrm>
            <a:off x="2152650" y="2612826"/>
            <a:ext cx="4171950" cy="3263504"/>
          </a:xfrm>
        </p:spPr>
        <p:txBody>
          <a:bodyPr>
            <a:normAutofit fontScale="32500" lnSpcReduction="20000"/>
          </a:bodyPr>
          <a:lstStyle/>
          <a:p>
            <a:r>
              <a:rPr lang="en-US" sz="5100" dirty="0"/>
              <a:t>14 original affiliate </a:t>
            </a:r>
            <a:r>
              <a:rPr lang="en-US" sz="5100" dirty="0" smtClean="0"/>
              <a:t>hospitals</a:t>
            </a:r>
          </a:p>
          <a:p>
            <a:pPr marL="0" indent="0">
              <a:buNone/>
            </a:pPr>
            <a:endParaRPr lang="en-US" sz="5100" dirty="0"/>
          </a:p>
          <a:p>
            <a:r>
              <a:rPr lang="en-US" sz="5100" dirty="0"/>
              <a:t>11 active affiliate </a:t>
            </a:r>
            <a:r>
              <a:rPr lang="en-US" sz="5100" dirty="0" smtClean="0"/>
              <a:t>hospitals</a:t>
            </a:r>
          </a:p>
          <a:p>
            <a:pPr marL="0" indent="0">
              <a:buNone/>
            </a:pPr>
            <a:endParaRPr lang="en-US" sz="5100" dirty="0"/>
          </a:p>
          <a:p>
            <a:r>
              <a:rPr lang="en-US" sz="5100" dirty="0"/>
              <a:t>Mix of rural and urban  </a:t>
            </a:r>
            <a:endParaRPr lang="en-US" sz="5100" dirty="0" smtClean="0"/>
          </a:p>
          <a:p>
            <a:pPr marL="0" indent="0">
              <a:buNone/>
            </a:pPr>
            <a:endParaRPr lang="en-US" sz="5100" dirty="0"/>
          </a:p>
          <a:p>
            <a:r>
              <a:rPr lang="en-US" sz="5100" dirty="0"/>
              <a:t>25 – 505 beds </a:t>
            </a:r>
            <a:endParaRPr lang="en-US" sz="5100" dirty="0" smtClean="0"/>
          </a:p>
          <a:p>
            <a:pPr marL="0" indent="0">
              <a:buNone/>
            </a:pPr>
            <a:endParaRPr lang="en-US" sz="5100" dirty="0"/>
          </a:p>
          <a:p>
            <a:r>
              <a:rPr lang="en-US" sz="5100" dirty="0" err="1"/>
              <a:t>Peds</a:t>
            </a:r>
            <a:r>
              <a:rPr lang="en-US" sz="5100" dirty="0"/>
              <a:t> volume:  Low (&lt;1,800), medium, (1,800-4,999) and medium high (5,000-9,999)</a:t>
            </a:r>
          </a:p>
          <a:p>
            <a:endParaRPr lang="en-US" dirty="0" smtClean="0"/>
          </a:p>
          <a:p>
            <a:pPr marL="461201"/>
            <a:r>
              <a:rPr lang="en-US" dirty="0" smtClean="0">
                <a:solidFill>
                  <a:schemeClr val="bg1"/>
                </a:solidFill>
              </a:rPr>
              <a:t>Pads volume:  Low (&lt;1,800), medium </a:t>
            </a:r>
          </a:p>
          <a:p>
            <a:pPr marL="118301" indent="0">
              <a:buNone/>
            </a:pPr>
            <a:r>
              <a:rPr lang="en-US" dirty="0" smtClean="0">
                <a:solidFill>
                  <a:schemeClr val="bg1"/>
                </a:solidFill>
              </a:rPr>
              <a:t>     (1,800-4,999) and medium high (5,000-9,999)</a:t>
            </a:r>
          </a:p>
          <a:p>
            <a:endParaRPr lang="en-US" dirty="0"/>
          </a:p>
        </p:txBody>
      </p:sp>
      <p:pic>
        <p:nvPicPr>
          <p:cNvPr id="4" name="Picture 3"/>
          <p:cNvPicPr>
            <a:picLocks noChangeAspect="1"/>
          </p:cNvPicPr>
          <p:nvPr/>
        </p:nvPicPr>
        <p:blipFill>
          <a:blip r:embed="rId3"/>
          <a:stretch>
            <a:fillRect/>
          </a:stretch>
        </p:blipFill>
        <p:spPr>
          <a:xfrm>
            <a:off x="6334076" y="2209801"/>
            <a:ext cx="3876724" cy="3990745"/>
          </a:xfrm>
          <a:prstGeom prst="rect">
            <a:avLst/>
          </a:prstGeom>
        </p:spPr>
      </p:pic>
    </p:spTree>
    <p:extLst>
      <p:ext uri="{BB962C8B-B14F-4D97-AF65-F5344CB8AC3E}">
        <p14:creationId xmlns:p14="http://schemas.microsoft.com/office/powerpoint/2010/main" val="35210991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nvPr>
        </p:nvGraphicFramePr>
        <p:xfrm>
          <a:off x="2544536" y="2108718"/>
          <a:ext cx="7190403"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6"/>
          <p:cNvSpPr>
            <a:spLocks noGrp="1"/>
          </p:cNvSpPr>
          <p:nvPr>
            <p:ph type="title"/>
          </p:nvPr>
        </p:nvSpPr>
        <p:spPr/>
        <p:txBody>
          <a:bodyPr>
            <a:normAutofit/>
          </a:bodyPr>
          <a:lstStyle/>
          <a:p>
            <a:r>
              <a:rPr lang="en-US" dirty="0" smtClean="0"/>
              <a:t>Bundle Selection</a:t>
            </a:r>
            <a:endParaRPr lang="en-US" dirty="0"/>
          </a:p>
        </p:txBody>
      </p:sp>
    </p:spTree>
    <p:extLst>
      <p:ext uri="{BB962C8B-B14F-4D97-AF65-F5344CB8AC3E}">
        <p14:creationId xmlns:p14="http://schemas.microsoft.com/office/powerpoint/2010/main" val="21740979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WISPR Data Entry and PDSA Cycles</a:t>
            </a:r>
            <a:endParaRPr lang="en-US" dirty="0"/>
          </a:p>
        </p:txBody>
      </p:sp>
      <p:sp>
        <p:nvSpPr>
          <p:cNvPr id="3" name="Content Placeholder 2"/>
          <p:cNvSpPr>
            <a:spLocks noGrp="1"/>
          </p:cNvSpPr>
          <p:nvPr>
            <p:ph idx="1"/>
          </p:nvPr>
        </p:nvSpPr>
        <p:spPr/>
        <p:txBody>
          <a:bodyPr/>
          <a:lstStyle/>
          <a:p>
            <a:r>
              <a:rPr lang="en-US" sz="2800" dirty="0" smtClean="0"/>
              <a:t>7 affiliate hospitals entering data</a:t>
            </a:r>
          </a:p>
          <a:p>
            <a:pPr lvl="1"/>
            <a:r>
              <a:rPr lang="en-US" sz="2400" dirty="0"/>
              <a:t>Total of </a:t>
            </a:r>
            <a:r>
              <a:rPr lang="en-US" sz="2400" b="1" dirty="0" smtClean="0"/>
              <a:t>299 </a:t>
            </a:r>
            <a:r>
              <a:rPr lang="en-US" sz="2400" dirty="0"/>
              <a:t>pediatric charts </a:t>
            </a:r>
            <a:r>
              <a:rPr lang="en-US" sz="2400" dirty="0" smtClean="0"/>
              <a:t>entered</a:t>
            </a:r>
          </a:p>
          <a:p>
            <a:pPr lvl="1"/>
            <a:r>
              <a:rPr lang="en-US" sz="2400" dirty="0" smtClean="0"/>
              <a:t>1 disaster planning drill completed </a:t>
            </a:r>
          </a:p>
          <a:p>
            <a:pPr marL="457200" lvl="1" indent="0">
              <a:buNone/>
            </a:pPr>
            <a:endParaRPr lang="en-US" sz="2400" dirty="0" smtClean="0"/>
          </a:p>
          <a:p>
            <a:r>
              <a:rPr lang="en-US" sz="2800" dirty="0" smtClean="0"/>
              <a:t>Of these, 3 affiliate hospitals actively running PDSA cycles</a:t>
            </a:r>
          </a:p>
          <a:p>
            <a:pPr lvl="1"/>
            <a:r>
              <a:rPr lang="en-US" sz="2400" dirty="0" smtClean="0"/>
              <a:t>Crossing Rivers Health</a:t>
            </a:r>
          </a:p>
          <a:p>
            <a:pPr lvl="1"/>
            <a:r>
              <a:rPr lang="en-US" sz="2400" dirty="0" smtClean="0"/>
              <a:t>Aurora Sheboygan Memorial</a:t>
            </a:r>
          </a:p>
          <a:p>
            <a:pPr lvl="1"/>
            <a:r>
              <a:rPr lang="en-US" sz="2400" dirty="0" smtClean="0"/>
              <a:t>Southwest Health</a:t>
            </a:r>
          </a:p>
          <a:p>
            <a:endParaRPr lang="en-US" sz="2800" dirty="0"/>
          </a:p>
          <a:p>
            <a:endParaRPr lang="en-US" sz="2800" dirty="0" smtClean="0"/>
          </a:p>
          <a:p>
            <a:endParaRPr lang="en-US" sz="2800" dirty="0" smtClean="0"/>
          </a:p>
        </p:txBody>
      </p:sp>
    </p:spTree>
    <p:extLst>
      <p:ext uri="{BB962C8B-B14F-4D97-AF65-F5344CB8AC3E}">
        <p14:creationId xmlns:p14="http://schemas.microsoft.com/office/powerpoint/2010/main" val="29332574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Aurora Sheboygan Memorial</a:t>
            </a:r>
          </a:p>
        </p:txBody>
      </p:sp>
      <p:sp>
        <p:nvSpPr>
          <p:cNvPr id="3" name="Content Placeholder 2"/>
          <p:cNvSpPr>
            <a:spLocks noGrp="1"/>
          </p:cNvSpPr>
          <p:nvPr>
            <p:ph idx="1"/>
          </p:nvPr>
        </p:nvSpPr>
        <p:spPr/>
        <p:txBody>
          <a:bodyPr>
            <a:normAutofit fontScale="55000" lnSpcReduction="20000"/>
          </a:bodyPr>
          <a:lstStyle/>
          <a:p>
            <a:r>
              <a:rPr lang="en-US" dirty="0" smtClean="0"/>
              <a:t>Pediatric Champion: Dawn Tasche</a:t>
            </a:r>
          </a:p>
          <a:p>
            <a:pPr marL="0" indent="0">
              <a:buNone/>
            </a:pPr>
            <a:r>
              <a:rPr lang="en-US" dirty="0" smtClean="0"/>
              <a:t> </a:t>
            </a:r>
          </a:p>
          <a:p>
            <a:r>
              <a:rPr lang="en-US" dirty="0" smtClean="0"/>
              <a:t>Bundle selection: Abnormal vital signs</a:t>
            </a:r>
          </a:p>
          <a:p>
            <a:pPr marL="0" indent="0">
              <a:buNone/>
            </a:pPr>
            <a:endParaRPr lang="en-US" dirty="0" smtClean="0"/>
          </a:p>
          <a:p>
            <a:r>
              <a:rPr lang="en-US" dirty="0" smtClean="0"/>
              <a:t>Data collection experience</a:t>
            </a:r>
          </a:p>
          <a:p>
            <a:pPr lvl="1"/>
            <a:r>
              <a:rPr lang="en-US" dirty="0"/>
              <a:t>It takes time!</a:t>
            </a:r>
          </a:p>
          <a:p>
            <a:pPr lvl="1"/>
            <a:r>
              <a:rPr lang="en-US" dirty="0"/>
              <a:t>Develop a system for organization and time </a:t>
            </a:r>
            <a:r>
              <a:rPr lang="en-US" dirty="0" smtClean="0"/>
              <a:t>management</a:t>
            </a:r>
          </a:p>
          <a:p>
            <a:pPr marL="457200" lvl="1" indent="0">
              <a:buNone/>
            </a:pPr>
            <a:endParaRPr lang="en-US" dirty="0"/>
          </a:p>
          <a:p>
            <a:r>
              <a:rPr lang="en-US" dirty="0" smtClean="0"/>
              <a:t>Data submission process</a:t>
            </a:r>
          </a:p>
          <a:p>
            <a:pPr lvl="1"/>
            <a:r>
              <a:rPr lang="en-US" dirty="0" smtClean="0"/>
              <a:t>Print 30 paper-based data collection forms and fill out all 30 and include the MRN from the chart</a:t>
            </a:r>
          </a:p>
          <a:p>
            <a:pPr lvl="1"/>
            <a:r>
              <a:rPr lang="en-US" dirty="0" smtClean="0"/>
              <a:t>Enter all of the paper-based data collection forms into the online data entry system, and record the generated ID number</a:t>
            </a:r>
          </a:p>
          <a:p>
            <a:pPr lvl="1"/>
            <a:r>
              <a:rPr lang="en-US" dirty="0" smtClean="0"/>
              <a:t>Typically, complete paper-based data collection forms in one day, and online entry another day</a:t>
            </a:r>
            <a:endParaRPr lang="en-US" dirty="0"/>
          </a:p>
        </p:txBody>
      </p:sp>
    </p:spTree>
    <p:extLst>
      <p:ext uri="{BB962C8B-B14F-4D97-AF65-F5344CB8AC3E}">
        <p14:creationId xmlns:p14="http://schemas.microsoft.com/office/powerpoint/2010/main" val="28686383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Aurora Sheboygan Memorial </a:t>
            </a:r>
            <a:endParaRPr lang="en-US" dirty="0"/>
          </a:p>
        </p:txBody>
      </p:sp>
      <p:sp>
        <p:nvSpPr>
          <p:cNvPr id="3" name="Content Placeholder 2"/>
          <p:cNvSpPr>
            <a:spLocks noGrp="1"/>
          </p:cNvSpPr>
          <p:nvPr>
            <p:ph idx="1"/>
          </p:nvPr>
        </p:nvSpPr>
        <p:spPr>
          <a:xfrm>
            <a:off x="1005840" y="2362200"/>
            <a:ext cx="9723120" cy="4206551"/>
          </a:xfrm>
        </p:spPr>
        <p:txBody>
          <a:bodyPr>
            <a:noAutofit/>
          </a:bodyPr>
          <a:lstStyle/>
          <a:p>
            <a:r>
              <a:rPr lang="en-US" sz="1800" dirty="0" smtClean="0"/>
              <a:t>Decision making process for PDSA cycles</a:t>
            </a:r>
          </a:p>
          <a:p>
            <a:pPr lvl="1"/>
            <a:r>
              <a:rPr lang="en-US" sz="1800" dirty="0" smtClean="0"/>
              <a:t>Initial general </a:t>
            </a:r>
            <a:r>
              <a:rPr lang="en-US" sz="1800" dirty="0"/>
              <a:t>audit </a:t>
            </a:r>
            <a:r>
              <a:rPr lang="en-US" sz="1800" dirty="0" smtClean="0"/>
              <a:t>to learn weaknesses</a:t>
            </a:r>
          </a:p>
          <a:p>
            <a:pPr lvl="1"/>
            <a:r>
              <a:rPr lang="en-US" sz="1800" dirty="0" smtClean="0"/>
              <a:t>Reviewed charts for transferred and admitted pediatrics </a:t>
            </a:r>
          </a:p>
          <a:p>
            <a:pPr lvl="1"/>
            <a:r>
              <a:rPr lang="en-US" sz="1800" dirty="0" smtClean="0"/>
              <a:t>Developed tool to identify abnormal vital signs and begun educating staff</a:t>
            </a:r>
          </a:p>
          <a:p>
            <a:pPr lvl="1"/>
            <a:r>
              <a:rPr lang="en-US" sz="1800" dirty="0" smtClean="0"/>
              <a:t>Tools and education are tweaked </a:t>
            </a:r>
            <a:r>
              <a:rPr lang="en-US" sz="1800" dirty="0"/>
              <a:t>based off of the </a:t>
            </a:r>
            <a:r>
              <a:rPr lang="en-US" sz="1800" dirty="0" smtClean="0"/>
              <a:t>results of each PDSA cycle</a:t>
            </a:r>
          </a:p>
          <a:p>
            <a:pPr marL="457200" lvl="1" indent="0">
              <a:buNone/>
            </a:pPr>
            <a:endParaRPr lang="en-US" sz="1800" dirty="0"/>
          </a:p>
          <a:p>
            <a:r>
              <a:rPr lang="en-US" sz="1800" dirty="0"/>
              <a:t>Assistance needed from subject matter </a:t>
            </a:r>
            <a:r>
              <a:rPr lang="en-US" sz="1800" dirty="0" smtClean="0"/>
              <a:t>experts</a:t>
            </a:r>
          </a:p>
          <a:p>
            <a:pPr lvl="1"/>
            <a:r>
              <a:rPr lang="en-US" sz="1800" dirty="0" smtClean="0"/>
              <a:t>Online learning sessions and fireside chats are very helpful</a:t>
            </a:r>
          </a:p>
          <a:p>
            <a:pPr lvl="1"/>
            <a:r>
              <a:rPr lang="en-US" sz="1800" dirty="0" smtClean="0"/>
              <a:t>Data entry system would be more efficient if we could type in a time rather than clicking through all of the numbers to enter a time</a:t>
            </a:r>
            <a:endParaRPr lang="en-US" sz="1800" dirty="0"/>
          </a:p>
        </p:txBody>
      </p:sp>
    </p:spTree>
    <p:extLst>
      <p:ext uri="{BB962C8B-B14F-4D97-AF65-F5344CB8AC3E}">
        <p14:creationId xmlns:p14="http://schemas.microsoft.com/office/powerpoint/2010/main" val="33955394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905692"/>
            <a:ext cx="10972800" cy="990600"/>
          </a:xfrm>
        </p:spPr>
        <p:txBody>
          <a:bodyPr/>
          <a:lstStyle/>
          <a:p>
            <a:r>
              <a:rPr lang="en-US" dirty="0" smtClean="0"/>
              <a:t>Crossing Rivers Health</a:t>
            </a:r>
            <a:endParaRPr lang="en-US" dirty="0"/>
          </a:p>
        </p:txBody>
      </p:sp>
      <p:sp>
        <p:nvSpPr>
          <p:cNvPr id="3" name="Content Placeholder 2"/>
          <p:cNvSpPr>
            <a:spLocks noGrp="1"/>
          </p:cNvSpPr>
          <p:nvPr>
            <p:ph idx="1"/>
          </p:nvPr>
        </p:nvSpPr>
        <p:spPr>
          <a:xfrm>
            <a:off x="1911531" y="1892526"/>
            <a:ext cx="9618617" cy="4169229"/>
          </a:xfrm>
        </p:spPr>
        <p:txBody>
          <a:bodyPr>
            <a:noAutofit/>
          </a:bodyPr>
          <a:lstStyle/>
          <a:p>
            <a:r>
              <a:rPr lang="en-US" sz="1400" dirty="0"/>
              <a:t>Pediatric Champion: Heidi </a:t>
            </a:r>
            <a:r>
              <a:rPr lang="en-US" sz="1400" dirty="0" smtClean="0"/>
              <a:t>Kirschbaum</a:t>
            </a:r>
          </a:p>
          <a:p>
            <a:pPr marL="0" indent="0">
              <a:buNone/>
            </a:pPr>
            <a:endParaRPr lang="en-US" sz="1400" dirty="0"/>
          </a:p>
          <a:p>
            <a:r>
              <a:rPr lang="en-US" sz="1400" dirty="0"/>
              <a:t>Bundle selection: Abnormal vital signs and Interfacility </a:t>
            </a:r>
            <a:r>
              <a:rPr lang="en-US" sz="1400" dirty="0" smtClean="0"/>
              <a:t>transfer</a:t>
            </a:r>
          </a:p>
          <a:p>
            <a:pPr marL="0" indent="0">
              <a:buNone/>
            </a:pPr>
            <a:endParaRPr lang="en-US" sz="1400" dirty="0"/>
          </a:p>
          <a:p>
            <a:r>
              <a:rPr lang="en-US" sz="1400" dirty="0"/>
              <a:t>Data collection experience</a:t>
            </a:r>
          </a:p>
          <a:p>
            <a:pPr lvl="1"/>
            <a:r>
              <a:rPr lang="en-US" sz="1400" dirty="0"/>
              <a:t>Already had a report in Epic, which included all patients 14 years and younger. </a:t>
            </a:r>
          </a:p>
          <a:p>
            <a:pPr lvl="1"/>
            <a:r>
              <a:rPr lang="en-US" sz="1400" dirty="0"/>
              <a:t>Collect data on all admissions and transfers and then the rest are discharged patients</a:t>
            </a:r>
            <a:r>
              <a:rPr lang="en-US" sz="1400" dirty="0" smtClean="0"/>
              <a:t>.</a:t>
            </a:r>
          </a:p>
          <a:p>
            <a:pPr marL="457200" lvl="1" indent="0">
              <a:buNone/>
            </a:pPr>
            <a:endParaRPr lang="en-US" sz="1400" dirty="0"/>
          </a:p>
          <a:p>
            <a:pPr marL="0" indent="0">
              <a:buNone/>
            </a:pPr>
            <a:r>
              <a:rPr lang="en-US" sz="1400" dirty="0"/>
              <a:t>Data submission process</a:t>
            </a:r>
          </a:p>
          <a:p>
            <a:pPr lvl="1"/>
            <a:r>
              <a:rPr lang="en-US" sz="1400" dirty="0"/>
              <a:t> Use Epic report exported to Excel spreadsheet to gather information and then while reviewing each chart, enter the information into the data base. Do not use the paper forms but track the ID number on the Excel spreadsheet. Can usually complete 30 records in about 2 hours if uninterrupted!!</a:t>
            </a:r>
          </a:p>
          <a:p>
            <a:pPr lvl="1"/>
            <a:r>
              <a:rPr lang="en-US" sz="1400" dirty="0"/>
              <a:t>Would help to have a better way to record the time. Also the questions about does the patient have abnormal vitals signs, do you have a process for reporting, etc. are very repetitive and not intuitive. </a:t>
            </a:r>
          </a:p>
        </p:txBody>
      </p:sp>
    </p:spTree>
    <p:extLst>
      <p:ext uri="{BB962C8B-B14F-4D97-AF65-F5344CB8AC3E}">
        <p14:creationId xmlns:p14="http://schemas.microsoft.com/office/powerpoint/2010/main" val="10395775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286000"/>
            <a:ext cx="10302240" cy="2133600"/>
          </a:xfrm>
        </p:spPr>
        <p:txBody>
          <a:bodyPr>
            <a:normAutofit/>
          </a:bodyPr>
          <a:lstStyle/>
          <a:p>
            <a:pPr algn="just"/>
            <a:r>
              <a:rPr lang="en-US" sz="1800" dirty="0">
                <a:solidFill>
                  <a:schemeClr val="accent4">
                    <a:lumMod val="50000"/>
                  </a:schemeClr>
                </a:solidFill>
              </a:rPr>
              <a:t>This continuing nursing education activity was approved by the Emergency Nurses Association, an accredited approver by the American Nurses Credentialing Center’s Commission on Accreditation for 1.5 contact hours. </a:t>
            </a:r>
          </a:p>
          <a:p>
            <a:pPr algn="just"/>
            <a:endParaRPr lang="en-US" sz="1200" dirty="0"/>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598980-D22C-4904-9F8F-3DB09B2ECD84}" type="slidenum">
              <a:rPr kumimoji="0" lang="en-US" sz="1200" b="1" i="0" u="none" strike="noStrike" kern="1200" cap="none" spc="0" normalizeH="0" baseline="0" noProof="0" smtClean="0">
                <a:ln>
                  <a:noFill/>
                </a:ln>
                <a:solidFill>
                  <a:srgbClr val="4D4D4D"/>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1" i="0" u="none" strike="noStrike" kern="1200" cap="none" spc="0" normalizeH="0" baseline="0" noProof="0" dirty="0">
              <a:ln>
                <a:noFill/>
              </a:ln>
              <a:solidFill>
                <a:srgbClr val="4D4D4D"/>
              </a:solidFill>
              <a:effectLst/>
              <a:uLnTx/>
              <a:uFillTx/>
              <a:latin typeface="Arial"/>
              <a:ea typeface="+mn-ea"/>
              <a:cs typeface="+mn-cs"/>
            </a:endParaRPr>
          </a:p>
        </p:txBody>
      </p:sp>
      <p:sp>
        <p:nvSpPr>
          <p:cNvPr id="8" name="Rectangle 1">
            <a:extLst>
              <a:ext uri="{FF2B5EF4-FFF2-40B4-BE49-F238E27FC236}">
                <a16:creationId xmlns:a16="http://schemas.microsoft.com/office/drawing/2014/main" xmlns="" id="{A8F7E0DF-86BA-D643-9612-6723D4451417}"/>
              </a:ext>
            </a:extLst>
          </p:cNvPr>
          <p:cNvSpPr>
            <a:spLocks noGrp="1"/>
          </p:cNvSpPr>
          <p:nvPr>
            <p:ph type="title"/>
          </p:nvPr>
        </p:nvSpPr>
        <p:spPr>
          <a:xfrm>
            <a:off x="622300" y="381198"/>
            <a:ext cx="6184899" cy="675926"/>
          </a:xfrm>
        </p:spPr>
        <p:txBody>
          <a:bodyPr/>
          <a:lstStyle/>
          <a:p>
            <a:r>
              <a:rPr lang="en-US" b="0" dirty="0"/>
              <a:t>ACKNOWLEDGEMENTS</a:t>
            </a:r>
            <a:endParaRPr lang="en-US" dirty="0"/>
          </a:p>
        </p:txBody>
      </p:sp>
      <p:pic>
        <p:nvPicPr>
          <p:cNvPr id="6" name="Picture 5">
            <a:extLst>
              <a:ext uri="{FF2B5EF4-FFF2-40B4-BE49-F238E27FC236}">
                <a16:creationId xmlns:a16="http://schemas.microsoft.com/office/drawing/2014/main" xmlns="" id="{82B2A63E-5B4F-A549-ACA9-CEE577DDB937}"/>
              </a:ext>
            </a:extLst>
          </p:cNvPr>
          <p:cNvPicPr>
            <a:picLocks noChangeAspect="1"/>
          </p:cNvPicPr>
          <p:nvPr/>
        </p:nvPicPr>
        <p:blipFill>
          <a:blip r:embed="rId3"/>
          <a:stretch>
            <a:fillRect/>
          </a:stretch>
        </p:blipFill>
        <p:spPr>
          <a:xfrm>
            <a:off x="9787807" y="5775767"/>
            <a:ext cx="2192562" cy="967654"/>
          </a:xfrm>
          <a:prstGeom prst="rect">
            <a:avLst/>
          </a:prstGeom>
        </p:spPr>
      </p:pic>
    </p:spTree>
    <p:extLst>
      <p:ext uri="{BB962C8B-B14F-4D97-AF65-F5344CB8AC3E}">
        <p14:creationId xmlns:p14="http://schemas.microsoft.com/office/powerpoint/2010/main" val="23235685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Crossing Rivers Health</a:t>
            </a:r>
            <a:endParaRPr lang="en-US" dirty="0"/>
          </a:p>
        </p:txBody>
      </p:sp>
      <p:sp>
        <p:nvSpPr>
          <p:cNvPr id="3" name="Content Placeholder 2"/>
          <p:cNvSpPr>
            <a:spLocks noGrp="1"/>
          </p:cNvSpPr>
          <p:nvPr>
            <p:ph idx="1"/>
          </p:nvPr>
        </p:nvSpPr>
        <p:spPr>
          <a:xfrm>
            <a:off x="1467394" y="2364377"/>
            <a:ext cx="9601200" cy="4206551"/>
          </a:xfrm>
        </p:spPr>
        <p:txBody>
          <a:bodyPr>
            <a:normAutofit/>
          </a:bodyPr>
          <a:lstStyle/>
          <a:p>
            <a:r>
              <a:rPr lang="en-US" sz="1800" dirty="0" smtClean="0"/>
              <a:t>Decision making process for PDSA cycles</a:t>
            </a:r>
          </a:p>
          <a:p>
            <a:pPr lvl="1"/>
            <a:r>
              <a:rPr lang="en-US" sz="1600" dirty="0" smtClean="0"/>
              <a:t> </a:t>
            </a:r>
            <a:r>
              <a:rPr lang="en-US" sz="1600" dirty="0"/>
              <a:t>We had already been collecting data on pediatric patients having a full set of vital signs (including blood pressure on all those 3 </a:t>
            </a:r>
            <a:r>
              <a:rPr lang="en-US" sz="1600" dirty="0" smtClean="0"/>
              <a:t>yrs. </a:t>
            </a:r>
            <a:r>
              <a:rPr lang="en-US" sz="1600" dirty="0"/>
              <a:t>and older) for </a:t>
            </a:r>
            <a:r>
              <a:rPr lang="en-US" sz="1600" dirty="0" smtClean="0"/>
              <a:t>2018 and already had an established pediatric committee.</a:t>
            </a:r>
            <a:endParaRPr lang="en-US" sz="1600" dirty="0"/>
          </a:p>
          <a:p>
            <a:pPr lvl="1"/>
            <a:r>
              <a:rPr lang="en-US" sz="1600" dirty="0" smtClean="0"/>
              <a:t>Goals are decided on by the Pediatric Committee and then developed ways to accomplish each goal with support of the team.  </a:t>
            </a:r>
          </a:p>
          <a:p>
            <a:pPr marL="457200" lvl="1" indent="0">
              <a:buNone/>
            </a:pPr>
            <a:endParaRPr lang="en-US" sz="1600" dirty="0"/>
          </a:p>
          <a:p>
            <a:r>
              <a:rPr lang="en-US" sz="1800" dirty="0"/>
              <a:t>Assistance needed from subject matter </a:t>
            </a:r>
            <a:r>
              <a:rPr lang="en-US" sz="1800" dirty="0" smtClean="0"/>
              <a:t>experts</a:t>
            </a:r>
          </a:p>
          <a:p>
            <a:pPr lvl="1"/>
            <a:r>
              <a:rPr lang="en-US" sz="1600" dirty="0" smtClean="0"/>
              <a:t> Enjoyed fireside chat which explained the “why” behind each data collection and also gave us resources to help us reach goals. </a:t>
            </a:r>
          </a:p>
          <a:p>
            <a:pPr lvl="1"/>
            <a:r>
              <a:rPr lang="en-US" sz="1600" dirty="0" smtClean="0"/>
              <a:t> Would like to share this with staff and our committee.</a:t>
            </a:r>
            <a:endParaRPr lang="en-US" sz="1600" dirty="0"/>
          </a:p>
        </p:txBody>
      </p:sp>
    </p:spTree>
    <p:extLst>
      <p:ext uri="{BB962C8B-B14F-4D97-AF65-F5344CB8AC3E}">
        <p14:creationId xmlns:p14="http://schemas.microsoft.com/office/powerpoint/2010/main" val="26961960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2099733"/>
            <a:ext cx="8825658" cy="2530140"/>
          </a:xfrm>
        </p:spPr>
        <p:txBody>
          <a:bodyPr/>
          <a:lstStyle/>
          <a:p>
            <a:r>
              <a:rPr lang="en-US" dirty="0" smtClean="0"/>
              <a:t>The Last Frontier Kids: Providence Alaska</a:t>
            </a:r>
            <a:endParaRPr lang="en-US" dirty="0"/>
          </a:p>
        </p:txBody>
      </p:sp>
      <p:sp>
        <p:nvSpPr>
          <p:cNvPr id="3" name="Subtitle 2"/>
          <p:cNvSpPr>
            <a:spLocks noGrp="1"/>
          </p:cNvSpPr>
          <p:nvPr>
            <p:ph type="subTitle" idx="1"/>
          </p:nvPr>
        </p:nvSpPr>
        <p:spPr>
          <a:xfrm>
            <a:off x="1154955" y="4777380"/>
            <a:ext cx="8825658" cy="1390008"/>
          </a:xfrm>
        </p:spPr>
        <p:txBody>
          <a:bodyPr>
            <a:normAutofit fontScale="92500" lnSpcReduction="20000"/>
          </a:bodyPr>
          <a:lstStyle/>
          <a:p>
            <a:r>
              <a:rPr lang="en-US" dirty="0" smtClean="0">
                <a:solidFill>
                  <a:schemeClr val="bg2">
                    <a:lumMod val="90000"/>
                  </a:schemeClr>
                </a:solidFill>
              </a:rPr>
              <a:t>Karen Richardson, RN – Asst. Clinical Manager, Emergency Dept.</a:t>
            </a:r>
          </a:p>
          <a:p>
            <a:r>
              <a:rPr lang="en-US" dirty="0" smtClean="0">
                <a:solidFill>
                  <a:schemeClr val="bg2">
                    <a:lumMod val="90000"/>
                  </a:schemeClr>
                </a:solidFill>
              </a:rPr>
              <a:t>Dr. Richard Navitsky, MD – Medical Dir. Children’s emergency care</a:t>
            </a:r>
          </a:p>
          <a:p>
            <a:r>
              <a:rPr lang="en-US" dirty="0" smtClean="0">
                <a:solidFill>
                  <a:schemeClr val="bg2">
                    <a:lumMod val="90000"/>
                  </a:schemeClr>
                </a:solidFill>
              </a:rPr>
              <a:t>Dr. Clifford </a:t>
            </a:r>
            <a:r>
              <a:rPr lang="en-US" dirty="0">
                <a:solidFill>
                  <a:schemeClr val="bg2">
                    <a:lumMod val="90000"/>
                  </a:schemeClr>
                </a:solidFill>
              </a:rPr>
              <a:t>Ellingson, MD – Pediatric Emergency Physician</a:t>
            </a:r>
          </a:p>
          <a:p>
            <a:r>
              <a:rPr lang="en-US" dirty="0" smtClean="0">
                <a:solidFill>
                  <a:schemeClr val="bg2">
                    <a:lumMod val="90000"/>
                  </a:schemeClr>
                </a:solidFill>
              </a:rPr>
              <a:t>Heather Andersen, RN – QI Specialist, The Children’s hospital</a:t>
            </a:r>
          </a:p>
        </p:txBody>
      </p:sp>
      <p:pic>
        <p:nvPicPr>
          <p:cNvPr id="4" name="Picture 3"/>
          <p:cNvPicPr>
            <a:picLocks noChangeAspect="1"/>
          </p:cNvPicPr>
          <p:nvPr/>
        </p:nvPicPr>
        <p:blipFill>
          <a:blip r:embed="rId3"/>
          <a:stretch>
            <a:fillRect/>
          </a:stretch>
        </p:blipFill>
        <p:spPr>
          <a:xfrm>
            <a:off x="637494" y="682272"/>
            <a:ext cx="3578662" cy="1280271"/>
          </a:xfrm>
          <a:prstGeom prst="rect">
            <a:avLst/>
          </a:prstGeom>
        </p:spPr>
      </p:pic>
      <p:pic>
        <p:nvPicPr>
          <p:cNvPr id="5" name="Picture 4"/>
          <p:cNvPicPr>
            <a:picLocks noChangeAspect="1"/>
          </p:cNvPicPr>
          <p:nvPr/>
        </p:nvPicPr>
        <p:blipFill>
          <a:blip r:embed="rId4"/>
          <a:stretch>
            <a:fillRect/>
          </a:stretch>
        </p:blipFill>
        <p:spPr>
          <a:xfrm>
            <a:off x="9609958" y="4777379"/>
            <a:ext cx="1908213" cy="1390008"/>
          </a:xfrm>
          <a:prstGeom prst="rect">
            <a:avLst/>
          </a:prstGeom>
        </p:spPr>
      </p:pic>
    </p:spTree>
    <p:extLst>
      <p:ext uri="{BB962C8B-B14F-4D97-AF65-F5344CB8AC3E}">
        <p14:creationId xmlns:p14="http://schemas.microsoft.com/office/powerpoint/2010/main" val="34275951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Status update</a:t>
            </a:r>
            <a:endParaRPr lang="en-US" dirty="0"/>
          </a:p>
        </p:txBody>
      </p:sp>
      <p:sp>
        <p:nvSpPr>
          <p:cNvPr id="5" name="Text Placeholder 4"/>
          <p:cNvSpPr>
            <a:spLocks noGrp="1"/>
          </p:cNvSpPr>
          <p:nvPr>
            <p:ph type="body" idx="1"/>
          </p:nvPr>
        </p:nvSpPr>
        <p:spPr>
          <a:xfrm>
            <a:off x="439838" y="2387340"/>
            <a:ext cx="5540271" cy="1154513"/>
          </a:xfrm>
        </p:spPr>
        <p:txBody>
          <a:bodyPr anchor="t"/>
          <a:lstStyle/>
          <a:p>
            <a:r>
              <a:rPr lang="en-US" sz="1800" u="sng" dirty="0"/>
              <a:t>Providence Alaska Medical Center</a:t>
            </a:r>
          </a:p>
          <a:p>
            <a:pPr marL="342900" indent="-342900">
              <a:buFont typeface="Arial" panose="020B0604020202020204" pitchFamily="34" charset="0"/>
              <a:buChar char="•"/>
            </a:pPr>
            <a:r>
              <a:rPr lang="en-US" sz="1600" b="0" dirty="0">
                <a:solidFill>
                  <a:schemeClr val="tx1">
                    <a:lumMod val="65000"/>
                    <a:lumOff val="35000"/>
                  </a:schemeClr>
                </a:solidFill>
              </a:rPr>
              <a:t>Baseline data entered</a:t>
            </a:r>
          </a:p>
          <a:p>
            <a:pPr marL="342900" indent="-342900">
              <a:buFont typeface="Arial" panose="020B0604020202020204" pitchFamily="34" charset="0"/>
              <a:buChar char="•"/>
            </a:pPr>
            <a:r>
              <a:rPr lang="en-US" sz="1600" b="0" dirty="0">
                <a:solidFill>
                  <a:schemeClr val="tx1">
                    <a:lumMod val="65000"/>
                    <a:lumOff val="35000"/>
                  </a:schemeClr>
                </a:solidFill>
              </a:rPr>
              <a:t>PDSA #1 complete – data entry </a:t>
            </a:r>
            <a:r>
              <a:rPr lang="en-US" sz="1600" dirty="0">
                <a:solidFill>
                  <a:schemeClr val="tx1">
                    <a:lumMod val="65000"/>
                    <a:lumOff val="35000"/>
                  </a:schemeClr>
                </a:solidFill>
              </a:rPr>
              <a:t>pending</a:t>
            </a:r>
          </a:p>
          <a:p>
            <a:endParaRPr lang="en-US" dirty="0"/>
          </a:p>
        </p:txBody>
      </p:sp>
      <p:sp>
        <p:nvSpPr>
          <p:cNvPr id="6" name="Text Placeholder 5"/>
          <p:cNvSpPr>
            <a:spLocks noGrp="1"/>
          </p:cNvSpPr>
          <p:nvPr>
            <p:ph type="body" sz="quarter" idx="3"/>
          </p:nvPr>
        </p:nvSpPr>
        <p:spPr>
          <a:xfrm>
            <a:off x="6208712" y="2387341"/>
            <a:ext cx="5516442" cy="1154512"/>
          </a:xfrm>
        </p:spPr>
        <p:txBody>
          <a:bodyPr anchor="t"/>
          <a:lstStyle/>
          <a:p>
            <a:r>
              <a:rPr lang="en-US" sz="1800" u="sng" dirty="0"/>
              <a:t>Providence Seward Medical Center</a:t>
            </a:r>
          </a:p>
          <a:p>
            <a:pPr marL="342900" indent="-342900">
              <a:buFont typeface="Arial" panose="020B0604020202020204" pitchFamily="34" charset="0"/>
              <a:buChar char="•"/>
            </a:pPr>
            <a:r>
              <a:rPr lang="en-US" sz="1600" dirty="0">
                <a:solidFill>
                  <a:schemeClr val="tx1">
                    <a:lumMod val="75000"/>
                    <a:lumOff val="25000"/>
                  </a:schemeClr>
                </a:solidFill>
              </a:rPr>
              <a:t>Baseline data </a:t>
            </a:r>
            <a:r>
              <a:rPr lang="en-US" sz="1600" dirty="0" smtClean="0">
                <a:solidFill>
                  <a:schemeClr val="tx1">
                    <a:lumMod val="75000"/>
                    <a:lumOff val="25000"/>
                  </a:schemeClr>
                </a:solidFill>
              </a:rPr>
              <a:t>entered</a:t>
            </a:r>
          </a:p>
          <a:p>
            <a:pPr marL="342900" indent="-342900">
              <a:buFont typeface="Arial" panose="020B0604020202020204" pitchFamily="34" charset="0"/>
              <a:buChar char="•"/>
            </a:pPr>
            <a:r>
              <a:rPr lang="en-US" sz="1600" dirty="0" smtClean="0">
                <a:solidFill>
                  <a:schemeClr val="tx1">
                    <a:lumMod val="75000"/>
                    <a:lumOff val="25000"/>
                  </a:schemeClr>
                </a:solidFill>
              </a:rPr>
              <a:t>Need to evaluate and plan PDSA</a:t>
            </a:r>
            <a:endParaRPr lang="en-US" sz="1600" dirty="0">
              <a:solidFill>
                <a:schemeClr val="tx1">
                  <a:lumMod val="75000"/>
                  <a:lumOff val="25000"/>
                </a:schemeClr>
              </a:solidFill>
            </a:endParaRPr>
          </a:p>
        </p:txBody>
      </p:sp>
      <p:pic>
        <p:nvPicPr>
          <p:cNvPr id="4" name="Picture 3"/>
          <p:cNvPicPr>
            <a:picLocks noChangeAspect="1"/>
          </p:cNvPicPr>
          <p:nvPr/>
        </p:nvPicPr>
        <p:blipFill>
          <a:blip r:embed="rId3"/>
          <a:stretch>
            <a:fillRect/>
          </a:stretch>
        </p:blipFill>
        <p:spPr>
          <a:xfrm>
            <a:off x="435000" y="3541852"/>
            <a:ext cx="5586298" cy="3067292"/>
          </a:xfrm>
          <a:prstGeom prst="rect">
            <a:avLst/>
          </a:prstGeom>
        </p:spPr>
      </p:pic>
      <p:cxnSp>
        <p:nvCxnSpPr>
          <p:cNvPr id="10" name="Straight Connector 9"/>
          <p:cNvCxnSpPr/>
          <p:nvPr/>
        </p:nvCxnSpPr>
        <p:spPr>
          <a:xfrm>
            <a:off x="6076709" y="2387340"/>
            <a:ext cx="23149" cy="4221804"/>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a:stretch>
            <a:fillRect/>
          </a:stretch>
        </p:blipFill>
        <p:spPr>
          <a:xfrm>
            <a:off x="6308921" y="3541853"/>
            <a:ext cx="5659301" cy="3116792"/>
          </a:xfrm>
          <a:prstGeom prst="rect">
            <a:avLst/>
          </a:prstGeom>
        </p:spPr>
      </p:pic>
    </p:spTree>
    <p:extLst>
      <p:ext uri="{BB962C8B-B14F-4D97-AF65-F5344CB8AC3E}">
        <p14:creationId xmlns:p14="http://schemas.microsoft.com/office/powerpoint/2010/main" val="17200858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9065493" cy="706964"/>
          </a:xfrm>
        </p:spPr>
        <p:txBody>
          <a:bodyPr/>
          <a:lstStyle/>
          <a:p>
            <a:r>
              <a:rPr lang="en-US" dirty="0" smtClean="0"/>
              <a:t>Baseline data – Process and Challenges</a:t>
            </a:r>
            <a:endParaRPr lang="en-US" dirty="0"/>
          </a:p>
        </p:txBody>
      </p:sp>
      <p:sp>
        <p:nvSpPr>
          <p:cNvPr id="3" name="Content Placeholder 2"/>
          <p:cNvSpPr>
            <a:spLocks noGrp="1"/>
          </p:cNvSpPr>
          <p:nvPr>
            <p:ph idx="1"/>
          </p:nvPr>
        </p:nvSpPr>
        <p:spPr>
          <a:xfrm>
            <a:off x="1154955" y="2603500"/>
            <a:ext cx="8761412" cy="4000500"/>
          </a:xfrm>
        </p:spPr>
        <p:txBody>
          <a:bodyPr>
            <a:normAutofit/>
          </a:bodyPr>
          <a:lstStyle/>
          <a:p>
            <a:r>
              <a:rPr lang="en-US" dirty="0" smtClean="0"/>
              <a:t>Ran report with all ED visits &lt;18.  Random selection representing different shifts and days of the week. </a:t>
            </a:r>
          </a:p>
          <a:p>
            <a:pPr lvl="1"/>
            <a:r>
              <a:rPr lang="en-US" dirty="0" smtClean="0"/>
              <a:t>PAMC – 30 days</a:t>
            </a:r>
          </a:p>
          <a:p>
            <a:pPr lvl="1"/>
            <a:r>
              <a:rPr lang="en-US" dirty="0" smtClean="0"/>
              <a:t>PSMC – 12 months</a:t>
            </a:r>
          </a:p>
          <a:p>
            <a:r>
              <a:rPr lang="en-US" dirty="0" smtClean="0"/>
              <a:t>Challenges</a:t>
            </a:r>
          </a:p>
          <a:p>
            <a:pPr lvl="1"/>
            <a:r>
              <a:rPr lang="en-US" dirty="0" smtClean="0"/>
              <a:t>Different interpretations of the data field definitions</a:t>
            </a:r>
          </a:p>
          <a:p>
            <a:pPr lvl="1"/>
            <a:r>
              <a:rPr lang="en-US" dirty="0" smtClean="0"/>
              <a:t>EPIC records both Kg and </a:t>
            </a:r>
            <a:r>
              <a:rPr lang="en-US" dirty="0" err="1" smtClean="0"/>
              <a:t>lbs</a:t>
            </a:r>
            <a:r>
              <a:rPr lang="en-US" dirty="0" smtClean="0"/>
              <a:t> so unclear how it was initially recorded. </a:t>
            </a:r>
          </a:p>
          <a:p>
            <a:pPr lvl="1"/>
            <a:r>
              <a:rPr lang="en-US" dirty="0" smtClean="0"/>
              <a:t>Time consuming</a:t>
            </a:r>
          </a:p>
          <a:p>
            <a:pPr lvl="2"/>
            <a:r>
              <a:rPr lang="en-US" dirty="0"/>
              <a:t>Individual submissions versus batch submissions</a:t>
            </a:r>
          </a:p>
          <a:p>
            <a:pPr lvl="2"/>
            <a:r>
              <a:rPr lang="en-US" dirty="0" smtClean="0"/>
              <a:t>Time dials versus direct entry</a:t>
            </a:r>
          </a:p>
          <a:p>
            <a:pPr lvl="1"/>
            <a:endParaRPr lang="en-US" dirty="0" smtClean="0"/>
          </a:p>
          <a:p>
            <a:pPr lvl="1"/>
            <a:endParaRPr lang="en-US" dirty="0" smtClean="0"/>
          </a:p>
          <a:p>
            <a:endParaRPr lang="en-US" dirty="0"/>
          </a:p>
        </p:txBody>
      </p:sp>
    </p:spTree>
    <p:extLst>
      <p:ext uri="{BB962C8B-B14F-4D97-AF65-F5344CB8AC3E}">
        <p14:creationId xmlns:p14="http://schemas.microsoft.com/office/powerpoint/2010/main" val="34842056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PAMC PDSA #1 - Plan</a:t>
            </a:r>
            <a:endParaRPr lang="en-US" dirty="0"/>
          </a:p>
        </p:txBody>
      </p:sp>
      <p:sp>
        <p:nvSpPr>
          <p:cNvPr id="3" name="Content Placeholder 2"/>
          <p:cNvSpPr>
            <a:spLocks noGrp="1"/>
          </p:cNvSpPr>
          <p:nvPr>
            <p:ph idx="1"/>
          </p:nvPr>
        </p:nvSpPr>
        <p:spPr>
          <a:xfrm>
            <a:off x="1154954" y="2387600"/>
            <a:ext cx="10203925" cy="4358640"/>
          </a:xfrm>
        </p:spPr>
        <p:txBody>
          <a:bodyPr>
            <a:normAutofit lnSpcReduction="10000"/>
          </a:bodyPr>
          <a:lstStyle/>
          <a:p>
            <a:r>
              <a:rPr lang="en-US" sz="1900" b="1" dirty="0" smtClean="0"/>
              <a:t>Collaborative decision </a:t>
            </a:r>
            <a:r>
              <a:rPr lang="en-US" sz="1900" b="1" dirty="0"/>
              <a:t>making:</a:t>
            </a:r>
          </a:p>
          <a:p>
            <a:pPr lvl="1"/>
            <a:r>
              <a:rPr lang="en-US" sz="1700" dirty="0"/>
              <a:t>Met with MD champions to review </a:t>
            </a:r>
            <a:r>
              <a:rPr lang="en-US" sz="1700" dirty="0" smtClean="0"/>
              <a:t>data</a:t>
            </a:r>
            <a:endParaRPr lang="en-US" sz="1700" dirty="0"/>
          </a:p>
          <a:p>
            <a:pPr lvl="1"/>
            <a:r>
              <a:rPr lang="en-US" sz="1700" dirty="0"/>
              <a:t>Identified first area of opportunity and drafted first PDSA </a:t>
            </a:r>
          </a:p>
          <a:p>
            <a:pPr marL="457200" lvl="1" indent="0">
              <a:buNone/>
            </a:pPr>
            <a:endParaRPr lang="en-US" sz="1700" dirty="0"/>
          </a:p>
          <a:p>
            <a:r>
              <a:rPr lang="en-US" sz="1900" b="1" dirty="0" smtClean="0"/>
              <a:t>Problem Identification:</a:t>
            </a:r>
            <a:r>
              <a:rPr lang="en-US" b="1" dirty="0" smtClean="0"/>
              <a:t>  </a:t>
            </a:r>
          </a:p>
          <a:p>
            <a:pPr marL="800100" lvl="1" indent="-342900">
              <a:buFont typeface="+mj-lt"/>
              <a:buAutoNum type="arabicPeriod"/>
            </a:pPr>
            <a:r>
              <a:rPr lang="en-US" sz="1700" dirty="0" smtClean="0"/>
              <a:t>Discharge/transfer vital signs were not consistently being recorded within 30 minutes of leaving the ED as per policy.  </a:t>
            </a:r>
          </a:p>
          <a:p>
            <a:pPr marL="800100" lvl="1" indent="-342900">
              <a:buFont typeface="+mj-lt"/>
              <a:buAutoNum type="arabicPeriod"/>
            </a:pPr>
            <a:r>
              <a:rPr lang="en-US" sz="1700" dirty="0" smtClean="0"/>
              <a:t>If done, no record of MD notification of abnormal VS.</a:t>
            </a:r>
          </a:p>
          <a:p>
            <a:pPr marL="400050">
              <a:buFont typeface="+mj-lt"/>
              <a:buAutoNum type="arabicPeriod"/>
            </a:pPr>
            <a:endParaRPr lang="en-US" sz="1100" dirty="0" smtClean="0"/>
          </a:p>
          <a:p>
            <a:pPr lvl="1"/>
            <a:r>
              <a:rPr lang="en-US" sz="1700" b="1" dirty="0" smtClean="0"/>
              <a:t>Significance</a:t>
            </a:r>
            <a:r>
              <a:rPr lang="en-US" sz="1700" dirty="0" smtClean="0"/>
              <a:t>:</a:t>
            </a:r>
          </a:p>
          <a:p>
            <a:pPr lvl="2"/>
            <a:r>
              <a:rPr lang="en-US" sz="1500" dirty="0" smtClean="0"/>
              <a:t>Status changes not recognized</a:t>
            </a:r>
          </a:p>
          <a:p>
            <a:pPr lvl="2"/>
            <a:r>
              <a:rPr lang="en-US" sz="1500" dirty="0" smtClean="0"/>
              <a:t>Escalations in care or return to care</a:t>
            </a:r>
          </a:p>
          <a:p>
            <a:pPr lvl="1"/>
            <a:endParaRPr lang="en-US" sz="1100" dirty="0" smtClean="0"/>
          </a:p>
        </p:txBody>
      </p:sp>
    </p:spTree>
    <p:extLst>
      <p:ext uri="{BB962C8B-B14F-4D97-AF65-F5344CB8AC3E}">
        <p14:creationId xmlns:p14="http://schemas.microsoft.com/office/powerpoint/2010/main" val="40974371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078" t="6223" r="2275" b="6518"/>
          <a:stretch/>
        </p:blipFill>
        <p:spPr>
          <a:xfrm>
            <a:off x="6392258" y="0"/>
            <a:ext cx="5618480" cy="6795246"/>
          </a:xfrm>
          <a:prstGeom prst="rect">
            <a:avLst/>
          </a:prstGeom>
        </p:spPr>
      </p:pic>
      <p:sp>
        <p:nvSpPr>
          <p:cNvPr id="8" name="Title 7"/>
          <p:cNvSpPr>
            <a:spLocks noGrp="1"/>
          </p:cNvSpPr>
          <p:nvPr>
            <p:ph type="title"/>
          </p:nvPr>
        </p:nvSpPr>
        <p:spPr>
          <a:xfrm>
            <a:off x="798653" y="973668"/>
            <a:ext cx="9117713" cy="706964"/>
          </a:xfrm>
        </p:spPr>
        <p:txBody>
          <a:bodyPr/>
          <a:lstStyle/>
          <a:p>
            <a:r>
              <a:rPr lang="en-US" dirty="0"/>
              <a:t>PAMC PDSA #1 - </a:t>
            </a:r>
            <a:r>
              <a:rPr lang="en-US" dirty="0" smtClean="0"/>
              <a:t>Plan</a:t>
            </a:r>
            <a:endParaRPr lang="en-US" dirty="0">
              <a:solidFill>
                <a:schemeClr val="tx1"/>
              </a:solidFill>
            </a:endParaRPr>
          </a:p>
        </p:txBody>
      </p:sp>
      <p:sp>
        <p:nvSpPr>
          <p:cNvPr id="17" name="Content Placeholder 16"/>
          <p:cNvSpPr>
            <a:spLocks noGrp="1"/>
          </p:cNvSpPr>
          <p:nvPr>
            <p:ph idx="1"/>
          </p:nvPr>
        </p:nvSpPr>
        <p:spPr>
          <a:xfrm>
            <a:off x="555585" y="2603500"/>
            <a:ext cx="5653793" cy="3416300"/>
          </a:xfrm>
        </p:spPr>
        <p:txBody>
          <a:bodyPr/>
          <a:lstStyle/>
          <a:p>
            <a:r>
              <a:rPr lang="en-US" dirty="0"/>
              <a:t>Just in time communication &amp; </a:t>
            </a:r>
            <a:r>
              <a:rPr lang="en-US" dirty="0" smtClean="0"/>
              <a:t>education </a:t>
            </a:r>
          </a:p>
          <a:p>
            <a:pPr lvl="1"/>
            <a:r>
              <a:rPr lang="en-US" dirty="0" smtClean="0"/>
              <a:t>Designated </a:t>
            </a:r>
            <a:r>
              <a:rPr lang="en-US" dirty="0"/>
              <a:t>times in CEC when MD champions were working </a:t>
            </a:r>
            <a:endParaRPr lang="en-US" dirty="0" smtClean="0"/>
          </a:p>
          <a:p>
            <a:pPr lvl="1"/>
            <a:r>
              <a:rPr lang="en-US" dirty="0"/>
              <a:t>Only included caregivers working directly with MD champions</a:t>
            </a:r>
          </a:p>
          <a:p>
            <a:pPr lvl="1"/>
            <a:r>
              <a:rPr lang="en-US" dirty="0" smtClean="0"/>
              <a:t>MD-led education, ACM support</a:t>
            </a:r>
          </a:p>
          <a:p>
            <a:pPr lvl="1"/>
            <a:r>
              <a:rPr lang="en-US" dirty="0"/>
              <a:t>SBAR to explain the what, why and how.</a:t>
            </a:r>
          </a:p>
          <a:p>
            <a:pPr marL="457200" lvl="1" indent="0">
              <a:buNone/>
            </a:pPr>
            <a:endParaRPr lang="en-US" dirty="0" smtClean="0"/>
          </a:p>
          <a:p>
            <a:pPr marL="457200" lvl="1" indent="0">
              <a:buNone/>
            </a:pPr>
            <a:endParaRPr lang="en-US" dirty="0"/>
          </a:p>
          <a:p>
            <a:endParaRPr lang="en-US" dirty="0"/>
          </a:p>
        </p:txBody>
      </p:sp>
      <p:sp>
        <p:nvSpPr>
          <p:cNvPr id="2" name="Rounded Rectangle 1"/>
          <p:cNvSpPr/>
          <p:nvPr/>
        </p:nvSpPr>
        <p:spPr>
          <a:xfrm>
            <a:off x="6392258" y="5129350"/>
            <a:ext cx="5547193" cy="1497874"/>
          </a:xfrm>
          <a:prstGeom prst="roundRect">
            <a:avLst/>
          </a:prstGeom>
          <a:noFill/>
          <a:ln w="920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2961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PAMC PDSA #1 - Do</a:t>
            </a:r>
            <a:endParaRPr lang="en-US" dirty="0"/>
          </a:p>
        </p:txBody>
      </p:sp>
      <p:sp>
        <p:nvSpPr>
          <p:cNvPr id="3" name="Content Placeholder 2"/>
          <p:cNvSpPr>
            <a:spLocks noGrp="1"/>
          </p:cNvSpPr>
          <p:nvPr>
            <p:ph idx="1"/>
          </p:nvPr>
        </p:nvSpPr>
        <p:spPr>
          <a:xfrm>
            <a:off x="1154955" y="2603500"/>
            <a:ext cx="8761412" cy="4010660"/>
          </a:xfrm>
        </p:spPr>
        <p:txBody>
          <a:bodyPr>
            <a:normAutofit lnSpcReduction="10000"/>
          </a:bodyPr>
          <a:lstStyle/>
          <a:p>
            <a:pPr marL="0" indent="0">
              <a:buNone/>
            </a:pPr>
            <a:r>
              <a:rPr lang="en-US" dirty="0"/>
              <a:t>For the designated time period, </a:t>
            </a:r>
            <a:r>
              <a:rPr lang="en-US" b="1" dirty="0"/>
              <a:t>June 9</a:t>
            </a:r>
            <a:r>
              <a:rPr lang="en-US" b="1" baseline="30000" dirty="0"/>
              <a:t>th</a:t>
            </a:r>
            <a:r>
              <a:rPr lang="en-US" b="1" dirty="0"/>
              <a:t> from 1800-0130,</a:t>
            </a:r>
            <a:r>
              <a:rPr lang="en-US" dirty="0"/>
              <a:t> please complete the following:</a:t>
            </a:r>
          </a:p>
          <a:p>
            <a:pPr marL="400050" lvl="0" indent="-400050">
              <a:buClr>
                <a:srgbClr val="002060"/>
              </a:buClr>
              <a:buFont typeface="+mj-lt"/>
              <a:buAutoNum type="arabicPeriod"/>
            </a:pPr>
            <a:r>
              <a:rPr lang="en-US" b="1" dirty="0"/>
              <a:t>Full set of vials for all pediatric patients within 30 minutes of discharge or admission.</a:t>
            </a:r>
            <a:endParaRPr lang="en-US" dirty="0"/>
          </a:p>
          <a:p>
            <a:pPr marL="800100" lvl="1" indent="-342900">
              <a:buClr>
                <a:srgbClr val="002060"/>
              </a:buClr>
              <a:buFont typeface="+mj-lt"/>
              <a:buAutoNum type="alphaLcParenR"/>
            </a:pPr>
            <a:r>
              <a:rPr lang="en-US" dirty="0" smtClean="0"/>
              <a:t>If </a:t>
            </a:r>
            <a:r>
              <a:rPr lang="en-US" dirty="0"/>
              <a:t>admitted:  T, HR, RR, BP (regardless of age), SPO2, and pain scale</a:t>
            </a:r>
          </a:p>
          <a:p>
            <a:pPr marL="800100" lvl="1" indent="-342900">
              <a:buClr>
                <a:srgbClr val="002060"/>
              </a:buClr>
              <a:buFont typeface="+mj-lt"/>
              <a:buAutoNum type="alphaLcParenR"/>
            </a:pPr>
            <a:r>
              <a:rPr lang="en-US" dirty="0" smtClean="0"/>
              <a:t>If </a:t>
            </a:r>
            <a:r>
              <a:rPr lang="en-US" dirty="0"/>
              <a:t>discharged: same as (a) for 3-18 years.  If under age 3 years, no BP unless chief complaint warrants.</a:t>
            </a:r>
          </a:p>
          <a:p>
            <a:pPr marL="400050" lvl="0" indent="-400050">
              <a:buClr>
                <a:srgbClr val="002060"/>
              </a:buClr>
              <a:buFont typeface="+mj-lt"/>
              <a:buAutoNum type="arabicPeriod"/>
            </a:pPr>
            <a:r>
              <a:rPr lang="en-US" dirty="0"/>
              <a:t>If vital signs turn </a:t>
            </a:r>
            <a:r>
              <a:rPr lang="en-US" sz="2400" b="1" dirty="0">
                <a:solidFill>
                  <a:srgbClr val="FF0000"/>
                </a:solidFill>
              </a:rPr>
              <a:t>RED</a:t>
            </a:r>
            <a:r>
              <a:rPr lang="en-US" dirty="0"/>
              <a:t> when entered into EPIC, regardless of clinical judgment, </a:t>
            </a:r>
          </a:p>
          <a:p>
            <a:pPr marL="857250" lvl="1" indent="-400050">
              <a:buClr>
                <a:srgbClr val="002060"/>
              </a:buClr>
              <a:buFont typeface="+mj-lt"/>
              <a:buAutoNum type="alphaLcParenR"/>
            </a:pPr>
            <a:r>
              <a:rPr lang="en-US" b="1" dirty="0"/>
              <a:t>Notify the ER MD immediately</a:t>
            </a:r>
            <a:r>
              <a:rPr lang="en-US" dirty="0"/>
              <a:t>.</a:t>
            </a:r>
          </a:p>
          <a:p>
            <a:pPr marL="857250" lvl="1" indent="-400050">
              <a:buClr>
                <a:srgbClr val="002060"/>
              </a:buClr>
              <a:buFont typeface="+mj-lt"/>
              <a:buAutoNum type="alphaLcParenR"/>
            </a:pPr>
            <a:r>
              <a:rPr lang="en-US" b="1" dirty="0"/>
              <a:t>Document in comment section name of MD notified and response</a:t>
            </a:r>
            <a:r>
              <a:rPr lang="en-US" dirty="0"/>
              <a:t> (i.e. Dr. Navitsky notified, OK to discharge</a:t>
            </a:r>
            <a:r>
              <a:rPr lang="en-US" dirty="0" smtClean="0"/>
              <a:t>)</a:t>
            </a:r>
            <a:endParaRPr lang="en-US" dirty="0"/>
          </a:p>
        </p:txBody>
      </p:sp>
    </p:spTree>
    <p:extLst>
      <p:ext uri="{BB962C8B-B14F-4D97-AF65-F5344CB8AC3E}">
        <p14:creationId xmlns:p14="http://schemas.microsoft.com/office/powerpoint/2010/main" val="173921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PAMC PDSA #1: Study and Act</a:t>
            </a:r>
            <a:endParaRPr lang="en-US" dirty="0"/>
          </a:p>
        </p:txBody>
      </p:sp>
      <p:sp>
        <p:nvSpPr>
          <p:cNvPr id="3" name="Content Placeholder 2"/>
          <p:cNvSpPr>
            <a:spLocks noGrp="1"/>
          </p:cNvSpPr>
          <p:nvPr>
            <p:ph idx="1"/>
          </p:nvPr>
        </p:nvSpPr>
        <p:spPr/>
        <p:txBody>
          <a:bodyPr/>
          <a:lstStyle/>
          <a:p>
            <a:r>
              <a:rPr lang="en-US" dirty="0" smtClean="0"/>
              <a:t>Data collection</a:t>
            </a:r>
          </a:p>
          <a:p>
            <a:pPr lvl="1"/>
            <a:r>
              <a:rPr lang="en-US" dirty="0" smtClean="0"/>
              <a:t>Not all captured in PRQC data – created spreadsheet for additional info.</a:t>
            </a:r>
          </a:p>
          <a:p>
            <a:r>
              <a:rPr lang="en-US" dirty="0" smtClean="0"/>
              <a:t>Analysis of data</a:t>
            </a:r>
          </a:p>
          <a:p>
            <a:r>
              <a:rPr lang="en-US" dirty="0" smtClean="0"/>
              <a:t>Determine next steps</a:t>
            </a:r>
            <a:endParaRPr lang="en-US" dirty="0"/>
          </a:p>
        </p:txBody>
      </p:sp>
    </p:spTree>
    <p:extLst>
      <p:ext uri="{BB962C8B-B14F-4D97-AF65-F5344CB8AC3E}">
        <p14:creationId xmlns:p14="http://schemas.microsoft.com/office/powerpoint/2010/main" val="32706591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PSMC	</a:t>
            </a:r>
            <a:endParaRPr lang="en-US" dirty="0"/>
          </a:p>
        </p:txBody>
      </p:sp>
      <p:sp>
        <p:nvSpPr>
          <p:cNvPr id="3" name="Content Placeholder 2"/>
          <p:cNvSpPr>
            <a:spLocks noGrp="1"/>
          </p:cNvSpPr>
          <p:nvPr>
            <p:ph idx="1"/>
          </p:nvPr>
        </p:nvSpPr>
        <p:spPr/>
        <p:txBody>
          <a:bodyPr/>
          <a:lstStyle/>
          <a:p>
            <a:pPr marL="0" indent="0">
              <a:buNone/>
            </a:pPr>
            <a:r>
              <a:rPr lang="en-US" dirty="0" smtClean="0"/>
              <a:t>Next Steps:</a:t>
            </a:r>
          </a:p>
          <a:p>
            <a:pPr lvl="1"/>
            <a:r>
              <a:rPr lang="en-US" dirty="0" smtClean="0"/>
              <a:t>Evaluate the baseline data</a:t>
            </a:r>
          </a:p>
          <a:p>
            <a:pPr lvl="1"/>
            <a:r>
              <a:rPr lang="en-US" dirty="0" smtClean="0"/>
              <a:t>Plan first test of change. </a:t>
            </a:r>
            <a:endParaRPr lang="en-US" dirty="0"/>
          </a:p>
        </p:txBody>
      </p:sp>
    </p:spTree>
    <p:extLst>
      <p:ext uri="{BB962C8B-B14F-4D97-AF65-F5344CB8AC3E}">
        <p14:creationId xmlns:p14="http://schemas.microsoft.com/office/powerpoint/2010/main" val="36172863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A0033F3-06E6-6442-ABB2-E7F309BB5C24}" type="slidenum">
              <a:rPr lang="en-US" smtClean="0">
                <a:solidFill>
                  <a:prstClr val="black">
                    <a:tint val="75000"/>
                  </a:prstClr>
                </a:solidFill>
              </a:rPr>
              <a:pPr/>
              <a:t>39</a:t>
            </a:fld>
            <a:endParaRPr lang="en-US" dirty="0">
              <a:solidFill>
                <a:prstClr val="black">
                  <a:tint val="75000"/>
                </a:prstClr>
              </a:solidFill>
            </a:endParaRPr>
          </a:p>
        </p:txBody>
      </p:sp>
      <p:sp>
        <p:nvSpPr>
          <p:cNvPr id="4" name="Rectangle 1">
            <a:extLst>
              <a:ext uri="{FF2B5EF4-FFF2-40B4-BE49-F238E27FC236}">
                <a16:creationId xmlns:a16="http://schemas.microsoft.com/office/drawing/2014/main" xmlns="" id="{A8F7E0DF-86BA-D643-9612-6723D4451417}"/>
              </a:ext>
            </a:extLst>
          </p:cNvPr>
          <p:cNvSpPr txBox="1">
            <a:spLocks/>
          </p:cNvSpPr>
          <p:nvPr/>
        </p:nvSpPr>
        <p:spPr>
          <a:xfrm>
            <a:off x="4227649" y="2061497"/>
            <a:ext cx="6184899" cy="675926"/>
          </a:xfrm>
          <a:prstGeom prst="rect">
            <a:avLst/>
          </a:prstGeom>
        </p:spPr>
        <p:txBody>
          <a:bodyPr/>
          <a:lstStyle>
            <a:lvl1pPr marL="182880" algn="l" rtl="0" eaLnBrk="1" latinLnBrk="0" hangingPunct="1">
              <a:spcBef>
                <a:spcPct val="0"/>
              </a:spcBef>
              <a:buNone/>
              <a:defRPr sz="4000" b="1" kern="1200">
                <a:ln w="6350">
                  <a:noFill/>
                </a:ln>
                <a:solidFill>
                  <a:schemeClr val="accent1"/>
                </a:solidFill>
                <a:effectLst/>
                <a:latin typeface="+mj-lt"/>
                <a:ea typeface="+mj-ea"/>
                <a:cs typeface="+mj-cs"/>
              </a:defRPr>
            </a:lvl1pPr>
          </a:lstStyle>
          <a:p>
            <a:pPr algn="ctr"/>
            <a:r>
              <a:rPr lang="en-US" dirty="0" smtClean="0">
                <a:solidFill>
                  <a:srgbClr val="DDDDDD"/>
                </a:solidFill>
              </a:rPr>
              <a:t>RUN CHART INTERPRETATIONS</a:t>
            </a:r>
            <a:endParaRPr lang="en-US" dirty="0">
              <a:solidFill>
                <a:srgbClr val="DDDDDD"/>
              </a:solidFill>
            </a:endParaRPr>
          </a:p>
        </p:txBody>
      </p:sp>
      <p:cxnSp>
        <p:nvCxnSpPr>
          <p:cNvPr id="5" name="Straight Connector 4"/>
          <p:cNvCxnSpPr/>
          <p:nvPr/>
        </p:nvCxnSpPr>
        <p:spPr>
          <a:xfrm rot="16200000" flipH="1">
            <a:off x="7450968" y="1239338"/>
            <a:ext cx="16934" cy="514994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a:stretch>
            <a:fillRect/>
          </a:stretch>
        </p:blipFill>
        <p:spPr>
          <a:xfrm>
            <a:off x="1338813" y="2061497"/>
            <a:ext cx="2650851" cy="2631523"/>
          </a:xfrm>
          <a:prstGeom prst="rect">
            <a:avLst/>
          </a:prstGeom>
        </p:spPr>
      </p:pic>
    </p:spTree>
    <p:extLst>
      <p:ext uri="{BB962C8B-B14F-4D97-AF65-F5344CB8AC3E}">
        <p14:creationId xmlns:p14="http://schemas.microsoft.com/office/powerpoint/2010/main" val="5063089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6787" y="1581992"/>
            <a:ext cx="10896600" cy="3489767"/>
          </a:xfrm>
        </p:spPr>
        <p:txBody>
          <a:bodyPr>
            <a:noAutofit/>
          </a:bodyPr>
          <a:lstStyle/>
          <a:p>
            <a:r>
              <a:rPr lang="en-US" sz="1800" dirty="0">
                <a:solidFill>
                  <a:schemeClr val="accent4">
                    <a:lumMod val="50000"/>
                  </a:schemeClr>
                </a:solidFill>
              </a:rPr>
              <a:t>Note Faculty/Speakers and Planners for this learning </a:t>
            </a:r>
            <a:r>
              <a:rPr lang="en-US" sz="1800" dirty="0" smtClean="0">
                <a:solidFill>
                  <a:schemeClr val="accent4">
                    <a:lumMod val="50000"/>
                  </a:schemeClr>
                </a:solidFill>
              </a:rPr>
              <a:t>session:</a:t>
            </a:r>
          </a:p>
          <a:p>
            <a:pPr marL="755777" lvl="1" indent="-219075">
              <a:buFont typeface="Arial" panose="020B0604020202020204" pitchFamily="34" charset="0"/>
              <a:buChar char="•"/>
            </a:pPr>
            <a:r>
              <a:rPr lang="en-US" sz="1600" dirty="0" smtClean="0">
                <a:solidFill>
                  <a:srgbClr val="154C93"/>
                </a:solidFill>
              </a:rPr>
              <a:t>Kate </a:t>
            </a:r>
            <a:r>
              <a:rPr lang="en-US" sz="1600" dirty="0">
                <a:solidFill>
                  <a:srgbClr val="154C93"/>
                </a:solidFill>
              </a:rPr>
              <a:t>Remick, MD</a:t>
            </a:r>
          </a:p>
          <a:p>
            <a:pPr marL="755777" lvl="1" indent="-219075">
              <a:buFont typeface="Arial" panose="020B0604020202020204" pitchFamily="34" charset="0"/>
              <a:buChar char="•"/>
            </a:pPr>
            <a:r>
              <a:rPr lang="en-US" sz="1600" dirty="0" smtClean="0">
                <a:solidFill>
                  <a:srgbClr val="154C93"/>
                </a:solidFill>
              </a:rPr>
              <a:t>Krystle </a:t>
            </a:r>
            <a:r>
              <a:rPr lang="en-US" sz="1600" dirty="0">
                <a:solidFill>
                  <a:srgbClr val="154C93"/>
                </a:solidFill>
              </a:rPr>
              <a:t>Bartley, MA</a:t>
            </a:r>
          </a:p>
          <a:p>
            <a:pPr marL="755777" lvl="1" indent="-219075">
              <a:buFont typeface="Arial" panose="020B0604020202020204" pitchFamily="34" charset="0"/>
              <a:buChar char="•"/>
            </a:pPr>
            <a:r>
              <a:rPr lang="en-US" sz="1600" dirty="0" smtClean="0">
                <a:solidFill>
                  <a:srgbClr val="154C93"/>
                </a:solidFill>
              </a:rPr>
              <a:t>Diana </a:t>
            </a:r>
            <a:r>
              <a:rPr lang="en-US" sz="1600" dirty="0">
                <a:solidFill>
                  <a:srgbClr val="154C93"/>
                </a:solidFill>
              </a:rPr>
              <a:t>Fendya, MSN (R), RN</a:t>
            </a:r>
          </a:p>
          <a:p>
            <a:pPr marL="755777" lvl="1" indent="-219075">
              <a:buFont typeface="Arial" panose="020B0604020202020204" pitchFamily="34" charset="0"/>
              <a:buChar char="•"/>
            </a:pPr>
            <a:r>
              <a:rPr lang="en-US" sz="1600" dirty="0" smtClean="0">
                <a:solidFill>
                  <a:srgbClr val="154C93"/>
                </a:solidFill>
              </a:rPr>
              <a:t>Meredith </a:t>
            </a:r>
            <a:r>
              <a:rPr lang="en-US" sz="1600" dirty="0">
                <a:solidFill>
                  <a:srgbClr val="154C93"/>
                </a:solidFill>
              </a:rPr>
              <a:t>Rodriguez, PhD</a:t>
            </a:r>
          </a:p>
          <a:p>
            <a:pPr marL="755777" lvl="1" indent="-219075">
              <a:buFont typeface="Arial" panose="020B0604020202020204" pitchFamily="34" charset="0"/>
              <a:buChar char="•"/>
            </a:pPr>
            <a:r>
              <a:rPr lang="en-US" sz="1600" dirty="0" smtClean="0">
                <a:solidFill>
                  <a:srgbClr val="154C93"/>
                </a:solidFill>
              </a:rPr>
              <a:t>NEDARC Representative(s)</a:t>
            </a:r>
            <a:endParaRPr lang="en-US" sz="1600" dirty="0" smtClean="0">
              <a:solidFill>
                <a:schemeClr val="accent4">
                  <a:lumMod val="50000"/>
                </a:schemeClr>
              </a:solidFill>
            </a:endParaRPr>
          </a:p>
          <a:p>
            <a:r>
              <a:rPr lang="en-US" sz="1800" dirty="0" smtClean="0">
                <a:solidFill>
                  <a:schemeClr val="accent4">
                    <a:lumMod val="50000"/>
                  </a:schemeClr>
                </a:solidFill>
              </a:rPr>
              <a:t>have </a:t>
            </a:r>
            <a:r>
              <a:rPr lang="en-US" sz="1800" dirty="0">
                <a:solidFill>
                  <a:schemeClr val="accent4">
                    <a:lumMod val="50000"/>
                  </a:schemeClr>
                </a:solidFill>
              </a:rPr>
              <a:t>no conflicts of interest. Additionally, no commercial support has been received for this activity. </a:t>
            </a:r>
          </a:p>
          <a:p>
            <a:r>
              <a:rPr lang="en-US" sz="1800" dirty="0">
                <a:solidFill>
                  <a:schemeClr val="accent4">
                    <a:lumMod val="50000"/>
                  </a:schemeClr>
                </a:solidFill>
              </a:rPr>
              <a:t>Should participants detect any bias in this presentation please note such on the evaluation or reach out to Diana Fendya, nurse planner for continuing education.</a:t>
            </a:r>
          </a:p>
          <a:p>
            <a:pPr algn="just"/>
            <a:endParaRPr lang="en-US" sz="600" dirty="0"/>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598980-D22C-4904-9F8F-3DB09B2ECD84}" type="slidenum">
              <a:rPr kumimoji="0" lang="en-US" sz="1200" b="1" i="0" u="none" strike="noStrike" kern="1200" cap="none" spc="0" normalizeH="0" baseline="0" noProof="0" smtClean="0">
                <a:ln>
                  <a:noFill/>
                </a:ln>
                <a:solidFill>
                  <a:srgbClr val="4D4D4D"/>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1" i="0" u="none" strike="noStrike" kern="1200" cap="none" spc="0" normalizeH="0" baseline="0" noProof="0" dirty="0">
              <a:ln>
                <a:noFill/>
              </a:ln>
              <a:solidFill>
                <a:srgbClr val="4D4D4D"/>
              </a:solidFill>
              <a:effectLst/>
              <a:uLnTx/>
              <a:uFillTx/>
              <a:latin typeface="Arial"/>
              <a:ea typeface="+mn-ea"/>
              <a:cs typeface="+mn-cs"/>
            </a:endParaRPr>
          </a:p>
        </p:txBody>
      </p:sp>
      <p:sp>
        <p:nvSpPr>
          <p:cNvPr id="8" name="Rectangle 1">
            <a:extLst>
              <a:ext uri="{FF2B5EF4-FFF2-40B4-BE49-F238E27FC236}">
                <a16:creationId xmlns:a16="http://schemas.microsoft.com/office/drawing/2014/main" xmlns="" id="{A8F7E0DF-86BA-D643-9612-6723D4451417}"/>
              </a:ext>
            </a:extLst>
          </p:cNvPr>
          <p:cNvSpPr>
            <a:spLocks noGrp="1"/>
          </p:cNvSpPr>
          <p:nvPr>
            <p:ph type="title"/>
          </p:nvPr>
        </p:nvSpPr>
        <p:spPr>
          <a:xfrm>
            <a:off x="83924" y="324071"/>
            <a:ext cx="9065710" cy="675926"/>
          </a:xfrm>
        </p:spPr>
        <p:txBody>
          <a:bodyPr/>
          <a:lstStyle/>
          <a:p>
            <a:r>
              <a:rPr lang="en-US" sz="3600" b="0" dirty="0"/>
              <a:t>LEARNING SESSION DISCLOSURES</a:t>
            </a:r>
            <a:endParaRPr lang="en-US" sz="3600" dirty="0"/>
          </a:p>
        </p:txBody>
      </p:sp>
      <p:pic>
        <p:nvPicPr>
          <p:cNvPr id="6" name="Picture 5">
            <a:extLst>
              <a:ext uri="{FF2B5EF4-FFF2-40B4-BE49-F238E27FC236}">
                <a16:creationId xmlns:a16="http://schemas.microsoft.com/office/drawing/2014/main" xmlns="" id="{82B2A63E-5B4F-A549-ACA9-CEE577DDB937}"/>
              </a:ext>
            </a:extLst>
          </p:cNvPr>
          <p:cNvPicPr>
            <a:picLocks noChangeAspect="1"/>
          </p:cNvPicPr>
          <p:nvPr/>
        </p:nvPicPr>
        <p:blipFill>
          <a:blip r:embed="rId3"/>
          <a:stretch>
            <a:fillRect/>
          </a:stretch>
        </p:blipFill>
        <p:spPr>
          <a:xfrm>
            <a:off x="9787807" y="5775767"/>
            <a:ext cx="2192562" cy="967654"/>
          </a:xfrm>
          <a:prstGeom prst="rect">
            <a:avLst/>
          </a:prstGeom>
        </p:spPr>
      </p:pic>
    </p:spTree>
    <p:extLst>
      <p:ext uri="{BB962C8B-B14F-4D97-AF65-F5344CB8AC3E}">
        <p14:creationId xmlns:p14="http://schemas.microsoft.com/office/powerpoint/2010/main" val="34006482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A0033F3-06E6-6442-ABB2-E7F309BB5C24}" type="slidenum">
              <a:rPr lang="en-US" smtClean="0">
                <a:solidFill>
                  <a:prstClr val="black">
                    <a:tint val="75000"/>
                  </a:prstClr>
                </a:solidFill>
              </a:rPr>
              <a:pPr/>
              <a:t>40</a:t>
            </a:fld>
            <a:endParaRPr lang="en-US" dirty="0">
              <a:solidFill>
                <a:prstClr val="black">
                  <a:tint val="75000"/>
                </a:prstClr>
              </a:solidFill>
            </a:endParaRPr>
          </a:p>
        </p:txBody>
      </p:sp>
      <p:sp>
        <p:nvSpPr>
          <p:cNvPr id="4" name="Rectangle 1">
            <a:extLst>
              <a:ext uri="{FF2B5EF4-FFF2-40B4-BE49-F238E27FC236}">
                <a16:creationId xmlns:a16="http://schemas.microsoft.com/office/drawing/2014/main" xmlns="" id="{A8F7E0DF-86BA-D643-9612-6723D4451417}"/>
              </a:ext>
            </a:extLst>
          </p:cNvPr>
          <p:cNvSpPr txBox="1">
            <a:spLocks/>
          </p:cNvSpPr>
          <p:nvPr/>
        </p:nvSpPr>
        <p:spPr>
          <a:xfrm>
            <a:off x="4227649" y="2061497"/>
            <a:ext cx="6184899" cy="675926"/>
          </a:xfrm>
          <a:prstGeom prst="rect">
            <a:avLst/>
          </a:prstGeom>
        </p:spPr>
        <p:txBody>
          <a:bodyPr/>
          <a:lstStyle>
            <a:lvl1pPr marL="182880" algn="l" rtl="0" eaLnBrk="1" latinLnBrk="0" hangingPunct="1">
              <a:spcBef>
                <a:spcPct val="0"/>
              </a:spcBef>
              <a:buNone/>
              <a:defRPr sz="4000" b="1" kern="1200">
                <a:ln w="6350">
                  <a:noFill/>
                </a:ln>
                <a:solidFill>
                  <a:schemeClr val="accent1"/>
                </a:solidFill>
                <a:effectLst/>
                <a:latin typeface="+mj-lt"/>
                <a:ea typeface="+mj-ea"/>
                <a:cs typeface="+mj-cs"/>
              </a:defRPr>
            </a:lvl1pPr>
          </a:lstStyle>
          <a:p>
            <a:pPr algn="ctr"/>
            <a:r>
              <a:rPr lang="en-US" dirty="0" smtClean="0">
                <a:solidFill>
                  <a:srgbClr val="DDDDDD"/>
                </a:solidFill>
              </a:rPr>
              <a:t>BUNDLE SPECIFIC FEEDBACK</a:t>
            </a:r>
            <a:endParaRPr lang="en-US" dirty="0">
              <a:solidFill>
                <a:srgbClr val="DDDDDD"/>
              </a:solidFill>
            </a:endParaRPr>
          </a:p>
        </p:txBody>
      </p:sp>
      <p:cxnSp>
        <p:nvCxnSpPr>
          <p:cNvPr id="5" name="Straight Connector 4"/>
          <p:cNvCxnSpPr/>
          <p:nvPr/>
        </p:nvCxnSpPr>
        <p:spPr>
          <a:xfrm rot="16200000" flipH="1">
            <a:off x="7450968" y="1239338"/>
            <a:ext cx="16934" cy="514994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2"/>
          <a:srcRect l="4184" b="2788"/>
          <a:stretch/>
        </p:blipFill>
        <p:spPr>
          <a:xfrm>
            <a:off x="1596339" y="2180968"/>
            <a:ext cx="2784071" cy="2181327"/>
          </a:xfrm>
          <a:prstGeom prst="rect">
            <a:avLst/>
          </a:prstGeom>
        </p:spPr>
      </p:pic>
    </p:spTree>
    <p:extLst>
      <p:ext uri="{BB962C8B-B14F-4D97-AF65-F5344CB8AC3E}">
        <p14:creationId xmlns:p14="http://schemas.microsoft.com/office/powerpoint/2010/main" val="16431816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A0033F3-06E6-6442-ABB2-E7F309BB5C24}" type="slidenum">
              <a:rPr lang="en-US" smtClean="0">
                <a:solidFill>
                  <a:prstClr val="black">
                    <a:tint val="75000"/>
                  </a:prstClr>
                </a:solidFill>
              </a:rPr>
              <a:pPr/>
              <a:t>41</a:t>
            </a:fld>
            <a:endParaRPr lang="en-US" dirty="0">
              <a:solidFill>
                <a:prstClr val="black">
                  <a:tint val="75000"/>
                </a:prst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803" y="1304115"/>
            <a:ext cx="2197831" cy="2197831"/>
          </a:xfrm>
          <a:prstGeom prst="rect">
            <a:avLst/>
          </a:prstGeom>
        </p:spPr>
      </p:pic>
      <p:sp>
        <p:nvSpPr>
          <p:cNvPr id="4" name="TextBox 3"/>
          <p:cNvSpPr txBox="1"/>
          <p:nvPr/>
        </p:nvSpPr>
        <p:spPr>
          <a:xfrm>
            <a:off x="3530227" y="1555702"/>
            <a:ext cx="7782207" cy="1477328"/>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solidFill>
                  <a:srgbClr val="002060"/>
                </a:solidFill>
              </a:rPr>
              <a:t>Any difficulty implementing a bundle or submitting data?</a:t>
            </a:r>
          </a:p>
          <a:p>
            <a:pPr marL="742950" lvl="1" indent="-285750">
              <a:buFont typeface="Wingdings" panose="05000000000000000000" pitchFamily="2" charset="2"/>
              <a:buChar char="Ø"/>
            </a:pPr>
            <a:r>
              <a:rPr lang="en-US" sz="1200" dirty="0" smtClean="0">
                <a:solidFill>
                  <a:srgbClr val="002060"/>
                </a:solidFill>
              </a:rPr>
              <a:t>Reminder: Each bundle has a corresponding workbook that provides a description of possible interventions and resources. Key drivers (which are requested in the DES) can be found in the intervention workbooks.</a:t>
            </a:r>
          </a:p>
          <a:p>
            <a:pPr lvl="1"/>
            <a:endParaRPr lang="en-US" dirty="0" smtClean="0">
              <a:solidFill>
                <a:srgbClr val="002060"/>
              </a:solidFill>
            </a:endParaRPr>
          </a:p>
          <a:p>
            <a:pPr marL="285750" indent="-285750">
              <a:buFont typeface="Wingdings" panose="05000000000000000000" pitchFamily="2" charset="2"/>
              <a:buChar char="Ø"/>
            </a:pPr>
            <a:r>
              <a:rPr lang="en-US" dirty="0" smtClean="0">
                <a:solidFill>
                  <a:srgbClr val="002060"/>
                </a:solidFill>
              </a:rPr>
              <a:t>What was your experience with the 1</a:t>
            </a:r>
            <a:r>
              <a:rPr lang="en-US" baseline="30000" dirty="0" smtClean="0">
                <a:solidFill>
                  <a:srgbClr val="002060"/>
                </a:solidFill>
              </a:rPr>
              <a:t>st</a:t>
            </a:r>
            <a:r>
              <a:rPr lang="en-US" dirty="0" smtClean="0">
                <a:solidFill>
                  <a:srgbClr val="002060"/>
                </a:solidFill>
              </a:rPr>
              <a:t> PDSA cycle?</a:t>
            </a:r>
            <a:endParaRPr lang="en-US" dirty="0">
              <a:solidFill>
                <a:srgbClr val="002060"/>
              </a:solidFill>
            </a:endParaRPr>
          </a:p>
        </p:txBody>
      </p:sp>
      <p:sp>
        <p:nvSpPr>
          <p:cNvPr id="5" name="Bevel 4"/>
          <p:cNvSpPr/>
          <p:nvPr/>
        </p:nvSpPr>
        <p:spPr>
          <a:xfrm>
            <a:off x="174171" y="4876800"/>
            <a:ext cx="1924595" cy="1515291"/>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Team 2</a:t>
            </a:r>
          </a:p>
          <a:p>
            <a:pPr algn="ctr"/>
            <a:r>
              <a:rPr lang="en-US" sz="1600" dirty="0" smtClean="0">
                <a:solidFill>
                  <a:srgbClr val="002060"/>
                </a:solidFill>
              </a:rPr>
              <a:t>Training Site: Cardinal Glennon</a:t>
            </a:r>
            <a:endParaRPr lang="en-US" sz="1600" dirty="0">
              <a:solidFill>
                <a:srgbClr val="002060"/>
              </a:solidFill>
            </a:endParaRPr>
          </a:p>
        </p:txBody>
      </p:sp>
      <p:sp>
        <p:nvSpPr>
          <p:cNvPr id="6" name="Bevel 5"/>
          <p:cNvSpPr/>
          <p:nvPr/>
        </p:nvSpPr>
        <p:spPr>
          <a:xfrm>
            <a:off x="2448192" y="4860277"/>
            <a:ext cx="1924595" cy="1515291"/>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Team 4</a:t>
            </a:r>
          </a:p>
          <a:p>
            <a:pPr algn="ctr"/>
            <a:r>
              <a:rPr lang="en-US" sz="1600" dirty="0" smtClean="0">
                <a:solidFill>
                  <a:srgbClr val="002060"/>
                </a:solidFill>
              </a:rPr>
              <a:t>Training Site: Dell Children’s</a:t>
            </a:r>
            <a:endParaRPr lang="en-US" sz="1600" dirty="0">
              <a:solidFill>
                <a:srgbClr val="002060"/>
              </a:solidFill>
            </a:endParaRPr>
          </a:p>
        </p:txBody>
      </p:sp>
      <p:sp>
        <p:nvSpPr>
          <p:cNvPr id="7" name="Bevel 6"/>
          <p:cNvSpPr/>
          <p:nvPr/>
        </p:nvSpPr>
        <p:spPr>
          <a:xfrm>
            <a:off x="4788624" y="4860277"/>
            <a:ext cx="1924595" cy="1515291"/>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Team 5</a:t>
            </a:r>
          </a:p>
          <a:p>
            <a:pPr algn="ctr"/>
            <a:r>
              <a:rPr lang="en-US" sz="1600" dirty="0" smtClean="0">
                <a:solidFill>
                  <a:srgbClr val="002060"/>
                </a:solidFill>
              </a:rPr>
              <a:t>Training Site: Medical City Dallas</a:t>
            </a:r>
            <a:endParaRPr lang="en-US" sz="1600" dirty="0">
              <a:solidFill>
                <a:srgbClr val="002060"/>
              </a:solidFill>
            </a:endParaRPr>
          </a:p>
        </p:txBody>
      </p:sp>
      <p:sp>
        <p:nvSpPr>
          <p:cNvPr id="8" name="Bevel 7"/>
          <p:cNvSpPr/>
          <p:nvPr/>
        </p:nvSpPr>
        <p:spPr>
          <a:xfrm>
            <a:off x="7169331" y="4860277"/>
            <a:ext cx="1924595" cy="1515291"/>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Team 6</a:t>
            </a:r>
          </a:p>
          <a:p>
            <a:pPr algn="ctr"/>
            <a:r>
              <a:rPr lang="en-US" sz="1600" dirty="0" smtClean="0">
                <a:solidFill>
                  <a:srgbClr val="002060"/>
                </a:solidFill>
              </a:rPr>
              <a:t>Training Site: UC Davis</a:t>
            </a:r>
            <a:endParaRPr lang="en-US" sz="1600" dirty="0">
              <a:solidFill>
                <a:srgbClr val="002060"/>
              </a:solidFill>
            </a:endParaRPr>
          </a:p>
        </p:txBody>
      </p:sp>
      <p:sp>
        <p:nvSpPr>
          <p:cNvPr id="9" name="Bevel 8"/>
          <p:cNvSpPr/>
          <p:nvPr/>
        </p:nvSpPr>
        <p:spPr>
          <a:xfrm>
            <a:off x="9727472" y="4876800"/>
            <a:ext cx="1924595" cy="1515291"/>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Team 7</a:t>
            </a:r>
          </a:p>
          <a:p>
            <a:pPr algn="ctr"/>
            <a:r>
              <a:rPr lang="en-US" sz="1600" dirty="0" smtClean="0">
                <a:solidFill>
                  <a:srgbClr val="002060"/>
                </a:solidFill>
              </a:rPr>
              <a:t>Training Sites: </a:t>
            </a:r>
            <a:r>
              <a:rPr lang="en-US" sz="1200" dirty="0" smtClean="0">
                <a:solidFill>
                  <a:srgbClr val="002060"/>
                </a:solidFill>
              </a:rPr>
              <a:t>Yale &amp; Connecticut Children’s</a:t>
            </a:r>
            <a:endParaRPr lang="en-US" sz="1200" dirty="0">
              <a:solidFill>
                <a:srgbClr val="002060"/>
              </a:solidFill>
            </a:endParaRPr>
          </a:p>
        </p:txBody>
      </p:sp>
    </p:spTree>
    <p:extLst>
      <p:ext uri="{BB962C8B-B14F-4D97-AF65-F5344CB8AC3E}">
        <p14:creationId xmlns:p14="http://schemas.microsoft.com/office/powerpoint/2010/main" val="3996349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A0033F3-06E6-6442-ABB2-E7F309BB5C24}" type="slidenum">
              <a:rPr lang="en-US" smtClean="0">
                <a:solidFill>
                  <a:prstClr val="black">
                    <a:tint val="75000"/>
                  </a:prstClr>
                </a:solidFill>
              </a:rPr>
              <a:pPr/>
              <a:t>42</a:t>
            </a:fld>
            <a:endParaRPr lang="en-US" dirty="0">
              <a:solidFill>
                <a:prstClr val="black">
                  <a:tint val="75000"/>
                </a:prstClr>
              </a:solidFill>
            </a:endParaRPr>
          </a:p>
        </p:txBody>
      </p:sp>
      <p:sp>
        <p:nvSpPr>
          <p:cNvPr id="5" name="Bevel 4"/>
          <p:cNvSpPr/>
          <p:nvPr/>
        </p:nvSpPr>
        <p:spPr>
          <a:xfrm>
            <a:off x="174171" y="4876800"/>
            <a:ext cx="1924595" cy="1515291"/>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Team 8</a:t>
            </a:r>
          </a:p>
          <a:p>
            <a:pPr algn="ctr"/>
            <a:r>
              <a:rPr lang="en-US" sz="1600" dirty="0" smtClean="0">
                <a:solidFill>
                  <a:srgbClr val="002060"/>
                </a:solidFill>
              </a:rPr>
              <a:t>Training Site: Cohen</a:t>
            </a:r>
            <a:endParaRPr lang="en-US" sz="1600" dirty="0">
              <a:solidFill>
                <a:srgbClr val="002060"/>
              </a:solidFill>
            </a:endParaRPr>
          </a:p>
        </p:txBody>
      </p:sp>
      <p:sp>
        <p:nvSpPr>
          <p:cNvPr id="6" name="Bevel 5"/>
          <p:cNvSpPr/>
          <p:nvPr/>
        </p:nvSpPr>
        <p:spPr>
          <a:xfrm>
            <a:off x="2448192" y="4860277"/>
            <a:ext cx="1924595" cy="1515291"/>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Team 9</a:t>
            </a:r>
          </a:p>
          <a:p>
            <a:pPr algn="ctr"/>
            <a:r>
              <a:rPr lang="en-US" sz="1600" dirty="0" smtClean="0">
                <a:solidFill>
                  <a:srgbClr val="002060"/>
                </a:solidFill>
              </a:rPr>
              <a:t>Training Site: Augusta U</a:t>
            </a:r>
            <a:endParaRPr lang="en-US" sz="1600" dirty="0">
              <a:solidFill>
                <a:srgbClr val="002060"/>
              </a:solidFill>
            </a:endParaRPr>
          </a:p>
        </p:txBody>
      </p:sp>
      <p:sp>
        <p:nvSpPr>
          <p:cNvPr id="7" name="Bevel 6"/>
          <p:cNvSpPr/>
          <p:nvPr/>
        </p:nvSpPr>
        <p:spPr>
          <a:xfrm>
            <a:off x="4788624" y="4860277"/>
            <a:ext cx="1924595" cy="1515291"/>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Team 10</a:t>
            </a:r>
          </a:p>
          <a:p>
            <a:pPr algn="ctr"/>
            <a:r>
              <a:rPr lang="en-US" sz="1600" dirty="0" smtClean="0">
                <a:solidFill>
                  <a:srgbClr val="002060"/>
                </a:solidFill>
              </a:rPr>
              <a:t>Training Site: Riley</a:t>
            </a:r>
            <a:endParaRPr lang="en-US" sz="1600" dirty="0">
              <a:solidFill>
                <a:srgbClr val="002060"/>
              </a:solidFill>
            </a:endParaRPr>
          </a:p>
        </p:txBody>
      </p:sp>
      <p:sp>
        <p:nvSpPr>
          <p:cNvPr id="8" name="Bevel 7"/>
          <p:cNvSpPr/>
          <p:nvPr/>
        </p:nvSpPr>
        <p:spPr>
          <a:xfrm>
            <a:off x="7169331" y="4860277"/>
            <a:ext cx="1924595" cy="1515291"/>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Team 11</a:t>
            </a:r>
          </a:p>
          <a:p>
            <a:pPr algn="ctr"/>
            <a:r>
              <a:rPr lang="en-US" sz="1600" dirty="0" smtClean="0">
                <a:solidFill>
                  <a:srgbClr val="002060"/>
                </a:solidFill>
              </a:rPr>
              <a:t>Training Site: Comer</a:t>
            </a:r>
            <a:endParaRPr lang="en-US" sz="1600" dirty="0">
              <a:solidFill>
                <a:srgbClr val="002060"/>
              </a:solidFill>
            </a:endParaRPr>
          </a:p>
        </p:txBody>
      </p:sp>
      <p:sp>
        <p:nvSpPr>
          <p:cNvPr id="9" name="Bevel 8"/>
          <p:cNvSpPr/>
          <p:nvPr/>
        </p:nvSpPr>
        <p:spPr>
          <a:xfrm>
            <a:off x="9727472" y="4876800"/>
            <a:ext cx="1924595" cy="1515291"/>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Team 14</a:t>
            </a:r>
          </a:p>
          <a:p>
            <a:pPr algn="ctr"/>
            <a:r>
              <a:rPr lang="en-US" sz="1600" dirty="0" smtClean="0">
                <a:solidFill>
                  <a:srgbClr val="002060"/>
                </a:solidFill>
              </a:rPr>
              <a:t>Training Sites: </a:t>
            </a:r>
            <a:r>
              <a:rPr lang="en-US" sz="1200" dirty="0" smtClean="0">
                <a:solidFill>
                  <a:srgbClr val="002060"/>
                </a:solidFill>
              </a:rPr>
              <a:t>OHSU &amp; Randall</a:t>
            </a:r>
            <a:endParaRPr lang="en-US" sz="1200" dirty="0">
              <a:solidFill>
                <a:srgbClr val="002060"/>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803" y="1304115"/>
            <a:ext cx="2197831" cy="2197831"/>
          </a:xfrm>
          <a:prstGeom prst="rect">
            <a:avLst/>
          </a:prstGeom>
        </p:spPr>
      </p:pic>
      <p:sp>
        <p:nvSpPr>
          <p:cNvPr id="11" name="TextBox 10"/>
          <p:cNvSpPr txBox="1"/>
          <p:nvPr/>
        </p:nvSpPr>
        <p:spPr>
          <a:xfrm>
            <a:off x="3530227" y="1555702"/>
            <a:ext cx="7782207" cy="1477328"/>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solidFill>
                  <a:srgbClr val="002060"/>
                </a:solidFill>
              </a:rPr>
              <a:t>Any difficulty implementing a bundle or submitting data?</a:t>
            </a:r>
          </a:p>
          <a:p>
            <a:pPr marL="742950" lvl="1" indent="-285750">
              <a:buFont typeface="Wingdings" panose="05000000000000000000" pitchFamily="2" charset="2"/>
              <a:buChar char="Ø"/>
            </a:pPr>
            <a:r>
              <a:rPr lang="en-US" sz="1200" dirty="0" smtClean="0">
                <a:solidFill>
                  <a:srgbClr val="002060"/>
                </a:solidFill>
              </a:rPr>
              <a:t>Reminder: Each bundle has a corresponding workbook that provides a description of possible interventions and resources. Key drivers (which are requested in the DES) can be found in the intervention workbooks.</a:t>
            </a:r>
          </a:p>
          <a:p>
            <a:pPr lvl="1"/>
            <a:endParaRPr lang="en-US" dirty="0" smtClean="0">
              <a:solidFill>
                <a:srgbClr val="002060"/>
              </a:solidFill>
            </a:endParaRPr>
          </a:p>
          <a:p>
            <a:pPr marL="285750" indent="-285750">
              <a:buFont typeface="Wingdings" panose="05000000000000000000" pitchFamily="2" charset="2"/>
              <a:buChar char="Ø"/>
            </a:pPr>
            <a:r>
              <a:rPr lang="en-US" dirty="0" smtClean="0">
                <a:solidFill>
                  <a:srgbClr val="002060"/>
                </a:solidFill>
              </a:rPr>
              <a:t>What was your experience with the 1</a:t>
            </a:r>
            <a:r>
              <a:rPr lang="en-US" baseline="30000" dirty="0" smtClean="0">
                <a:solidFill>
                  <a:srgbClr val="002060"/>
                </a:solidFill>
              </a:rPr>
              <a:t>st</a:t>
            </a:r>
            <a:r>
              <a:rPr lang="en-US" dirty="0" smtClean="0">
                <a:solidFill>
                  <a:srgbClr val="002060"/>
                </a:solidFill>
              </a:rPr>
              <a:t> PDSA cycle?</a:t>
            </a:r>
            <a:endParaRPr lang="en-US" dirty="0">
              <a:solidFill>
                <a:srgbClr val="002060"/>
              </a:solidFill>
            </a:endParaRPr>
          </a:p>
        </p:txBody>
      </p:sp>
    </p:spTree>
    <p:extLst>
      <p:ext uri="{BB962C8B-B14F-4D97-AF65-F5344CB8AC3E}">
        <p14:creationId xmlns:p14="http://schemas.microsoft.com/office/powerpoint/2010/main" val="27780180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A0033F3-06E6-6442-ABB2-E7F309BB5C24}" type="slidenum">
              <a:rPr lang="en-US" smtClean="0">
                <a:solidFill>
                  <a:prstClr val="black">
                    <a:tint val="75000"/>
                  </a:prstClr>
                </a:solidFill>
              </a:rPr>
              <a:pPr/>
              <a:t>43</a:t>
            </a:fld>
            <a:endParaRPr lang="en-US" dirty="0">
              <a:solidFill>
                <a:prstClr val="black">
                  <a:tint val="75000"/>
                </a:prstClr>
              </a:solidFill>
            </a:endParaRPr>
          </a:p>
        </p:txBody>
      </p:sp>
      <p:sp>
        <p:nvSpPr>
          <p:cNvPr id="5" name="Bevel 4"/>
          <p:cNvSpPr/>
          <p:nvPr/>
        </p:nvSpPr>
        <p:spPr>
          <a:xfrm>
            <a:off x="3529150" y="4850674"/>
            <a:ext cx="1924595" cy="1515291"/>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Team 15</a:t>
            </a:r>
          </a:p>
          <a:p>
            <a:pPr algn="ctr"/>
            <a:r>
              <a:rPr lang="en-US" sz="1600" dirty="0" smtClean="0">
                <a:solidFill>
                  <a:srgbClr val="002060"/>
                </a:solidFill>
              </a:rPr>
              <a:t>Training Site: East Tennessee</a:t>
            </a:r>
            <a:endParaRPr lang="en-US" sz="1600" dirty="0">
              <a:solidFill>
                <a:srgbClr val="002060"/>
              </a:solidFill>
            </a:endParaRPr>
          </a:p>
        </p:txBody>
      </p:sp>
      <p:sp>
        <p:nvSpPr>
          <p:cNvPr id="6" name="Bevel 5"/>
          <p:cNvSpPr/>
          <p:nvPr/>
        </p:nvSpPr>
        <p:spPr>
          <a:xfrm>
            <a:off x="7385952" y="4876800"/>
            <a:ext cx="1924595" cy="1515291"/>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Team 16</a:t>
            </a:r>
          </a:p>
          <a:p>
            <a:pPr algn="ctr"/>
            <a:r>
              <a:rPr lang="en-US" sz="1600" dirty="0" smtClean="0">
                <a:solidFill>
                  <a:srgbClr val="002060"/>
                </a:solidFill>
              </a:rPr>
              <a:t>Training Site: Piedmont Columbus</a:t>
            </a:r>
            <a:endParaRPr lang="en-US" sz="1600" dirty="0">
              <a:solidFill>
                <a:srgbClr val="002060"/>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803" y="1304115"/>
            <a:ext cx="2197831" cy="2197831"/>
          </a:xfrm>
          <a:prstGeom prst="rect">
            <a:avLst/>
          </a:prstGeom>
        </p:spPr>
      </p:pic>
      <p:sp>
        <p:nvSpPr>
          <p:cNvPr id="11" name="TextBox 10"/>
          <p:cNvSpPr txBox="1"/>
          <p:nvPr/>
        </p:nvSpPr>
        <p:spPr>
          <a:xfrm>
            <a:off x="3530227" y="1555702"/>
            <a:ext cx="7782207" cy="1477328"/>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solidFill>
                  <a:srgbClr val="002060"/>
                </a:solidFill>
              </a:rPr>
              <a:t>Any difficulty implementing a bundle or submitting data?</a:t>
            </a:r>
          </a:p>
          <a:p>
            <a:pPr marL="742950" lvl="1" indent="-285750">
              <a:buFont typeface="Wingdings" panose="05000000000000000000" pitchFamily="2" charset="2"/>
              <a:buChar char="Ø"/>
            </a:pPr>
            <a:r>
              <a:rPr lang="en-US" sz="1200" dirty="0" smtClean="0">
                <a:solidFill>
                  <a:srgbClr val="002060"/>
                </a:solidFill>
              </a:rPr>
              <a:t>Reminder: Each bundle has a corresponding workbook that provides a description of possible interventions and resources. Key drivers (which are requested in the DES) can be found in the intervention workbooks.</a:t>
            </a:r>
          </a:p>
          <a:p>
            <a:pPr lvl="1"/>
            <a:endParaRPr lang="en-US" dirty="0" smtClean="0">
              <a:solidFill>
                <a:srgbClr val="002060"/>
              </a:solidFill>
            </a:endParaRPr>
          </a:p>
          <a:p>
            <a:pPr marL="285750" indent="-285750">
              <a:buFont typeface="Wingdings" panose="05000000000000000000" pitchFamily="2" charset="2"/>
              <a:buChar char="Ø"/>
            </a:pPr>
            <a:r>
              <a:rPr lang="en-US" dirty="0" smtClean="0">
                <a:solidFill>
                  <a:srgbClr val="002060"/>
                </a:solidFill>
              </a:rPr>
              <a:t>What was your experience with the 1</a:t>
            </a:r>
            <a:r>
              <a:rPr lang="en-US" baseline="30000" dirty="0" smtClean="0">
                <a:solidFill>
                  <a:srgbClr val="002060"/>
                </a:solidFill>
              </a:rPr>
              <a:t>st</a:t>
            </a:r>
            <a:r>
              <a:rPr lang="en-US" dirty="0" smtClean="0">
                <a:solidFill>
                  <a:srgbClr val="002060"/>
                </a:solidFill>
              </a:rPr>
              <a:t> PDSA cycle?</a:t>
            </a:r>
            <a:endParaRPr lang="en-US" dirty="0">
              <a:solidFill>
                <a:srgbClr val="002060"/>
              </a:solidFill>
            </a:endParaRPr>
          </a:p>
        </p:txBody>
      </p:sp>
    </p:spTree>
    <p:extLst>
      <p:ext uri="{BB962C8B-B14F-4D97-AF65-F5344CB8AC3E}">
        <p14:creationId xmlns:p14="http://schemas.microsoft.com/office/powerpoint/2010/main" val="32447843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Bundle 1: Weight in Kg</a:t>
            </a:r>
            <a:endParaRPr lang="en-US" dirty="0"/>
          </a:p>
        </p:txBody>
      </p:sp>
      <p:sp>
        <p:nvSpPr>
          <p:cNvPr id="3" name="Content Placeholder 2"/>
          <p:cNvSpPr>
            <a:spLocks noGrp="1"/>
          </p:cNvSpPr>
          <p:nvPr>
            <p:ph sz="half" idx="1"/>
          </p:nvPr>
        </p:nvSpPr>
        <p:spPr>
          <a:xfrm>
            <a:off x="609600" y="1722438"/>
            <a:ext cx="10728960" cy="4525963"/>
          </a:xfrm>
        </p:spPr>
        <p:txBody>
          <a:bodyPr/>
          <a:lstStyle/>
          <a:p>
            <a:pPr marL="64008" indent="0" algn="ctr">
              <a:buNone/>
            </a:pPr>
            <a:r>
              <a:rPr lang="en-US" dirty="0" smtClean="0"/>
              <a:t>Any Questions or Concerns?</a:t>
            </a:r>
            <a:endParaRPr lang="en-US" dirty="0"/>
          </a:p>
        </p:txBody>
      </p:sp>
      <p:sp>
        <p:nvSpPr>
          <p:cNvPr id="5" name="Slide Number Placeholder 4"/>
          <p:cNvSpPr>
            <a:spLocks noGrp="1"/>
          </p:cNvSpPr>
          <p:nvPr>
            <p:ph type="sldNum" sz="quarter" idx="12"/>
          </p:nvPr>
        </p:nvSpPr>
        <p:spPr/>
        <p:txBody>
          <a:bodyPr/>
          <a:lstStyle/>
          <a:p>
            <a:fld id="{FEA1243F-3000-4347-94A4-FBDEAD3122CB}" type="slidenum">
              <a:rPr lang="en-US" smtClean="0"/>
              <a:pPr/>
              <a:t>44</a:t>
            </a:fld>
            <a:endParaRPr lang="en-US" dirty="0"/>
          </a:p>
        </p:txBody>
      </p:sp>
    </p:spTree>
    <p:extLst>
      <p:ext uri="{BB962C8B-B14F-4D97-AF65-F5344CB8AC3E}">
        <p14:creationId xmlns:p14="http://schemas.microsoft.com/office/powerpoint/2010/main" val="18241129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Bundle 2: Abnormal VS</a:t>
            </a:r>
            <a:endParaRPr lang="en-US" dirty="0"/>
          </a:p>
        </p:txBody>
      </p:sp>
      <p:sp>
        <p:nvSpPr>
          <p:cNvPr id="3" name="Content Placeholder 2"/>
          <p:cNvSpPr>
            <a:spLocks noGrp="1"/>
          </p:cNvSpPr>
          <p:nvPr>
            <p:ph sz="half" idx="1"/>
          </p:nvPr>
        </p:nvSpPr>
        <p:spPr>
          <a:xfrm>
            <a:off x="609599" y="1722438"/>
            <a:ext cx="11234057" cy="4525963"/>
          </a:xfrm>
        </p:spPr>
        <p:txBody>
          <a:bodyPr/>
          <a:lstStyle/>
          <a:p>
            <a:pPr marL="64008" indent="0">
              <a:buNone/>
            </a:pPr>
            <a:r>
              <a:rPr lang="en-US" b="1" dirty="0" smtClean="0"/>
              <a:t>Question:</a:t>
            </a:r>
          </a:p>
          <a:p>
            <a:pPr marL="64008" indent="0">
              <a:buNone/>
            </a:pPr>
            <a:r>
              <a:rPr lang="en-US" dirty="0" smtClean="0"/>
              <a:t>When </a:t>
            </a:r>
            <a:r>
              <a:rPr lang="en-US" dirty="0"/>
              <a:t>should mental/behavioral/social health assessment be completed?</a:t>
            </a:r>
          </a:p>
          <a:p>
            <a:pPr lvl="3"/>
            <a:r>
              <a:rPr lang="en-US" dirty="0"/>
              <a:t>Two-step triage: ABC’s then full vital sign triage in exam room (absolutely)</a:t>
            </a:r>
          </a:p>
          <a:p>
            <a:pPr lvl="3"/>
            <a:r>
              <a:rPr lang="en-US" dirty="0"/>
              <a:t>Goal – is that mental/social health be assessed prior to discharge/admission</a:t>
            </a:r>
          </a:p>
        </p:txBody>
      </p:sp>
      <p:sp>
        <p:nvSpPr>
          <p:cNvPr id="5" name="Slide Number Placeholder 4"/>
          <p:cNvSpPr>
            <a:spLocks noGrp="1"/>
          </p:cNvSpPr>
          <p:nvPr>
            <p:ph type="sldNum" sz="quarter" idx="12"/>
          </p:nvPr>
        </p:nvSpPr>
        <p:spPr/>
        <p:txBody>
          <a:bodyPr/>
          <a:lstStyle/>
          <a:p>
            <a:fld id="{FEA1243F-3000-4347-94A4-FBDEAD3122CB}" type="slidenum">
              <a:rPr lang="en-US" smtClean="0"/>
              <a:pPr/>
              <a:t>45</a:t>
            </a:fld>
            <a:endParaRPr lang="en-US" dirty="0"/>
          </a:p>
        </p:txBody>
      </p:sp>
    </p:spTree>
    <p:extLst>
      <p:ext uri="{BB962C8B-B14F-4D97-AF65-F5344CB8AC3E}">
        <p14:creationId xmlns:p14="http://schemas.microsoft.com/office/powerpoint/2010/main" val="1888607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Bundle 3: IFT</a:t>
            </a:r>
            <a:endParaRPr lang="en-US" dirty="0"/>
          </a:p>
        </p:txBody>
      </p:sp>
      <p:sp>
        <p:nvSpPr>
          <p:cNvPr id="3" name="Content Placeholder 2"/>
          <p:cNvSpPr>
            <a:spLocks noGrp="1"/>
          </p:cNvSpPr>
          <p:nvPr>
            <p:ph sz="half" idx="1"/>
          </p:nvPr>
        </p:nvSpPr>
        <p:spPr>
          <a:xfrm>
            <a:off x="609600" y="1722438"/>
            <a:ext cx="10728960" cy="4525963"/>
          </a:xfrm>
        </p:spPr>
        <p:txBody>
          <a:bodyPr>
            <a:normAutofit fontScale="92500"/>
          </a:bodyPr>
          <a:lstStyle/>
          <a:p>
            <a:pPr marL="64008" indent="0">
              <a:buNone/>
            </a:pPr>
            <a:r>
              <a:rPr lang="en-US" b="1" dirty="0" smtClean="0"/>
              <a:t>Questions:</a:t>
            </a:r>
          </a:p>
          <a:p>
            <a:pPr marL="64008" indent="0">
              <a:buNone/>
            </a:pPr>
            <a:r>
              <a:rPr lang="en-US" dirty="0" smtClean="0"/>
              <a:t>How </a:t>
            </a:r>
            <a:r>
              <a:rPr lang="en-US" dirty="0"/>
              <a:t>is feedback going from receiving sites? Is there a process in place?  Have you identified a specific contact at receiving sites to provide feedback?</a:t>
            </a:r>
          </a:p>
          <a:p>
            <a:pPr lvl="2"/>
            <a:r>
              <a:rPr lang="en-US" dirty="0"/>
              <a:t>Have you developed a family packet for transfers? What should you put in this?</a:t>
            </a:r>
          </a:p>
          <a:p>
            <a:pPr lvl="3"/>
            <a:r>
              <a:rPr lang="en-US" dirty="0">
                <a:solidFill>
                  <a:srgbClr val="0070C0"/>
                </a:solidFill>
              </a:rPr>
              <a:t>See toolkit</a:t>
            </a:r>
          </a:p>
          <a:p>
            <a:pPr lvl="3"/>
            <a:r>
              <a:rPr lang="en-US" dirty="0"/>
              <a:t>Does it include evaluation piece?</a:t>
            </a:r>
          </a:p>
          <a:p>
            <a:pPr lvl="3"/>
            <a:r>
              <a:rPr lang="en-US" dirty="0"/>
              <a:t>Directions, consent, evaluation form, reason for transfer, information regarding hotels, where to report at receiving site</a:t>
            </a:r>
          </a:p>
          <a:p>
            <a:pPr lvl="2"/>
            <a:r>
              <a:rPr lang="en-US" dirty="0"/>
              <a:t>Role of receiving center in developing packet?</a:t>
            </a:r>
          </a:p>
          <a:p>
            <a:pPr lvl="2"/>
            <a:r>
              <a:rPr lang="en-US" dirty="0"/>
              <a:t>Is anyone not using packet? Electronic </a:t>
            </a:r>
            <a:r>
              <a:rPr lang="en-US" dirty="0" smtClean="0"/>
              <a:t>vs. </a:t>
            </a:r>
            <a:r>
              <a:rPr lang="en-US" dirty="0"/>
              <a:t>paper?</a:t>
            </a:r>
          </a:p>
        </p:txBody>
      </p:sp>
      <p:sp>
        <p:nvSpPr>
          <p:cNvPr id="5" name="Slide Number Placeholder 4"/>
          <p:cNvSpPr>
            <a:spLocks noGrp="1"/>
          </p:cNvSpPr>
          <p:nvPr>
            <p:ph type="sldNum" sz="quarter" idx="12"/>
          </p:nvPr>
        </p:nvSpPr>
        <p:spPr/>
        <p:txBody>
          <a:bodyPr/>
          <a:lstStyle/>
          <a:p>
            <a:fld id="{FEA1243F-3000-4347-94A4-FBDEAD3122CB}" type="slidenum">
              <a:rPr lang="en-US" smtClean="0"/>
              <a:pPr/>
              <a:t>46</a:t>
            </a:fld>
            <a:endParaRPr lang="en-US" dirty="0"/>
          </a:p>
        </p:txBody>
      </p:sp>
    </p:spTree>
    <p:extLst>
      <p:ext uri="{BB962C8B-B14F-4D97-AF65-F5344CB8AC3E}">
        <p14:creationId xmlns:p14="http://schemas.microsoft.com/office/powerpoint/2010/main" val="37308930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Bundle 4: Disaster</a:t>
            </a:r>
            <a:endParaRPr lang="en-US" dirty="0"/>
          </a:p>
        </p:txBody>
      </p:sp>
      <p:sp>
        <p:nvSpPr>
          <p:cNvPr id="3" name="Content Placeholder 2"/>
          <p:cNvSpPr>
            <a:spLocks noGrp="1"/>
          </p:cNvSpPr>
          <p:nvPr>
            <p:ph sz="half" idx="1"/>
          </p:nvPr>
        </p:nvSpPr>
        <p:spPr>
          <a:xfrm>
            <a:off x="609600" y="1722438"/>
            <a:ext cx="10728960" cy="4525963"/>
          </a:xfrm>
        </p:spPr>
        <p:txBody>
          <a:bodyPr>
            <a:normAutofit/>
          </a:bodyPr>
          <a:lstStyle/>
          <a:p>
            <a:pPr marL="64008" indent="0">
              <a:buNone/>
            </a:pPr>
            <a:r>
              <a:rPr lang="en-US" b="1" dirty="0" smtClean="0"/>
              <a:t>Announcement:</a:t>
            </a:r>
          </a:p>
          <a:p>
            <a:pPr marL="537210" lvl="1" indent="0" algn="just">
              <a:buNone/>
            </a:pPr>
            <a:r>
              <a:rPr lang="en-US" dirty="0"/>
              <a:t>SMEs will be reaching out to those sites that will be focusing on this bundle.  </a:t>
            </a:r>
            <a:endParaRPr lang="en-US" dirty="0" smtClean="0"/>
          </a:p>
          <a:p>
            <a:pPr marL="537210" lvl="1" indent="0" algn="just">
              <a:buNone/>
            </a:pPr>
            <a:r>
              <a:rPr lang="en-US" dirty="0" smtClean="0"/>
              <a:t>Let </a:t>
            </a:r>
            <a:r>
              <a:rPr lang="en-US" dirty="0"/>
              <a:t>us know if you plan to work on this </a:t>
            </a:r>
            <a:r>
              <a:rPr lang="en-US" dirty="0" smtClean="0"/>
              <a:t>bundle, but have not formally declared the bundle as your 1</a:t>
            </a:r>
            <a:r>
              <a:rPr lang="en-US" baseline="30000" dirty="0" smtClean="0"/>
              <a:t>st</a:t>
            </a:r>
            <a:r>
              <a:rPr lang="en-US" dirty="0" smtClean="0"/>
              <a:t> or 2</a:t>
            </a:r>
            <a:r>
              <a:rPr lang="en-US" baseline="30000" dirty="0" smtClean="0"/>
              <a:t>nd</a:t>
            </a:r>
            <a:r>
              <a:rPr lang="en-US" dirty="0" smtClean="0"/>
              <a:t> choice (source: QI/Data Steward Survey)</a:t>
            </a:r>
            <a:endParaRPr lang="en-US" dirty="0"/>
          </a:p>
        </p:txBody>
      </p:sp>
      <p:sp>
        <p:nvSpPr>
          <p:cNvPr id="5" name="Slide Number Placeholder 4"/>
          <p:cNvSpPr>
            <a:spLocks noGrp="1"/>
          </p:cNvSpPr>
          <p:nvPr>
            <p:ph type="sldNum" sz="quarter" idx="12"/>
          </p:nvPr>
        </p:nvSpPr>
        <p:spPr/>
        <p:txBody>
          <a:bodyPr/>
          <a:lstStyle/>
          <a:p>
            <a:fld id="{FEA1243F-3000-4347-94A4-FBDEAD3122CB}" type="slidenum">
              <a:rPr lang="en-US" smtClean="0"/>
              <a:pPr/>
              <a:t>47</a:t>
            </a:fld>
            <a:endParaRPr lang="en-US" dirty="0"/>
          </a:p>
        </p:txBody>
      </p:sp>
    </p:spTree>
    <p:extLst>
      <p:ext uri="{BB962C8B-B14F-4D97-AF65-F5344CB8AC3E}">
        <p14:creationId xmlns:p14="http://schemas.microsoft.com/office/powerpoint/2010/main" val="5147660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Bundle 4: Disaster</a:t>
            </a:r>
            <a:endParaRPr lang="en-US" dirty="0"/>
          </a:p>
        </p:txBody>
      </p:sp>
      <p:sp>
        <p:nvSpPr>
          <p:cNvPr id="3" name="Content Placeholder 2"/>
          <p:cNvSpPr>
            <a:spLocks noGrp="1"/>
          </p:cNvSpPr>
          <p:nvPr>
            <p:ph sz="half" idx="1"/>
          </p:nvPr>
        </p:nvSpPr>
        <p:spPr>
          <a:xfrm>
            <a:off x="609600" y="1722438"/>
            <a:ext cx="11190514" cy="4525963"/>
          </a:xfrm>
        </p:spPr>
        <p:txBody>
          <a:bodyPr>
            <a:normAutofit fontScale="92500" lnSpcReduction="10000"/>
          </a:bodyPr>
          <a:lstStyle/>
          <a:p>
            <a:pPr marL="64008" indent="0">
              <a:buNone/>
            </a:pPr>
            <a:r>
              <a:rPr lang="en-US" b="1" dirty="0" smtClean="0"/>
              <a:t>Questions:</a:t>
            </a:r>
          </a:p>
          <a:p>
            <a:pPr lvl="2"/>
            <a:r>
              <a:rPr lang="en-US" dirty="0"/>
              <a:t>Have </a:t>
            </a:r>
            <a:r>
              <a:rPr lang="en-US" dirty="0" smtClean="0"/>
              <a:t>you </a:t>
            </a:r>
            <a:r>
              <a:rPr lang="en-US" dirty="0"/>
              <a:t>started drills? Which domains are </a:t>
            </a:r>
            <a:r>
              <a:rPr lang="en-US" dirty="0" smtClean="0"/>
              <a:t>you </a:t>
            </a:r>
            <a:r>
              <a:rPr lang="en-US" dirty="0"/>
              <a:t>focusing on? Have there been any internal meetings regarding bundle/drills?  </a:t>
            </a:r>
            <a:endParaRPr lang="en-US" dirty="0" smtClean="0"/>
          </a:p>
          <a:p>
            <a:pPr lvl="5"/>
            <a:r>
              <a:rPr lang="en-US" dirty="0" smtClean="0">
                <a:solidFill>
                  <a:srgbClr val="002060"/>
                </a:solidFill>
              </a:rPr>
              <a:t>Advice: Complete </a:t>
            </a:r>
            <a:r>
              <a:rPr lang="en-US" dirty="0">
                <a:solidFill>
                  <a:srgbClr val="002060"/>
                </a:solidFill>
              </a:rPr>
              <a:t>site level </a:t>
            </a:r>
            <a:r>
              <a:rPr lang="en-US" dirty="0" smtClean="0">
                <a:solidFill>
                  <a:srgbClr val="002060"/>
                </a:solidFill>
              </a:rPr>
              <a:t>data (Domain 1: Disaster Coordination) </a:t>
            </a:r>
            <a:r>
              <a:rPr lang="en-US" dirty="0">
                <a:solidFill>
                  <a:srgbClr val="002060"/>
                </a:solidFill>
              </a:rPr>
              <a:t>in DES</a:t>
            </a:r>
            <a:r>
              <a:rPr lang="en-US" dirty="0" smtClean="0">
                <a:solidFill>
                  <a:srgbClr val="002060"/>
                </a:solidFill>
              </a:rPr>
              <a:t>.</a:t>
            </a:r>
          </a:p>
          <a:p>
            <a:pPr lvl="5"/>
            <a:r>
              <a:rPr lang="en-US" dirty="0" smtClean="0">
                <a:solidFill>
                  <a:srgbClr val="002060"/>
                </a:solidFill>
              </a:rPr>
              <a:t>Advice: Review environmental scan for possible answers!</a:t>
            </a:r>
          </a:p>
          <a:p>
            <a:pPr lvl="5"/>
            <a:endParaRPr lang="en-US" dirty="0">
              <a:solidFill>
                <a:srgbClr val="002060"/>
              </a:solidFill>
            </a:endParaRPr>
          </a:p>
          <a:p>
            <a:pPr lvl="2"/>
            <a:r>
              <a:rPr lang="en-US" dirty="0"/>
              <a:t>Have </a:t>
            </a:r>
            <a:r>
              <a:rPr lang="en-US" dirty="0" smtClean="0"/>
              <a:t>you developed </a:t>
            </a:r>
            <a:r>
              <a:rPr lang="en-US" dirty="0"/>
              <a:t>a paper version of the DES to complete during the drill? </a:t>
            </a:r>
            <a:endParaRPr lang="en-US" dirty="0" smtClean="0"/>
          </a:p>
          <a:p>
            <a:pPr lvl="5"/>
            <a:r>
              <a:rPr lang="en-US" dirty="0">
                <a:solidFill>
                  <a:srgbClr val="002060"/>
                </a:solidFill>
              </a:rPr>
              <a:t>Advice: </a:t>
            </a:r>
            <a:r>
              <a:rPr lang="en-US" dirty="0" smtClean="0">
                <a:solidFill>
                  <a:srgbClr val="002060"/>
                </a:solidFill>
              </a:rPr>
              <a:t>Copies can be found on PRQC Members Only (Disaster Bundle Section)</a:t>
            </a:r>
            <a:endParaRPr lang="en-US" dirty="0">
              <a:solidFill>
                <a:srgbClr val="002060"/>
              </a:solidFill>
            </a:endParaRPr>
          </a:p>
          <a:p>
            <a:pPr lvl="2"/>
            <a:endParaRPr lang="en-US" dirty="0"/>
          </a:p>
          <a:p>
            <a:pPr lvl="2"/>
            <a:r>
              <a:rPr lang="en-US" dirty="0"/>
              <a:t>Where should we be with bundle 4?  How do we enter data?  Is this part of our dashboard</a:t>
            </a:r>
            <a:r>
              <a:rPr lang="en-US" dirty="0" smtClean="0"/>
              <a:t>?</a:t>
            </a:r>
          </a:p>
          <a:p>
            <a:pPr lvl="5"/>
            <a:r>
              <a:rPr lang="en-US" dirty="0" smtClean="0">
                <a:solidFill>
                  <a:srgbClr val="002060"/>
                </a:solidFill>
              </a:rPr>
              <a:t>Feedback: Two SMEs (Sarita Chung and Brent Kaziny will be contacting participating sites to provide 1:1 </a:t>
            </a:r>
            <a:r>
              <a:rPr lang="en-US" dirty="0">
                <a:solidFill>
                  <a:srgbClr val="002060"/>
                </a:solidFill>
              </a:rPr>
              <a:t>a</a:t>
            </a:r>
            <a:r>
              <a:rPr lang="en-US" dirty="0" smtClean="0">
                <a:solidFill>
                  <a:srgbClr val="002060"/>
                </a:solidFill>
              </a:rPr>
              <a:t>ssistance. </a:t>
            </a:r>
            <a:endParaRPr lang="en-US" dirty="0">
              <a:solidFill>
                <a:srgbClr val="002060"/>
              </a:solidFill>
            </a:endParaRPr>
          </a:p>
        </p:txBody>
      </p:sp>
      <p:sp>
        <p:nvSpPr>
          <p:cNvPr id="5" name="Slide Number Placeholder 4"/>
          <p:cNvSpPr>
            <a:spLocks noGrp="1"/>
          </p:cNvSpPr>
          <p:nvPr>
            <p:ph type="sldNum" sz="quarter" idx="12"/>
          </p:nvPr>
        </p:nvSpPr>
        <p:spPr/>
        <p:txBody>
          <a:bodyPr/>
          <a:lstStyle/>
          <a:p>
            <a:fld id="{FEA1243F-3000-4347-94A4-FBDEAD3122CB}" type="slidenum">
              <a:rPr lang="en-US" smtClean="0"/>
              <a:pPr/>
              <a:t>48</a:t>
            </a:fld>
            <a:endParaRPr lang="en-US" dirty="0"/>
          </a:p>
        </p:txBody>
      </p:sp>
    </p:spTree>
    <p:extLst>
      <p:ext uri="{BB962C8B-B14F-4D97-AF65-F5344CB8AC3E}">
        <p14:creationId xmlns:p14="http://schemas.microsoft.com/office/powerpoint/2010/main" val="143022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A0033F3-06E6-6442-ABB2-E7F309BB5C24}" type="slidenum">
              <a:rPr lang="en-US" smtClean="0">
                <a:solidFill>
                  <a:prstClr val="black">
                    <a:tint val="75000"/>
                  </a:prstClr>
                </a:solidFill>
              </a:rPr>
              <a:pPr/>
              <a:t>49</a:t>
            </a:fld>
            <a:endParaRPr lang="en-US" dirty="0">
              <a:solidFill>
                <a:prstClr val="black">
                  <a:tint val="75000"/>
                </a:prstClr>
              </a:solidFill>
            </a:endParaRPr>
          </a:p>
        </p:txBody>
      </p:sp>
      <p:sp>
        <p:nvSpPr>
          <p:cNvPr id="4" name="Rectangle 1">
            <a:extLst>
              <a:ext uri="{FF2B5EF4-FFF2-40B4-BE49-F238E27FC236}">
                <a16:creationId xmlns:a16="http://schemas.microsoft.com/office/drawing/2014/main" xmlns="" id="{A8F7E0DF-86BA-D643-9612-6723D4451417}"/>
              </a:ext>
            </a:extLst>
          </p:cNvPr>
          <p:cNvSpPr txBox="1">
            <a:spLocks/>
          </p:cNvSpPr>
          <p:nvPr/>
        </p:nvSpPr>
        <p:spPr>
          <a:xfrm>
            <a:off x="4366985" y="2642179"/>
            <a:ext cx="6184899" cy="675926"/>
          </a:xfrm>
          <a:prstGeom prst="rect">
            <a:avLst/>
          </a:prstGeom>
        </p:spPr>
        <p:txBody>
          <a:bodyPr/>
          <a:lstStyle>
            <a:lvl1pPr marL="182880" algn="l" rtl="0" eaLnBrk="1" latinLnBrk="0" hangingPunct="1">
              <a:spcBef>
                <a:spcPct val="0"/>
              </a:spcBef>
              <a:buNone/>
              <a:defRPr sz="4000" b="1" kern="1200">
                <a:ln w="6350">
                  <a:noFill/>
                </a:ln>
                <a:solidFill>
                  <a:schemeClr val="accent1"/>
                </a:solidFill>
                <a:effectLst/>
                <a:latin typeface="+mj-lt"/>
                <a:ea typeface="+mj-ea"/>
                <a:cs typeface="+mj-cs"/>
              </a:defRPr>
            </a:lvl1pPr>
          </a:lstStyle>
          <a:p>
            <a:pPr algn="ctr"/>
            <a:r>
              <a:rPr lang="en-US" dirty="0" smtClean="0">
                <a:solidFill>
                  <a:srgbClr val="DDDDDD"/>
                </a:solidFill>
              </a:rPr>
              <a:t>HOUSEKEEPING</a:t>
            </a:r>
            <a:endParaRPr lang="en-US" dirty="0">
              <a:solidFill>
                <a:srgbClr val="DDDDDD"/>
              </a:solidFill>
            </a:endParaRPr>
          </a:p>
        </p:txBody>
      </p:sp>
      <p:cxnSp>
        <p:nvCxnSpPr>
          <p:cNvPr id="5" name="Straight Connector 4"/>
          <p:cNvCxnSpPr/>
          <p:nvPr/>
        </p:nvCxnSpPr>
        <p:spPr>
          <a:xfrm rot="16200000" flipH="1">
            <a:off x="7450968" y="1239338"/>
            <a:ext cx="16934" cy="514994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a:stretch>
            <a:fillRect/>
          </a:stretch>
        </p:blipFill>
        <p:spPr>
          <a:xfrm>
            <a:off x="1958499" y="2649314"/>
            <a:ext cx="2408486" cy="1825318"/>
          </a:xfrm>
          <a:prstGeom prst="rect">
            <a:avLst/>
          </a:prstGeom>
        </p:spPr>
      </p:pic>
    </p:spTree>
    <p:extLst>
      <p:ext uri="{BB962C8B-B14F-4D97-AF65-F5344CB8AC3E}">
        <p14:creationId xmlns:p14="http://schemas.microsoft.com/office/powerpoint/2010/main" val="18710383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FE274F08-2109-8C40-AFA3-37920229FAC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598980-D22C-4904-9F8F-3DB09B2ECD84}" type="slidenum">
              <a:rPr kumimoji="0" lang="en-US" sz="1200" b="1"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pic>
        <p:nvPicPr>
          <p:cNvPr id="5" name="Picture 4">
            <a:extLst>
              <a:ext uri="{FF2B5EF4-FFF2-40B4-BE49-F238E27FC236}">
                <a16:creationId xmlns:a16="http://schemas.microsoft.com/office/drawing/2014/main" xmlns="" id="{3614BEAD-8163-3947-8A36-5C30728F0175}"/>
              </a:ext>
            </a:extLst>
          </p:cNvPr>
          <p:cNvPicPr>
            <a:picLocks noChangeAspect="1"/>
          </p:cNvPicPr>
          <p:nvPr/>
        </p:nvPicPr>
        <p:blipFill rotWithShape="1">
          <a:blip r:embed="rId2"/>
          <a:srcRect l="16013" t="13325" r="15320" b="11131"/>
          <a:stretch/>
        </p:blipFill>
        <p:spPr>
          <a:xfrm>
            <a:off x="10911840" y="5642834"/>
            <a:ext cx="1088393" cy="1022430"/>
          </a:xfrm>
          <a:prstGeom prst="rect">
            <a:avLst/>
          </a:prstGeom>
        </p:spPr>
      </p:pic>
      <p:sp>
        <p:nvSpPr>
          <p:cNvPr id="10" name="TextBox 9">
            <a:extLst>
              <a:ext uri="{FF2B5EF4-FFF2-40B4-BE49-F238E27FC236}">
                <a16:creationId xmlns:a16="http://schemas.microsoft.com/office/drawing/2014/main" xmlns="" id="{6D8080E1-B64C-E447-A0B9-EED8B0D4F173}"/>
              </a:ext>
            </a:extLst>
          </p:cNvPr>
          <p:cNvSpPr txBox="1"/>
          <p:nvPr/>
        </p:nvSpPr>
        <p:spPr>
          <a:xfrm>
            <a:off x="743680" y="2000086"/>
            <a:ext cx="10964332" cy="2739211"/>
          </a:xfrm>
          <a:prstGeom prst="rect">
            <a:avLst/>
          </a:prstGeom>
          <a:noFill/>
        </p:spPr>
        <p:txBody>
          <a:bodyPr wrap="square" rtlCol="0">
            <a:spAutoFit/>
          </a:bodyPr>
          <a:lstStyle/>
          <a:p>
            <a:pPr marL="457200" indent="-457200">
              <a:buFont typeface="Arial" panose="020B0604020202020204" pitchFamily="34" charset="0"/>
              <a:buChar char="•"/>
            </a:pPr>
            <a:r>
              <a:rPr lang="en-US" dirty="0" smtClean="0">
                <a:solidFill>
                  <a:schemeClr val="bg2">
                    <a:lumMod val="65000"/>
                    <a:lumOff val="35000"/>
                  </a:schemeClr>
                </a:solidFill>
                <a:latin typeface="Arial" panose="020B0604020202020204" pitchFamily="34" charset="0"/>
                <a:cs typeface="Arial" panose="020B0604020202020204" pitchFamily="34" charset="0"/>
              </a:rPr>
              <a:t>Sign </a:t>
            </a:r>
            <a:r>
              <a:rPr lang="en-US" dirty="0">
                <a:solidFill>
                  <a:schemeClr val="bg2">
                    <a:lumMod val="65000"/>
                    <a:lumOff val="35000"/>
                  </a:schemeClr>
                </a:solidFill>
                <a:latin typeface="Arial" panose="020B0604020202020204" pitchFamily="34" charset="0"/>
                <a:cs typeface="Arial" panose="020B0604020202020204" pitchFamily="34" charset="0"/>
              </a:rPr>
              <a:t>into the </a:t>
            </a:r>
            <a:r>
              <a:rPr lang="en-US" dirty="0" smtClean="0">
                <a:solidFill>
                  <a:schemeClr val="bg2">
                    <a:lumMod val="65000"/>
                    <a:lumOff val="35000"/>
                  </a:schemeClr>
                </a:solidFill>
                <a:latin typeface="Arial" panose="020B0604020202020204" pitchFamily="34" charset="0"/>
                <a:cs typeface="Arial" panose="020B0604020202020204" pitchFamily="34" charset="0"/>
              </a:rPr>
              <a:t>webinar: name</a:t>
            </a:r>
            <a:r>
              <a:rPr lang="en-US" dirty="0">
                <a:solidFill>
                  <a:schemeClr val="bg2">
                    <a:lumMod val="65000"/>
                    <a:lumOff val="35000"/>
                  </a:schemeClr>
                </a:solidFill>
                <a:latin typeface="Arial" panose="020B0604020202020204" pitchFamily="34" charset="0"/>
                <a:cs typeface="Arial" panose="020B0604020202020204" pitchFamily="34" charset="0"/>
              </a:rPr>
              <a:t>, </a:t>
            </a:r>
            <a:r>
              <a:rPr lang="en-US" dirty="0" smtClean="0">
                <a:solidFill>
                  <a:schemeClr val="bg2">
                    <a:lumMod val="65000"/>
                    <a:lumOff val="35000"/>
                  </a:schemeClr>
                </a:solidFill>
                <a:latin typeface="Arial" panose="020B0604020202020204" pitchFamily="34" charset="0"/>
                <a:cs typeface="Arial" panose="020B0604020202020204" pitchFamily="34" charset="0"/>
              </a:rPr>
              <a:t>email </a:t>
            </a:r>
            <a:r>
              <a:rPr lang="en-US" dirty="0">
                <a:solidFill>
                  <a:schemeClr val="bg2">
                    <a:lumMod val="65000"/>
                    <a:lumOff val="35000"/>
                  </a:schemeClr>
                </a:solidFill>
                <a:latin typeface="Arial" panose="020B0604020202020204" pitchFamily="34" charset="0"/>
                <a:cs typeface="Arial" panose="020B0604020202020204" pitchFamily="34" charset="0"/>
              </a:rPr>
              <a:t>address and </a:t>
            </a:r>
            <a:r>
              <a:rPr lang="en-US" dirty="0" smtClean="0">
                <a:solidFill>
                  <a:schemeClr val="bg2">
                    <a:lumMod val="65000"/>
                    <a:lumOff val="35000"/>
                  </a:schemeClr>
                </a:solidFill>
                <a:latin typeface="Arial" panose="020B0604020202020204" pitchFamily="34" charset="0"/>
                <a:cs typeface="Arial" panose="020B0604020202020204" pitchFamily="34" charset="0"/>
              </a:rPr>
              <a:t>name </a:t>
            </a:r>
            <a:r>
              <a:rPr lang="en-US" dirty="0">
                <a:solidFill>
                  <a:schemeClr val="bg2">
                    <a:lumMod val="65000"/>
                    <a:lumOff val="35000"/>
                  </a:schemeClr>
                </a:solidFill>
                <a:latin typeface="Arial" panose="020B0604020202020204" pitchFamily="34" charset="0"/>
                <a:cs typeface="Arial" panose="020B0604020202020204" pitchFamily="34" charset="0"/>
              </a:rPr>
              <a:t>of your facility. </a:t>
            </a:r>
          </a:p>
          <a:p>
            <a:pPr marL="457200" indent="-457200">
              <a:buFont typeface="Arial" panose="020B0604020202020204" pitchFamily="34" charset="0"/>
              <a:buChar char="•"/>
            </a:pPr>
            <a:endParaRPr lang="en-US" dirty="0">
              <a:solidFill>
                <a:schemeClr val="bg2">
                  <a:lumMod val="65000"/>
                  <a:lumOff val="35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dirty="0">
                <a:solidFill>
                  <a:schemeClr val="bg2">
                    <a:lumMod val="65000"/>
                    <a:lumOff val="35000"/>
                  </a:schemeClr>
                </a:solidFill>
                <a:latin typeface="Arial" panose="020B0604020202020204" pitchFamily="34" charset="0"/>
                <a:cs typeface="Arial" panose="020B0604020202020204" pitchFamily="34" charset="0"/>
              </a:rPr>
              <a:t>At the completion of the presentation a link will be provided which will take you to a short evaluation form which you will need to complete.  </a:t>
            </a:r>
            <a:endParaRPr lang="en-US" dirty="0" smtClean="0">
              <a:solidFill>
                <a:schemeClr val="bg2">
                  <a:lumMod val="65000"/>
                  <a:lumOff val="35000"/>
                </a:schemeClr>
              </a:solidFill>
              <a:latin typeface="Arial" panose="020B0604020202020204" pitchFamily="34" charset="0"/>
              <a:cs typeface="Arial" panose="020B0604020202020204" pitchFamily="34" charset="0"/>
            </a:endParaRPr>
          </a:p>
          <a:p>
            <a:endParaRPr lang="en-US" dirty="0" smtClean="0">
              <a:solidFill>
                <a:schemeClr val="bg2">
                  <a:lumMod val="65000"/>
                  <a:lumOff val="35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dirty="0" smtClean="0">
                <a:solidFill>
                  <a:schemeClr val="bg2">
                    <a:lumMod val="65000"/>
                    <a:lumOff val="35000"/>
                  </a:schemeClr>
                </a:solidFill>
                <a:latin typeface="Arial" panose="020B0604020202020204" pitchFamily="34" charset="0"/>
                <a:cs typeface="Arial" panose="020B0604020202020204" pitchFamily="34" charset="0"/>
              </a:rPr>
              <a:t>The evaluation </a:t>
            </a:r>
            <a:r>
              <a:rPr lang="en-US" u="sng" dirty="0" smtClean="0">
                <a:solidFill>
                  <a:schemeClr val="bg2">
                    <a:lumMod val="65000"/>
                    <a:lumOff val="35000"/>
                  </a:schemeClr>
                </a:solidFill>
                <a:latin typeface="Arial" panose="020B0604020202020204" pitchFamily="34" charset="0"/>
                <a:cs typeface="Arial" panose="020B0604020202020204" pitchFamily="34" charset="0"/>
              </a:rPr>
              <a:t>must be completed within 2 weeks:</a:t>
            </a:r>
          </a:p>
          <a:p>
            <a:pPr lvl="1"/>
            <a:r>
              <a:rPr lang="en-US" dirty="0" smtClean="0">
                <a:solidFill>
                  <a:schemeClr val="bg2">
                    <a:lumMod val="65000"/>
                    <a:lumOff val="35000"/>
                  </a:schemeClr>
                </a:solidFill>
                <a:latin typeface="Arial" panose="020B0604020202020204" pitchFamily="34" charset="0"/>
                <a:cs typeface="Arial" panose="020B0604020202020204" pitchFamily="34" charset="0"/>
              </a:rPr>
              <a:t>	https</a:t>
            </a:r>
            <a:r>
              <a:rPr lang="en-US" dirty="0">
                <a:solidFill>
                  <a:schemeClr val="bg2">
                    <a:lumMod val="65000"/>
                    <a:lumOff val="35000"/>
                  </a:schemeClr>
                </a:solidFill>
                <a:latin typeface="Arial" panose="020B0604020202020204" pitchFamily="34" charset="0"/>
                <a:cs typeface="Arial" panose="020B0604020202020204" pitchFamily="34" charset="0"/>
              </a:rPr>
              <a:t>://tch-redcap.texaschildrens.org/REDCap/surveys/?s=C3CHENDRY8 </a:t>
            </a:r>
          </a:p>
          <a:p>
            <a:pPr lvl="1"/>
            <a:endParaRPr lang="en-US" dirty="0" smtClean="0">
              <a:solidFill>
                <a:schemeClr val="bg2">
                  <a:lumMod val="65000"/>
                  <a:lumOff val="35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dirty="0" smtClean="0">
                <a:solidFill>
                  <a:schemeClr val="bg2">
                    <a:lumMod val="65000"/>
                    <a:lumOff val="35000"/>
                  </a:schemeClr>
                </a:solidFill>
                <a:latin typeface="Arial" panose="020B0604020202020204" pitchFamily="34" charset="0"/>
                <a:cs typeface="Arial" panose="020B0604020202020204" pitchFamily="34" charset="0"/>
              </a:rPr>
              <a:t>Within 48 </a:t>
            </a:r>
            <a:r>
              <a:rPr lang="en-US" dirty="0">
                <a:solidFill>
                  <a:schemeClr val="bg2">
                    <a:lumMod val="65000"/>
                    <a:lumOff val="35000"/>
                  </a:schemeClr>
                </a:solidFill>
                <a:latin typeface="Arial" panose="020B0604020202020204" pitchFamily="34" charset="0"/>
                <a:cs typeface="Arial" panose="020B0604020202020204" pitchFamily="34" charset="0"/>
              </a:rPr>
              <a:t>hours of receiving your evaluation, your certificate will be sent to you electronically.</a:t>
            </a:r>
            <a:r>
              <a:rPr lang="en-US" b="1" dirty="0">
                <a:solidFill>
                  <a:srgbClr val="44546A"/>
                </a:solidFill>
                <a:latin typeface="Arial" panose="020B0604020202020204" pitchFamily="34" charset="0"/>
                <a:cs typeface="Arial" panose="020B0604020202020204" pitchFamily="34" charset="0"/>
              </a:rPr>
              <a:t>	</a:t>
            </a:r>
            <a:r>
              <a:rPr lang="en-US" sz="2800" b="1" dirty="0">
                <a:solidFill>
                  <a:srgbClr val="154C93"/>
                </a:solidFill>
                <a:latin typeface="Calibri" panose="020F0502020204030204"/>
              </a:rPr>
              <a:t>  </a:t>
            </a:r>
          </a:p>
        </p:txBody>
      </p:sp>
      <p:sp>
        <p:nvSpPr>
          <p:cNvPr id="8" name="Rectangle 1">
            <a:extLst>
              <a:ext uri="{FF2B5EF4-FFF2-40B4-BE49-F238E27FC236}">
                <a16:creationId xmlns:a16="http://schemas.microsoft.com/office/drawing/2014/main" xmlns="" id="{A8F7E0DF-86BA-D643-9612-6723D4451417}"/>
              </a:ext>
            </a:extLst>
          </p:cNvPr>
          <p:cNvSpPr txBox="1">
            <a:spLocks/>
          </p:cNvSpPr>
          <p:nvPr/>
        </p:nvSpPr>
        <p:spPr>
          <a:xfrm>
            <a:off x="622300" y="381198"/>
            <a:ext cx="6184899" cy="675926"/>
          </a:xfrm>
          <a:prstGeom prst="rect">
            <a:avLst/>
          </a:prstGeom>
        </p:spPr>
        <p:txBody>
          <a:bodyPr/>
          <a:lstStyle>
            <a:lvl1pPr marL="182880" algn="l" rtl="0" eaLnBrk="1" latinLnBrk="0" hangingPunct="1">
              <a:spcBef>
                <a:spcPct val="0"/>
              </a:spcBef>
              <a:buNone/>
              <a:defRPr sz="4000" b="1" kern="1200">
                <a:ln w="6350">
                  <a:noFill/>
                </a:ln>
                <a:solidFill>
                  <a:schemeClr val="accent1"/>
                </a:solidFill>
                <a:effectLst/>
                <a:latin typeface="+mj-lt"/>
                <a:ea typeface="+mj-ea"/>
                <a:cs typeface="+mj-cs"/>
              </a:defRPr>
            </a:lvl1pPr>
          </a:lstStyle>
          <a:p>
            <a:r>
              <a:rPr lang="en-US" b="0" dirty="0" smtClean="0"/>
              <a:t>TO OBTAIN NURSING CEs</a:t>
            </a:r>
            <a:endParaRPr lang="en-US" dirty="0"/>
          </a:p>
        </p:txBody>
      </p:sp>
    </p:spTree>
    <p:extLst>
      <p:ext uri="{BB962C8B-B14F-4D97-AF65-F5344CB8AC3E}">
        <p14:creationId xmlns:p14="http://schemas.microsoft.com/office/powerpoint/2010/main" val="31381699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Housekeeping</a:t>
            </a:r>
            <a:endParaRPr lang="en-US" dirty="0"/>
          </a:p>
        </p:txBody>
      </p:sp>
      <p:sp>
        <p:nvSpPr>
          <p:cNvPr id="3" name="Content Placeholder 2"/>
          <p:cNvSpPr>
            <a:spLocks noGrp="1"/>
          </p:cNvSpPr>
          <p:nvPr>
            <p:ph sz="half" idx="1"/>
          </p:nvPr>
        </p:nvSpPr>
        <p:spPr/>
        <p:txBody>
          <a:bodyPr/>
          <a:lstStyle/>
          <a:p>
            <a:pPr marL="64008" indent="0">
              <a:buNone/>
            </a:pPr>
            <a:r>
              <a:rPr lang="en-US" b="1" u="sng" dirty="0" smtClean="0"/>
              <a:t>Reminders</a:t>
            </a:r>
          </a:p>
          <a:p>
            <a:r>
              <a:rPr lang="en-US" dirty="0" smtClean="0"/>
              <a:t>Requests for CNE credit must be submitted within 2 weeks of sponsored event</a:t>
            </a:r>
          </a:p>
          <a:p>
            <a:r>
              <a:rPr lang="en-US" dirty="0" smtClean="0"/>
              <a:t>Extension letter can be found on Members Only Section of PRQC Website</a:t>
            </a:r>
          </a:p>
          <a:p>
            <a:pPr marL="64008" indent="0">
              <a:buNone/>
            </a:pPr>
            <a:endParaRPr lang="en-US" dirty="0"/>
          </a:p>
        </p:txBody>
      </p:sp>
      <p:sp>
        <p:nvSpPr>
          <p:cNvPr id="4" name="Content Placeholder 3"/>
          <p:cNvSpPr>
            <a:spLocks noGrp="1"/>
          </p:cNvSpPr>
          <p:nvPr>
            <p:ph sz="half" idx="2"/>
          </p:nvPr>
        </p:nvSpPr>
        <p:spPr>
          <a:xfrm>
            <a:off x="7129417" y="1729287"/>
            <a:ext cx="4709160" cy="4525963"/>
          </a:xfrm>
        </p:spPr>
        <p:txBody>
          <a:bodyPr/>
          <a:lstStyle/>
          <a:p>
            <a:pPr marL="64008" indent="0">
              <a:buNone/>
            </a:pPr>
            <a:r>
              <a:rPr lang="en-US" b="1" u="sng" dirty="0" smtClean="0"/>
              <a:t>Action Items</a:t>
            </a:r>
          </a:p>
          <a:p>
            <a:r>
              <a:rPr lang="en-US" dirty="0"/>
              <a:t>Submit Baseline Data</a:t>
            </a:r>
          </a:p>
          <a:p>
            <a:r>
              <a:rPr lang="en-US" dirty="0" smtClean="0"/>
              <a:t>Mid-Collaborative Survey</a:t>
            </a:r>
          </a:p>
          <a:p>
            <a:r>
              <a:rPr lang="en-US" dirty="0" smtClean="0"/>
              <a:t>Environmental Scan</a:t>
            </a:r>
            <a:endParaRPr lang="en-US" dirty="0"/>
          </a:p>
        </p:txBody>
      </p:sp>
      <p:sp>
        <p:nvSpPr>
          <p:cNvPr id="5" name="Slide Number Placeholder 4"/>
          <p:cNvSpPr>
            <a:spLocks noGrp="1"/>
          </p:cNvSpPr>
          <p:nvPr>
            <p:ph type="sldNum" sz="quarter" idx="12"/>
          </p:nvPr>
        </p:nvSpPr>
        <p:spPr/>
        <p:txBody>
          <a:bodyPr/>
          <a:lstStyle/>
          <a:p>
            <a:fld id="{FEA1243F-3000-4347-94A4-FBDEAD3122CB}" type="slidenum">
              <a:rPr lang="en-US" smtClean="0"/>
              <a:pPr/>
              <a:t>50</a:t>
            </a:fld>
            <a:endParaRPr lang="en-US" dirty="0"/>
          </a:p>
        </p:txBody>
      </p:sp>
    </p:spTree>
    <p:extLst>
      <p:ext uri="{BB962C8B-B14F-4D97-AF65-F5344CB8AC3E}">
        <p14:creationId xmlns:p14="http://schemas.microsoft.com/office/powerpoint/2010/main" val="4745650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Housekeeping</a:t>
            </a:r>
            <a:endParaRPr lang="en-US" dirty="0"/>
          </a:p>
        </p:txBody>
      </p:sp>
      <p:sp>
        <p:nvSpPr>
          <p:cNvPr id="3" name="Content Placeholder 2"/>
          <p:cNvSpPr>
            <a:spLocks noGrp="1"/>
          </p:cNvSpPr>
          <p:nvPr>
            <p:ph sz="half" idx="1"/>
          </p:nvPr>
        </p:nvSpPr>
        <p:spPr>
          <a:xfrm>
            <a:off x="609600" y="1722438"/>
            <a:ext cx="4284617" cy="4525963"/>
          </a:xfrm>
        </p:spPr>
        <p:txBody>
          <a:bodyPr/>
          <a:lstStyle/>
          <a:p>
            <a:pPr marL="64008" indent="0">
              <a:buNone/>
            </a:pPr>
            <a:r>
              <a:rPr lang="en-US" b="1" u="sng" dirty="0" smtClean="0"/>
              <a:t>Coming Soon</a:t>
            </a:r>
          </a:p>
          <a:p>
            <a:r>
              <a:rPr lang="en-US" dirty="0" smtClean="0"/>
              <a:t>PRQC Newsletter will be released end of July</a:t>
            </a:r>
            <a:endParaRPr lang="en-US" dirty="0"/>
          </a:p>
        </p:txBody>
      </p:sp>
      <p:sp>
        <p:nvSpPr>
          <p:cNvPr id="4" name="Content Placeholder 3"/>
          <p:cNvSpPr>
            <a:spLocks noGrp="1"/>
          </p:cNvSpPr>
          <p:nvPr>
            <p:ph sz="half" idx="2"/>
          </p:nvPr>
        </p:nvSpPr>
        <p:spPr>
          <a:xfrm>
            <a:off x="6197599" y="1722438"/>
            <a:ext cx="5585097" cy="4525963"/>
          </a:xfrm>
        </p:spPr>
        <p:txBody>
          <a:bodyPr/>
          <a:lstStyle/>
          <a:p>
            <a:pPr marL="64008" indent="0">
              <a:buNone/>
            </a:pPr>
            <a:r>
              <a:rPr lang="en-US" b="1" u="sng" dirty="0" smtClean="0"/>
              <a:t>Learning Sessions</a:t>
            </a:r>
          </a:p>
          <a:p>
            <a:r>
              <a:rPr lang="en-US" dirty="0" smtClean="0"/>
              <a:t>August 27 (More Team Updates)</a:t>
            </a:r>
          </a:p>
          <a:p>
            <a:r>
              <a:rPr lang="en-US" dirty="0" smtClean="0"/>
              <a:t>October 1</a:t>
            </a:r>
          </a:p>
          <a:p>
            <a:r>
              <a:rPr lang="en-US" dirty="0" smtClean="0"/>
              <a:t>November 19</a:t>
            </a:r>
          </a:p>
          <a:p>
            <a:r>
              <a:rPr lang="en-US" dirty="0" smtClean="0"/>
              <a:t>December 3rd</a:t>
            </a:r>
            <a:endParaRPr lang="en-US" dirty="0"/>
          </a:p>
        </p:txBody>
      </p:sp>
      <p:sp>
        <p:nvSpPr>
          <p:cNvPr id="5" name="Slide Number Placeholder 4"/>
          <p:cNvSpPr>
            <a:spLocks noGrp="1"/>
          </p:cNvSpPr>
          <p:nvPr>
            <p:ph type="sldNum" sz="quarter" idx="12"/>
          </p:nvPr>
        </p:nvSpPr>
        <p:spPr/>
        <p:txBody>
          <a:bodyPr/>
          <a:lstStyle/>
          <a:p>
            <a:fld id="{FEA1243F-3000-4347-94A4-FBDEAD3122CB}" type="slidenum">
              <a:rPr lang="en-US" smtClean="0"/>
              <a:pPr/>
              <a:t>51</a:t>
            </a:fld>
            <a:endParaRPr lang="en-US" dirty="0"/>
          </a:p>
        </p:txBody>
      </p:sp>
    </p:spTree>
    <p:extLst>
      <p:ext uri="{BB962C8B-B14F-4D97-AF65-F5344CB8AC3E}">
        <p14:creationId xmlns:p14="http://schemas.microsoft.com/office/powerpoint/2010/main" val="9932267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C08AB89F-8B48-3F46-A7DC-A2AF8ED9E909}"/>
              </a:ext>
            </a:extLst>
          </p:cNvPr>
          <p:cNvSpPr>
            <a:spLocks noGrp="1"/>
          </p:cNvSpPr>
          <p:nvPr>
            <p:ph type="sldNum" sz="quarter" idx="12"/>
          </p:nvPr>
        </p:nvSpPr>
        <p:spPr/>
        <p:txBody>
          <a:bodyPr/>
          <a:lstStyle/>
          <a:p>
            <a:fld id="{0A0033F3-06E6-6442-ABB2-E7F309BB5C24}" type="slidenum">
              <a:rPr lang="en-US" smtClean="0">
                <a:solidFill>
                  <a:prstClr val="black">
                    <a:tint val="75000"/>
                  </a:prstClr>
                </a:solidFill>
              </a:rPr>
              <a:pPr/>
              <a:t>52</a:t>
            </a:fld>
            <a:endParaRPr lang="en-US" dirty="0">
              <a:solidFill>
                <a:prstClr val="black">
                  <a:tint val="75000"/>
                </a:prstClr>
              </a:solidFill>
            </a:endParaRPr>
          </a:p>
        </p:txBody>
      </p:sp>
      <p:sp>
        <p:nvSpPr>
          <p:cNvPr id="3" name="TextBox 2">
            <a:extLst>
              <a:ext uri="{FF2B5EF4-FFF2-40B4-BE49-F238E27FC236}">
                <a16:creationId xmlns:a16="http://schemas.microsoft.com/office/drawing/2014/main" xmlns="" id="{423A436A-EF41-4A48-A931-E12418CA7E2B}"/>
              </a:ext>
            </a:extLst>
          </p:cNvPr>
          <p:cNvSpPr txBox="1"/>
          <p:nvPr/>
        </p:nvSpPr>
        <p:spPr>
          <a:xfrm>
            <a:off x="431350" y="1302427"/>
            <a:ext cx="11354764" cy="2862322"/>
          </a:xfrm>
          <a:prstGeom prst="rect">
            <a:avLst/>
          </a:prstGeom>
          <a:noFill/>
        </p:spPr>
        <p:txBody>
          <a:bodyPr wrap="square" rtlCol="0">
            <a:spAutoFit/>
          </a:bodyPr>
          <a:lstStyle/>
          <a:p>
            <a:pPr algn="ctr"/>
            <a:r>
              <a:rPr lang="en-US" sz="4000" b="1" dirty="0" smtClean="0">
                <a:solidFill>
                  <a:srgbClr val="0070C0"/>
                </a:solidFill>
              </a:rPr>
              <a:t>Key Information</a:t>
            </a:r>
            <a:endParaRPr lang="en-US" sz="4000" b="1" dirty="0">
              <a:solidFill>
                <a:srgbClr val="0070C0"/>
              </a:solidFill>
            </a:endParaRPr>
          </a:p>
          <a:p>
            <a:pPr algn="ctr"/>
            <a:endParaRPr lang="en-US" sz="4000" dirty="0">
              <a:solidFill>
                <a:srgbClr val="0070C0"/>
              </a:solidFill>
            </a:endParaRPr>
          </a:p>
          <a:p>
            <a:r>
              <a:rPr lang="en-US" sz="2000" b="1" dirty="0">
                <a:solidFill>
                  <a:srgbClr val="0070C0"/>
                </a:solidFill>
              </a:rPr>
              <a:t>CNE Link</a:t>
            </a:r>
            <a:r>
              <a:rPr lang="en-US" sz="2000" dirty="0">
                <a:solidFill>
                  <a:srgbClr val="0070C0"/>
                </a:solidFill>
              </a:rPr>
              <a:t>: </a:t>
            </a:r>
            <a:r>
              <a:rPr lang="en-US" sz="2000" dirty="0" smtClean="0">
                <a:solidFill>
                  <a:srgbClr val="0070C0"/>
                </a:solidFill>
              </a:rPr>
              <a:t>	https</a:t>
            </a:r>
            <a:r>
              <a:rPr lang="en-US" sz="2000" dirty="0">
                <a:solidFill>
                  <a:srgbClr val="0070C0"/>
                </a:solidFill>
              </a:rPr>
              <a:t>://tch-redcap.texaschildrens.org/REDCap/surveys/?</a:t>
            </a:r>
            <a:r>
              <a:rPr lang="en-US" sz="2000" dirty="0" smtClean="0">
                <a:solidFill>
                  <a:srgbClr val="0070C0"/>
                </a:solidFill>
              </a:rPr>
              <a:t>s=C3CHENDRY8</a:t>
            </a:r>
          </a:p>
          <a:p>
            <a:r>
              <a:rPr lang="en-US" sz="2000" dirty="0" smtClean="0">
                <a:solidFill>
                  <a:srgbClr val="0070C0"/>
                </a:solidFill>
              </a:rPr>
              <a:t> </a:t>
            </a:r>
            <a:endParaRPr lang="en-US" sz="2000" dirty="0">
              <a:solidFill>
                <a:srgbClr val="0070C0"/>
              </a:solidFill>
            </a:endParaRPr>
          </a:p>
          <a:p>
            <a:r>
              <a:rPr lang="en-US" sz="2000" b="1" dirty="0">
                <a:solidFill>
                  <a:srgbClr val="0070C0"/>
                </a:solidFill>
              </a:rPr>
              <a:t>Google: </a:t>
            </a:r>
            <a:r>
              <a:rPr lang="en-US" sz="2000" b="1" dirty="0" smtClean="0">
                <a:solidFill>
                  <a:srgbClr val="0070C0"/>
                </a:solidFill>
              </a:rPr>
              <a:t>	</a:t>
            </a:r>
            <a:r>
              <a:rPr lang="en-US" sz="2000" dirty="0" smtClean="0">
                <a:solidFill>
                  <a:srgbClr val="0070C0"/>
                </a:solidFill>
              </a:rPr>
              <a:t>EMSC </a:t>
            </a:r>
            <a:r>
              <a:rPr lang="en-US" sz="2000" dirty="0">
                <a:solidFill>
                  <a:srgbClr val="0070C0"/>
                </a:solidFill>
              </a:rPr>
              <a:t>PRQC (Password also</a:t>
            </a:r>
            <a:r>
              <a:rPr lang="en-US" sz="2000" dirty="0" smtClean="0">
                <a:solidFill>
                  <a:srgbClr val="0070C0"/>
                </a:solidFill>
              </a:rPr>
              <a:t>)</a:t>
            </a:r>
          </a:p>
          <a:p>
            <a:endParaRPr lang="en-US" sz="2000" dirty="0">
              <a:solidFill>
                <a:srgbClr val="0070C0"/>
              </a:solidFill>
            </a:endParaRPr>
          </a:p>
          <a:p>
            <a:r>
              <a:rPr lang="en-US" sz="2000" b="1" dirty="0" smtClean="0">
                <a:solidFill>
                  <a:srgbClr val="0070C0"/>
                </a:solidFill>
              </a:rPr>
              <a:t>Email:		</a:t>
            </a:r>
            <a:r>
              <a:rPr lang="en-US" sz="2000" dirty="0" smtClean="0">
                <a:solidFill>
                  <a:srgbClr val="0070C0"/>
                </a:solidFill>
                <a:hlinkClick r:id="rId2"/>
              </a:rPr>
              <a:t>qeca@texaschildrens.org</a:t>
            </a:r>
            <a:r>
              <a:rPr lang="en-US" sz="2000" dirty="0">
                <a:solidFill>
                  <a:srgbClr val="0070C0"/>
                </a:solidFill>
              </a:rPr>
              <a:t> | </a:t>
            </a:r>
            <a:r>
              <a:rPr lang="en-US" sz="2000" dirty="0" smtClean="0">
                <a:solidFill>
                  <a:srgbClr val="0070C0"/>
                </a:solidFill>
                <a:hlinkClick r:id="rId3"/>
              </a:rPr>
              <a:t>dcc_prqcsupport@hsc.utah.edu</a:t>
            </a:r>
            <a:r>
              <a:rPr lang="en-US" sz="2000" dirty="0" smtClean="0">
                <a:solidFill>
                  <a:srgbClr val="0070C0"/>
                </a:solidFill>
              </a:rPr>
              <a:t> </a:t>
            </a:r>
            <a:endParaRPr lang="en-US" sz="2000" b="1" dirty="0">
              <a:solidFill>
                <a:srgbClr val="0070C0"/>
              </a:solidFill>
            </a:endParaRPr>
          </a:p>
        </p:txBody>
      </p:sp>
      <p:pic>
        <p:nvPicPr>
          <p:cNvPr id="4" name="Picture 3">
            <a:extLst>
              <a:ext uri="{FF2B5EF4-FFF2-40B4-BE49-F238E27FC236}">
                <a16:creationId xmlns:a16="http://schemas.microsoft.com/office/drawing/2014/main" xmlns="" id="{BF0D031E-A443-4D4B-96BD-726128DFDF6C}"/>
              </a:ext>
            </a:extLst>
          </p:cNvPr>
          <p:cNvPicPr>
            <a:picLocks noChangeAspect="1"/>
          </p:cNvPicPr>
          <p:nvPr/>
        </p:nvPicPr>
        <p:blipFill>
          <a:blip r:embed="rId4"/>
          <a:stretch>
            <a:fillRect/>
          </a:stretch>
        </p:blipFill>
        <p:spPr>
          <a:xfrm>
            <a:off x="4718082" y="4483100"/>
            <a:ext cx="2781300" cy="2374900"/>
          </a:xfrm>
          <a:prstGeom prst="rect">
            <a:avLst/>
          </a:prstGeom>
        </p:spPr>
      </p:pic>
    </p:spTree>
    <p:extLst>
      <p:ext uri="{BB962C8B-B14F-4D97-AF65-F5344CB8AC3E}">
        <p14:creationId xmlns:p14="http://schemas.microsoft.com/office/powerpoint/2010/main" val="4022245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xmlns="" id="{614FFC2C-B193-6B4D-AEF5-58D23C9F9629}"/>
              </a:ext>
            </a:extLst>
          </p:cNvPr>
          <p:cNvCxnSpPr/>
          <p:nvPr/>
        </p:nvCxnSpPr>
        <p:spPr>
          <a:xfrm>
            <a:off x="77274" y="1665514"/>
            <a:ext cx="2161095"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A9956EAD-BDEF-CF46-83BA-35D40AED4055}"/>
              </a:ext>
            </a:extLst>
          </p:cNvPr>
          <p:cNvSpPr txBox="1"/>
          <p:nvPr/>
        </p:nvSpPr>
        <p:spPr>
          <a:xfrm>
            <a:off x="77274" y="1815921"/>
            <a:ext cx="2161095" cy="1169551"/>
          </a:xfrm>
          <a:prstGeom prst="rect">
            <a:avLst/>
          </a:prstGeom>
          <a:noFill/>
        </p:spPr>
        <p:txBody>
          <a:bodyPr wrap="square" rtlCol="0">
            <a:spAutoFit/>
          </a:bodyPr>
          <a:lstStyle/>
          <a:p>
            <a:r>
              <a:rPr lang="en-US" sz="1400" dirty="0">
                <a:solidFill>
                  <a:prstClr val="white">
                    <a:lumMod val="50000"/>
                  </a:prstClr>
                </a:solidFill>
              </a:rPr>
              <a:t>-Subject Matter Experts</a:t>
            </a:r>
          </a:p>
          <a:p>
            <a:r>
              <a:rPr lang="en-US" sz="1400" dirty="0">
                <a:solidFill>
                  <a:prstClr val="white">
                    <a:lumMod val="50000"/>
                  </a:prstClr>
                </a:solidFill>
              </a:rPr>
              <a:t>- Advisory Committee</a:t>
            </a:r>
          </a:p>
          <a:p>
            <a:r>
              <a:rPr lang="en-US" sz="1400" dirty="0">
                <a:solidFill>
                  <a:prstClr val="white">
                    <a:lumMod val="50000"/>
                  </a:prstClr>
                </a:solidFill>
              </a:rPr>
              <a:t>- NEDARC</a:t>
            </a:r>
          </a:p>
          <a:p>
            <a:r>
              <a:rPr lang="en-US" sz="1400" dirty="0">
                <a:solidFill>
                  <a:prstClr val="white">
                    <a:lumMod val="50000"/>
                  </a:prstClr>
                </a:solidFill>
              </a:rPr>
              <a:t>- EIIC</a:t>
            </a:r>
          </a:p>
          <a:p>
            <a:r>
              <a:rPr lang="en-US" sz="1400" dirty="0">
                <a:solidFill>
                  <a:prstClr val="white">
                    <a:lumMod val="50000"/>
                  </a:prstClr>
                </a:solidFill>
              </a:rPr>
              <a:t>- HRSA</a:t>
            </a:r>
          </a:p>
        </p:txBody>
      </p:sp>
      <p:pic>
        <p:nvPicPr>
          <p:cNvPr id="8" name="Picture 7">
            <a:extLst>
              <a:ext uri="{FF2B5EF4-FFF2-40B4-BE49-F238E27FC236}">
                <a16:creationId xmlns:a16="http://schemas.microsoft.com/office/drawing/2014/main" xmlns="" id="{8CD26939-1271-B248-9E1C-0B1204A22092}"/>
              </a:ext>
            </a:extLst>
          </p:cNvPr>
          <p:cNvPicPr>
            <a:picLocks noChangeAspect="1"/>
          </p:cNvPicPr>
          <p:nvPr/>
        </p:nvPicPr>
        <p:blipFill>
          <a:blip r:embed="rId3"/>
          <a:stretch>
            <a:fillRect/>
          </a:stretch>
        </p:blipFill>
        <p:spPr>
          <a:xfrm>
            <a:off x="215332" y="201839"/>
            <a:ext cx="1757363" cy="775586"/>
          </a:xfrm>
          <a:prstGeom prst="rect">
            <a:avLst/>
          </a:prstGeom>
        </p:spPr>
      </p:pic>
      <p:grpSp>
        <p:nvGrpSpPr>
          <p:cNvPr id="26" name="Group 25"/>
          <p:cNvGrpSpPr/>
          <p:nvPr/>
        </p:nvGrpSpPr>
        <p:grpSpPr>
          <a:xfrm>
            <a:off x="2161095" y="201839"/>
            <a:ext cx="10030905" cy="6744648"/>
            <a:chOff x="2161095" y="201839"/>
            <a:chExt cx="10030905" cy="6744648"/>
          </a:xfrm>
        </p:grpSpPr>
        <p:pic>
          <p:nvPicPr>
            <p:cNvPr id="4" name="Picture 3">
              <a:extLst>
                <a:ext uri="{FF2B5EF4-FFF2-40B4-BE49-F238E27FC236}">
                  <a16:creationId xmlns:a16="http://schemas.microsoft.com/office/drawing/2014/main" xmlns="" id="{B2E06AFB-F60E-4E46-A146-5229F7F32071}"/>
                </a:ext>
              </a:extLst>
            </p:cNvPr>
            <p:cNvPicPr>
              <a:picLocks noChangeAspect="1"/>
            </p:cNvPicPr>
            <p:nvPr/>
          </p:nvPicPr>
          <p:blipFill rotWithShape="1">
            <a:blip r:embed="rId4"/>
            <a:srcRect l="5173" r="5575"/>
            <a:stretch/>
          </p:blipFill>
          <p:spPr>
            <a:xfrm>
              <a:off x="2161095" y="201839"/>
              <a:ext cx="10030905" cy="6492876"/>
            </a:xfrm>
            <a:prstGeom prst="rect">
              <a:avLst/>
            </a:prstGeom>
          </p:spPr>
        </p:pic>
        <p:grpSp>
          <p:nvGrpSpPr>
            <p:cNvPr id="25" name="Group 24"/>
            <p:cNvGrpSpPr/>
            <p:nvPr/>
          </p:nvGrpSpPr>
          <p:grpSpPr>
            <a:xfrm>
              <a:off x="2238369" y="1158893"/>
              <a:ext cx="9781027" cy="5787594"/>
              <a:chOff x="2238369" y="1158893"/>
              <a:chExt cx="9781027" cy="5787594"/>
            </a:xfrm>
          </p:grpSpPr>
          <p:sp>
            <p:nvSpPr>
              <p:cNvPr id="3" name="TextBox 2"/>
              <p:cNvSpPr txBox="1"/>
              <p:nvPr/>
            </p:nvSpPr>
            <p:spPr>
              <a:xfrm>
                <a:off x="2387600" y="1169055"/>
                <a:ext cx="1910080" cy="307777"/>
              </a:xfrm>
              <a:prstGeom prst="rect">
                <a:avLst/>
              </a:prstGeom>
              <a:noFill/>
            </p:spPr>
            <p:txBody>
              <a:bodyPr wrap="square" rtlCol="0">
                <a:spAutoFit/>
              </a:bodyPr>
              <a:lstStyle/>
              <a:p>
                <a:pPr algn="ctr"/>
                <a:r>
                  <a:rPr lang="en-US" sz="1400" dirty="0">
                    <a:solidFill>
                      <a:srgbClr val="4472C4"/>
                    </a:solidFill>
                  </a:rPr>
                  <a:t>The Last Frontier Kids</a:t>
                </a:r>
              </a:p>
            </p:txBody>
          </p:sp>
          <p:sp>
            <p:nvSpPr>
              <p:cNvPr id="9" name="TextBox 8"/>
              <p:cNvSpPr txBox="1"/>
              <p:nvPr/>
            </p:nvSpPr>
            <p:spPr>
              <a:xfrm>
                <a:off x="4907280" y="1169055"/>
                <a:ext cx="1910080" cy="307777"/>
              </a:xfrm>
              <a:prstGeom prst="rect">
                <a:avLst/>
              </a:prstGeom>
              <a:noFill/>
            </p:spPr>
            <p:txBody>
              <a:bodyPr wrap="square" rtlCol="0">
                <a:spAutoFit/>
              </a:bodyPr>
              <a:lstStyle/>
              <a:p>
                <a:pPr algn="ctr"/>
                <a:r>
                  <a:rPr lang="en-US" sz="1400" dirty="0">
                    <a:solidFill>
                      <a:srgbClr val="4472C4"/>
                    </a:solidFill>
                  </a:rPr>
                  <a:t>LifesavERs</a:t>
                </a:r>
              </a:p>
            </p:txBody>
          </p:sp>
          <p:sp>
            <p:nvSpPr>
              <p:cNvPr id="10" name="TextBox 9"/>
              <p:cNvSpPr txBox="1"/>
              <p:nvPr/>
            </p:nvSpPr>
            <p:spPr>
              <a:xfrm>
                <a:off x="7613258" y="1158893"/>
                <a:ext cx="1910080" cy="307777"/>
              </a:xfrm>
              <a:prstGeom prst="rect">
                <a:avLst/>
              </a:prstGeom>
              <a:noFill/>
            </p:spPr>
            <p:txBody>
              <a:bodyPr wrap="square" rtlCol="0">
                <a:spAutoFit/>
              </a:bodyPr>
              <a:lstStyle/>
              <a:p>
                <a:pPr algn="ctr"/>
                <a:r>
                  <a:rPr lang="en-US" sz="1400" dirty="0">
                    <a:solidFill>
                      <a:srgbClr val="4472C4"/>
                    </a:solidFill>
                  </a:rPr>
                  <a:t>MOKAN ROCKS</a:t>
                </a:r>
              </a:p>
            </p:txBody>
          </p:sp>
          <p:sp>
            <p:nvSpPr>
              <p:cNvPr id="11" name="TextBox 10"/>
              <p:cNvSpPr txBox="1"/>
              <p:nvPr/>
            </p:nvSpPr>
            <p:spPr>
              <a:xfrm>
                <a:off x="2308701" y="2896874"/>
                <a:ext cx="2013489" cy="307777"/>
              </a:xfrm>
              <a:prstGeom prst="rect">
                <a:avLst/>
              </a:prstGeom>
              <a:noFill/>
            </p:spPr>
            <p:txBody>
              <a:bodyPr wrap="square" rtlCol="0">
                <a:spAutoFit/>
              </a:bodyPr>
              <a:lstStyle/>
              <a:p>
                <a:pPr algn="ctr"/>
                <a:r>
                  <a:rPr lang="en-US" sz="1400" dirty="0">
                    <a:solidFill>
                      <a:srgbClr val="4472C4"/>
                    </a:solidFill>
                  </a:rPr>
                  <a:t>North Texas Division HCA</a:t>
                </a:r>
              </a:p>
            </p:txBody>
          </p:sp>
          <p:sp>
            <p:nvSpPr>
              <p:cNvPr id="12" name="TextBox 11"/>
              <p:cNvSpPr txBox="1"/>
              <p:nvPr/>
            </p:nvSpPr>
            <p:spPr>
              <a:xfrm>
                <a:off x="4826000" y="2943041"/>
                <a:ext cx="2174692" cy="523220"/>
              </a:xfrm>
              <a:prstGeom prst="rect">
                <a:avLst/>
              </a:prstGeom>
              <a:noFill/>
            </p:spPr>
            <p:txBody>
              <a:bodyPr wrap="square" rtlCol="0">
                <a:spAutoFit/>
              </a:bodyPr>
              <a:lstStyle/>
              <a:p>
                <a:pPr algn="ctr"/>
                <a:r>
                  <a:rPr lang="en-US" sz="1400" dirty="0">
                    <a:solidFill>
                      <a:srgbClr val="4472C4"/>
                    </a:solidFill>
                  </a:rPr>
                  <a:t>Fight or Flight Response Team</a:t>
                </a:r>
              </a:p>
            </p:txBody>
          </p:sp>
          <p:sp>
            <p:nvSpPr>
              <p:cNvPr id="13" name="TextBox 12"/>
              <p:cNvSpPr txBox="1"/>
              <p:nvPr/>
            </p:nvSpPr>
            <p:spPr>
              <a:xfrm>
                <a:off x="2311514" y="4613613"/>
                <a:ext cx="2013489" cy="307777"/>
              </a:xfrm>
              <a:prstGeom prst="rect">
                <a:avLst/>
              </a:prstGeom>
              <a:noFill/>
            </p:spPr>
            <p:txBody>
              <a:bodyPr wrap="square" rtlCol="0">
                <a:spAutoFit/>
              </a:bodyPr>
              <a:lstStyle/>
              <a:p>
                <a:pPr algn="ctr"/>
                <a:r>
                  <a:rPr lang="en-US" sz="1400" dirty="0">
                    <a:solidFill>
                      <a:srgbClr val="4472C4"/>
                    </a:solidFill>
                  </a:rPr>
                  <a:t>ReTEE FORE Kids</a:t>
                </a:r>
              </a:p>
            </p:txBody>
          </p:sp>
          <p:sp>
            <p:nvSpPr>
              <p:cNvPr id="14" name="TextBox 13"/>
              <p:cNvSpPr txBox="1"/>
              <p:nvPr/>
            </p:nvSpPr>
            <p:spPr>
              <a:xfrm>
                <a:off x="7428191" y="4665927"/>
                <a:ext cx="2043442" cy="307777"/>
              </a:xfrm>
              <a:prstGeom prst="rect">
                <a:avLst/>
              </a:prstGeom>
              <a:noFill/>
            </p:spPr>
            <p:txBody>
              <a:bodyPr wrap="square" rtlCol="0">
                <a:spAutoFit/>
              </a:bodyPr>
              <a:lstStyle/>
              <a:p>
                <a:pPr algn="ctr"/>
                <a:r>
                  <a:rPr lang="en-US" sz="1400" dirty="0">
                    <a:solidFill>
                      <a:srgbClr val="4472C4"/>
                    </a:solidFill>
                  </a:rPr>
                  <a:t>Remoc Minions</a:t>
                </a:r>
              </a:p>
            </p:txBody>
          </p:sp>
          <p:sp>
            <p:nvSpPr>
              <p:cNvPr id="15" name="TextBox 14"/>
              <p:cNvSpPr txBox="1"/>
              <p:nvPr/>
            </p:nvSpPr>
            <p:spPr>
              <a:xfrm>
                <a:off x="10038196" y="4690160"/>
                <a:ext cx="1910080" cy="307777"/>
              </a:xfrm>
              <a:prstGeom prst="rect">
                <a:avLst/>
              </a:prstGeom>
              <a:noFill/>
            </p:spPr>
            <p:txBody>
              <a:bodyPr wrap="square" rtlCol="0">
                <a:spAutoFit/>
              </a:bodyPr>
              <a:lstStyle/>
              <a:p>
                <a:pPr algn="ctr"/>
                <a:r>
                  <a:rPr lang="en-US" sz="1400" dirty="0">
                    <a:solidFill>
                      <a:srgbClr val="4472C4"/>
                    </a:solidFill>
                  </a:rPr>
                  <a:t>WISPR</a:t>
                </a:r>
              </a:p>
            </p:txBody>
          </p:sp>
          <p:sp>
            <p:nvSpPr>
              <p:cNvPr id="16" name="TextBox 15"/>
              <p:cNvSpPr txBox="1"/>
              <p:nvPr/>
            </p:nvSpPr>
            <p:spPr>
              <a:xfrm>
                <a:off x="2238369" y="6406351"/>
                <a:ext cx="2100855" cy="307777"/>
              </a:xfrm>
              <a:prstGeom prst="rect">
                <a:avLst/>
              </a:prstGeom>
              <a:noFill/>
            </p:spPr>
            <p:txBody>
              <a:bodyPr wrap="square" rtlCol="0">
                <a:spAutoFit/>
              </a:bodyPr>
              <a:lstStyle/>
              <a:p>
                <a:pPr algn="ctr"/>
                <a:r>
                  <a:rPr lang="en-US" sz="1400" dirty="0">
                    <a:solidFill>
                      <a:srgbClr val="4472C4"/>
                    </a:solidFill>
                  </a:rPr>
                  <a:t>WranglER for Kids</a:t>
                </a:r>
              </a:p>
            </p:txBody>
          </p:sp>
          <p:sp>
            <p:nvSpPr>
              <p:cNvPr id="17" name="TextBox 16"/>
              <p:cNvSpPr txBox="1"/>
              <p:nvPr/>
            </p:nvSpPr>
            <p:spPr>
              <a:xfrm>
                <a:off x="4723947" y="6423267"/>
                <a:ext cx="2276745" cy="523220"/>
              </a:xfrm>
              <a:prstGeom prst="rect">
                <a:avLst/>
              </a:prstGeom>
              <a:noFill/>
            </p:spPr>
            <p:txBody>
              <a:bodyPr wrap="square" rtlCol="0">
                <a:spAutoFit/>
              </a:bodyPr>
              <a:lstStyle/>
              <a:p>
                <a:pPr algn="ctr"/>
                <a:r>
                  <a:rPr lang="en-US" sz="1400" dirty="0">
                    <a:solidFill>
                      <a:srgbClr val="4472C4"/>
                    </a:solidFill>
                  </a:rPr>
                  <a:t>Oregon Pediatric Readiness Program</a:t>
                </a:r>
              </a:p>
            </p:txBody>
          </p:sp>
          <p:sp>
            <p:nvSpPr>
              <p:cNvPr id="18" name="TextBox 17"/>
              <p:cNvSpPr txBox="1"/>
              <p:nvPr/>
            </p:nvSpPr>
            <p:spPr>
              <a:xfrm>
                <a:off x="7433571" y="6369966"/>
                <a:ext cx="2052320" cy="307777"/>
              </a:xfrm>
              <a:prstGeom prst="rect">
                <a:avLst/>
              </a:prstGeom>
              <a:noFill/>
            </p:spPr>
            <p:txBody>
              <a:bodyPr wrap="square" rtlCol="0">
                <a:spAutoFit/>
              </a:bodyPr>
              <a:lstStyle/>
              <a:p>
                <a:pPr algn="ctr"/>
                <a:r>
                  <a:rPr lang="en-US" sz="1400" dirty="0">
                    <a:solidFill>
                      <a:srgbClr val="4472C4"/>
                    </a:solidFill>
                  </a:rPr>
                  <a:t>ETCH</a:t>
                </a:r>
              </a:p>
            </p:txBody>
          </p:sp>
          <p:sp>
            <p:nvSpPr>
              <p:cNvPr id="19" name="TextBox 18"/>
              <p:cNvSpPr txBox="1"/>
              <p:nvPr/>
            </p:nvSpPr>
            <p:spPr>
              <a:xfrm>
                <a:off x="9967076" y="6386938"/>
                <a:ext cx="2052320" cy="307777"/>
              </a:xfrm>
              <a:prstGeom prst="rect">
                <a:avLst/>
              </a:prstGeom>
              <a:noFill/>
            </p:spPr>
            <p:txBody>
              <a:bodyPr wrap="square" rtlCol="0">
                <a:spAutoFit/>
              </a:bodyPr>
              <a:lstStyle/>
              <a:p>
                <a:pPr algn="ctr"/>
                <a:r>
                  <a:rPr lang="en-US" sz="1400" dirty="0">
                    <a:solidFill>
                      <a:srgbClr val="4472C4"/>
                    </a:solidFill>
                  </a:rPr>
                  <a:t>Pediatric Peaches</a:t>
                </a:r>
              </a:p>
            </p:txBody>
          </p:sp>
          <p:sp>
            <p:nvSpPr>
              <p:cNvPr id="5" name="Rectangle 4"/>
              <p:cNvSpPr/>
              <p:nvPr/>
            </p:nvSpPr>
            <p:spPr>
              <a:xfrm>
                <a:off x="10391424" y="2909832"/>
                <a:ext cx="1297086" cy="307777"/>
              </a:xfrm>
              <a:prstGeom prst="rect">
                <a:avLst/>
              </a:prstGeom>
            </p:spPr>
            <p:txBody>
              <a:bodyPr wrap="none">
                <a:spAutoFit/>
              </a:bodyPr>
              <a:lstStyle/>
              <a:p>
                <a:pPr algn="ctr"/>
                <a:r>
                  <a:rPr lang="en-US" sz="1400" dirty="0">
                    <a:solidFill>
                      <a:srgbClr val="154C93"/>
                    </a:solidFill>
                  </a:rPr>
                  <a:t>Eight is Enough</a:t>
                </a:r>
              </a:p>
            </p:txBody>
          </p:sp>
          <p:sp>
            <p:nvSpPr>
              <p:cNvPr id="20" name="Rectangle 19"/>
              <p:cNvSpPr/>
              <p:nvPr/>
            </p:nvSpPr>
            <p:spPr>
              <a:xfrm>
                <a:off x="10290761" y="1188765"/>
                <a:ext cx="1532792" cy="307777"/>
              </a:xfrm>
              <a:prstGeom prst="rect">
                <a:avLst/>
              </a:prstGeom>
            </p:spPr>
            <p:txBody>
              <a:bodyPr wrap="none">
                <a:spAutoFit/>
              </a:bodyPr>
              <a:lstStyle/>
              <a:p>
                <a:pPr algn="ctr"/>
                <a:r>
                  <a:rPr lang="en-US" sz="1400" dirty="0">
                    <a:solidFill>
                      <a:srgbClr val="4472C4"/>
                    </a:solidFill>
                  </a:rPr>
                  <a:t>The Longhorn Kids</a:t>
                </a:r>
              </a:p>
            </p:txBody>
          </p:sp>
          <p:sp>
            <p:nvSpPr>
              <p:cNvPr id="21" name="TextBox 20"/>
              <p:cNvSpPr txBox="1"/>
              <p:nvPr/>
            </p:nvSpPr>
            <p:spPr>
              <a:xfrm>
                <a:off x="4907280" y="4636987"/>
                <a:ext cx="1938634" cy="307777"/>
              </a:xfrm>
              <a:prstGeom prst="rect">
                <a:avLst/>
              </a:prstGeom>
              <a:noFill/>
            </p:spPr>
            <p:txBody>
              <a:bodyPr wrap="square" rtlCol="0">
                <a:spAutoFit/>
              </a:bodyPr>
              <a:lstStyle/>
              <a:p>
                <a:pPr algn="ctr"/>
                <a:r>
                  <a:rPr lang="en-US" sz="1400" dirty="0">
                    <a:solidFill>
                      <a:srgbClr val="4472C4"/>
                    </a:solidFill>
                  </a:rPr>
                  <a:t>Pit Crew</a:t>
                </a:r>
              </a:p>
            </p:txBody>
          </p:sp>
          <p:sp>
            <p:nvSpPr>
              <p:cNvPr id="22" name="TextBox 21"/>
              <p:cNvSpPr txBox="1"/>
              <p:nvPr/>
            </p:nvSpPr>
            <p:spPr>
              <a:xfrm>
                <a:off x="7351516" y="2977003"/>
                <a:ext cx="2120117" cy="307777"/>
              </a:xfrm>
              <a:prstGeom prst="rect">
                <a:avLst/>
              </a:prstGeom>
              <a:noFill/>
            </p:spPr>
            <p:txBody>
              <a:bodyPr wrap="square" rtlCol="0">
                <a:spAutoFit/>
              </a:bodyPr>
              <a:lstStyle/>
              <a:p>
                <a:pPr algn="ctr"/>
                <a:r>
                  <a:rPr lang="en-US" sz="1400" dirty="0">
                    <a:solidFill>
                      <a:srgbClr val="4472C4"/>
                    </a:solidFill>
                  </a:rPr>
                  <a:t>New England EMSC</a:t>
                </a:r>
              </a:p>
            </p:txBody>
          </p:sp>
        </p:grpSp>
      </p:grpSp>
      <p:sp>
        <p:nvSpPr>
          <p:cNvPr id="24" name="TextBox 23">
            <a:extLst>
              <a:ext uri="{FF2B5EF4-FFF2-40B4-BE49-F238E27FC236}">
                <a16:creationId xmlns:a16="http://schemas.microsoft.com/office/drawing/2014/main" xmlns="" id="{A9956EAD-BDEF-CF46-83BA-35D40AED4055}"/>
              </a:ext>
            </a:extLst>
          </p:cNvPr>
          <p:cNvSpPr txBox="1"/>
          <p:nvPr/>
        </p:nvSpPr>
        <p:spPr>
          <a:xfrm>
            <a:off x="-40944" y="1221765"/>
            <a:ext cx="2315292" cy="461665"/>
          </a:xfrm>
          <a:prstGeom prst="rect">
            <a:avLst/>
          </a:prstGeom>
          <a:noFill/>
        </p:spPr>
        <p:txBody>
          <a:bodyPr wrap="square" rtlCol="0">
            <a:spAutoFit/>
          </a:bodyPr>
          <a:lstStyle/>
          <a:p>
            <a:pPr algn="ctr"/>
            <a:r>
              <a:rPr lang="en-US" sz="2400" b="1" dirty="0">
                <a:solidFill>
                  <a:srgbClr val="4472C4">
                    <a:lumMod val="75000"/>
                  </a:srgbClr>
                </a:solidFill>
              </a:rPr>
              <a:t>MEMBERSHIP</a:t>
            </a:r>
          </a:p>
        </p:txBody>
      </p:sp>
    </p:spTree>
    <p:extLst>
      <p:ext uri="{BB962C8B-B14F-4D97-AF65-F5344CB8AC3E}">
        <p14:creationId xmlns:p14="http://schemas.microsoft.com/office/powerpoint/2010/main" val="16219398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A0033F3-06E6-6442-ABB2-E7F309BB5C24}" type="slidenum">
              <a:rPr lang="en-US" smtClean="0">
                <a:solidFill>
                  <a:prstClr val="black">
                    <a:tint val="75000"/>
                  </a:prstClr>
                </a:solidFill>
              </a:rPr>
              <a:pPr/>
              <a:t>7</a:t>
            </a:fld>
            <a:endParaRPr lang="en-US" dirty="0">
              <a:solidFill>
                <a:prstClr val="black">
                  <a:tint val="75000"/>
                </a:prstClr>
              </a:solidFill>
            </a:endParaRPr>
          </a:p>
        </p:txBody>
      </p:sp>
      <p:sp>
        <p:nvSpPr>
          <p:cNvPr id="3" name="Rectangle 1">
            <a:extLst>
              <a:ext uri="{FF2B5EF4-FFF2-40B4-BE49-F238E27FC236}">
                <a16:creationId xmlns:a16="http://schemas.microsoft.com/office/drawing/2014/main" xmlns="" id="{A8F7E0DF-86BA-D643-9612-6723D4451417}"/>
              </a:ext>
            </a:extLst>
          </p:cNvPr>
          <p:cNvSpPr txBox="1">
            <a:spLocks/>
          </p:cNvSpPr>
          <p:nvPr/>
        </p:nvSpPr>
        <p:spPr>
          <a:xfrm>
            <a:off x="3159380" y="268912"/>
            <a:ext cx="5507195" cy="747272"/>
          </a:xfrm>
          <a:prstGeom prst="rect">
            <a:avLst/>
          </a:prstGeom>
        </p:spPr>
        <p:txBody>
          <a:bodyPr/>
          <a:lstStyle>
            <a:lvl1pPr marL="182880" algn="l" rtl="0" eaLnBrk="1" latinLnBrk="0" hangingPunct="1">
              <a:spcBef>
                <a:spcPct val="0"/>
              </a:spcBef>
              <a:buNone/>
              <a:defRPr sz="4000" b="1" kern="1200">
                <a:ln w="6350">
                  <a:noFill/>
                </a:ln>
                <a:solidFill>
                  <a:schemeClr val="accent1"/>
                </a:solidFill>
                <a:effectLst/>
                <a:latin typeface="+mj-lt"/>
                <a:ea typeface="+mj-ea"/>
                <a:cs typeface="+mj-cs"/>
              </a:defRPr>
            </a:lvl1pPr>
          </a:lstStyle>
          <a:p>
            <a:pPr algn="ctr">
              <a:lnSpc>
                <a:spcPts val="2500"/>
              </a:lnSpc>
            </a:pPr>
            <a:r>
              <a:rPr lang="en-US" dirty="0" smtClean="0"/>
              <a:t>AGENDA </a:t>
            </a:r>
          </a:p>
          <a:p>
            <a:pPr algn="ctr">
              <a:lnSpc>
                <a:spcPts val="2500"/>
              </a:lnSpc>
            </a:pPr>
            <a:r>
              <a:rPr lang="en-US" sz="2000" b="0" dirty="0" smtClean="0"/>
              <a:t>16-JULY 2019 LEARNING SESSION</a:t>
            </a:r>
            <a:r>
              <a:rPr lang="en-US" dirty="0" smtClean="0"/>
              <a:t> </a:t>
            </a:r>
            <a:endParaRPr lang="en-US" dirty="0"/>
          </a:p>
        </p:txBody>
      </p:sp>
      <p:grpSp>
        <p:nvGrpSpPr>
          <p:cNvPr id="22" name="Group 21"/>
          <p:cNvGrpSpPr/>
          <p:nvPr/>
        </p:nvGrpSpPr>
        <p:grpSpPr>
          <a:xfrm>
            <a:off x="158065" y="1211945"/>
            <a:ext cx="3866299" cy="1023495"/>
            <a:chOff x="98798" y="1194496"/>
            <a:chExt cx="3866299" cy="1023495"/>
          </a:xfrm>
        </p:grpSpPr>
        <p:pic>
          <p:nvPicPr>
            <p:cNvPr id="5" name="Picture 4"/>
            <p:cNvPicPr>
              <a:picLocks noChangeAspect="1"/>
            </p:cNvPicPr>
            <p:nvPr/>
          </p:nvPicPr>
          <p:blipFill>
            <a:blip r:embed="rId2"/>
            <a:stretch>
              <a:fillRect/>
            </a:stretch>
          </p:blipFill>
          <p:spPr>
            <a:xfrm>
              <a:off x="98798" y="1202054"/>
              <a:ext cx="1025995" cy="1015937"/>
            </a:xfrm>
            <a:prstGeom prst="rect">
              <a:avLst/>
            </a:prstGeom>
          </p:spPr>
        </p:pic>
        <p:sp>
          <p:nvSpPr>
            <p:cNvPr id="12" name="TextBox 11"/>
            <p:cNvSpPr txBox="1"/>
            <p:nvPr/>
          </p:nvSpPr>
          <p:spPr>
            <a:xfrm>
              <a:off x="1124793" y="1194496"/>
              <a:ext cx="2840304" cy="477054"/>
            </a:xfrm>
            <a:prstGeom prst="rect">
              <a:avLst/>
            </a:prstGeom>
            <a:noFill/>
          </p:spPr>
          <p:txBody>
            <a:bodyPr wrap="square" rtlCol="0">
              <a:spAutoFit/>
            </a:bodyPr>
            <a:lstStyle/>
            <a:p>
              <a:r>
                <a:rPr lang="en-US" sz="1400" b="1" dirty="0" smtClean="0">
                  <a:solidFill>
                    <a:schemeClr val="bg2">
                      <a:lumMod val="65000"/>
                      <a:lumOff val="35000"/>
                    </a:schemeClr>
                  </a:solidFill>
                </a:rPr>
                <a:t>State of the Collaborative – 10”</a:t>
              </a:r>
            </a:p>
            <a:p>
              <a:r>
                <a:rPr lang="en-US" sz="1100" b="1" dirty="0" smtClean="0">
                  <a:solidFill>
                    <a:schemeClr val="bg2">
                      <a:lumMod val="65000"/>
                      <a:lumOff val="35000"/>
                    </a:schemeClr>
                  </a:solidFill>
                </a:rPr>
                <a:t>Meredith Rodriguez</a:t>
              </a:r>
            </a:p>
          </p:txBody>
        </p:sp>
      </p:grpSp>
      <p:grpSp>
        <p:nvGrpSpPr>
          <p:cNvPr id="23" name="Group 22"/>
          <p:cNvGrpSpPr/>
          <p:nvPr/>
        </p:nvGrpSpPr>
        <p:grpSpPr>
          <a:xfrm>
            <a:off x="158065" y="3265060"/>
            <a:ext cx="3719556" cy="1052500"/>
            <a:chOff x="4218731" y="1181558"/>
            <a:chExt cx="3719556" cy="1052500"/>
          </a:xfrm>
        </p:grpSpPr>
        <p:pic>
          <p:nvPicPr>
            <p:cNvPr id="4" name="Picture 3"/>
            <p:cNvPicPr>
              <a:picLocks noChangeAspect="1"/>
            </p:cNvPicPr>
            <p:nvPr/>
          </p:nvPicPr>
          <p:blipFill>
            <a:blip r:embed="rId3"/>
            <a:stretch>
              <a:fillRect/>
            </a:stretch>
          </p:blipFill>
          <p:spPr>
            <a:xfrm>
              <a:off x="4218731" y="1199404"/>
              <a:ext cx="1140203" cy="1034654"/>
            </a:xfrm>
            <a:prstGeom prst="rect">
              <a:avLst/>
            </a:prstGeom>
          </p:spPr>
        </p:pic>
        <p:sp>
          <p:nvSpPr>
            <p:cNvPr id="14" name="TextBox 13"/>
            <p:cNvSpPr txBox="1"/>
            <p:nvPr/>
          </p:nvSpPr>
          <p:spPr>
            <a:xfrm>
              <a:off x="5358934" y="1181558"/>
              <a:ext cx="2579353" cy="492443"/>
            </a:xfrm>
            <a:prstGeom prst="rect">
              <a:avLst/>
            </a:prstGeom>
            <a:noFill/>
          </p:spPr>
          <p:txBody>
            <a:bodyPr wrap="square" rtlCol="0">
              <a:spAutoFit/>
            </a:bodyPr>
            <a:lstStyle/>
            <a:p>
              <a:r>
                <a:rPr lang="en-US" sz="1400" b="1" dirty="0" smtClean="0">
                  <a:solidFill>
                    <a:schemeClr val="bg2">
                      <a:lumMod val="65000"/>
                      <a:lumOff val="35000"/>
                    </a:schemeClr>
                  </a:solidFill>
                </a:rPr>
                <a:t>Aggregate Performance – 5”</a:t>
              </a:r>
            </a:p>
            <a:p>
              <a:r>
                <a:rPr lang="en-US" sz="1100" b="1" dirty="0" smtClean="0">
                  <a:solidFill>
                    <a:schemeClr val="bg2">
                      <a:lumMod val="65000"/>
                      <a:lumOff val="35000"/>
                    </a:schemeClr>
                  </a:solidFill>
                </a:rPr>
                <a:t>Kate Remick</a:t>
              </a:r>
            </a:p>
          </p:txBody>
        </p:sp>
      </p:grpSp>
      <p:grpSp>
        <p:nvGrpSpPr>
          <p:cNvPr id="24" name="Group 23"/>
          <p:cNvGrpSpPr/>
          <p:nvPr/>
        </p:nvGrpSpPr>
        <p:grpSpPr>
          <a:xfrm>
            <a:off x="158065" y="5301886"/>
            <a:ext cx="3739129" cy="1053863"/>
            <a:chOff x="8452872" y="1161132"/>
            <a:chExt cx="3739129" cy="1053863"/>
          </a:xfrm>
        </p:grpSpPr>
        <p:pic>
          <p:nvPicPr>
            <p:cNvPr id="8" name="Picture 7"/>
            <p:cNvPicPr>
              <a:picLocks noChangeAspect="1"/>
            </p:cNvPicPr>
            <p:nvPr/>
          </p:nvPicPr>
          <p:blipFill>
            <a:blip r:embed="rId4"/>
            <a:stretch>
              <a:fillRect/>
            </a:stretch>
          </p:blipFill>
          <p:spPr>
            <a:xfrm>
              <a:off x="8452872" y="1161132"/>
              <a:ext cx="1298439" cy="1053863"/>
            </a:xfrm>
            <a:prstGeom prst="rect">
              <a:avLst/>
            </a:prstGeom>
          </p:spPr>
        </p:pic>
        <p:sp>
          <p:nvSpPr>
            <p:cNvPr id="15" name="TextBox 14"/>
            <p:cNvSpPr txBox="1"/>
            <p:nvPr/>
          </p:nvSpPr>
          <p:spPr>
            <a:xfrm>
              <a:off x="9755069" y="1181558"/>
              <a:ext cx="2436932" cy="477054"/>
            </a:xfrm>
            <a:prstGeom prst="rect">
              <a:avLst/>
            </a:prstGeom>
            <a:noFill/>
          </p:spPr>
          <p:txBody>
            <a:bodyPr wrap="square" rtlCol="0">
              <a:spAutoFit/>
            </a:bodyPr>
            <a:lstStyle/>
            <a:p>
              <a:r>
                <a:rPr lang="en-US" sz="1400" b="1" dirty="0" smtClean="0">
                  <a:solidFill>
                    <a:schemeClr val="bg2">
                      <a:lumMod val="65000"/>
                      <a:lumOff val="35000"/>
                    </a:schemeClr>
                  </a:solidFill>
                </a:rPr>
                <a:t>PDSA Cycle Timeline – 5”</a:t>
              </a:r>
            </a:p>
            <a:p>
              <a:r>
                <a:rPr lang="en-US" sz="1100" b="1" dirty="0" smtClean="0">
                  <a:solidFill>
                    <a:schemeClr val="bg2">
                      <a:lumMod val="65000"/>
                      <a:lumOff val="35000"/>
                    </a:schemeClr>
                  </a:solidFill>
                </a:rPr>
                <a:t>Krystle Bartley</a:t>
              </a:r>
            </a:p>
          </p:txBody>
        </p:sp>
      </p:grpSp>
      <p:grpSp>
        <p:nvGrpSpPr>
          <p:cNvPr id="25" name="Group 24"/>
          <p:cNvGrpSpPr/>
          <p:nvPr/>
        </p:nvGrpSpPr>
        <p:grpSpPr>
          <a:xfrm>
            <a:off x="4644341" y="1194496"/>
            <a:ext cx="4119933" cy="1123574"/>
            <a:chOff x="98798" y="2505156"/>
            <a:chExt cx="4119933" cy="1123574"/>
          </a:xfrm>
        </p:grpSpPr>
        <p:pic>
          <p:nvPicPr>
            <p:cNvPr id="7" name="Picture 6"/>
            <p:cNvPicPr>
              <a:picLocks noChangeAspect="1"/>
            </p:cNvPicPr>
            <p:nvPr/>
          </p:nvPicPr>
          <p:blipFill>
            <a:blip r:embed="rId5"/>
            <a:stretch>
              <a:fillRect/>
            </a:stretch>
          </p:blipFill>
          <p:spPr>
            <a:xfrm>
              <a:off x="98798" y="2505156"/>
              <a:ext cx="1036200" cy="1123574"/>
            </a:xfrm>
            <a:prstGeom prst="rect">
              <a:avLst/>
            </a:prstGeom>
          </p:spPr>
        </p:pic>
        <p:sp>
          <p:nvSpPr>
            <p:cNvPr id="17" name="TextBox 16"/>
            <p:cNvSpPr txBox="1"/>
            <p:nvPr/>
          </p:nvSpPr>
          <p:spPr>
            <a:xfrm>
              <a:off x="1134998" y="2505156"/>
              <a:ext cx="3083733" cy="1031051"/>
            </a:xfrm>
            <a:prstGeom prst="rect">
              <a:avLst/>
            </a:prstGeom>
            <a:noFill/>
          </p:spPr>
          <p:txBody>
            <a:bodyPr wrap="square" rtlCol="0">
              <a:spAutoFit/>
            </a:bodyPr>
            <a:lstStyle/>
            <a:p>
              <a:r>
                <a:rPr lang="en-US" sz="1400" b="1" dirty="0" smtClean="0">
                  <a:solidFill>
                    <a:schemeClr val="bg2">
                      <a:lumMod val="65000"/>
                      <a:lumOff val="35000"/>
                    </a:schemeClr>
                  </a:solidFill>
                </a:rPr>
                <a:t>Team Updates – 25”</a:t>
              </a:r>
            </a:p>
            <a:p>
              <a:r>
                <a:rPr lang="en-US" sz="1100" b="1" dirty="0" smtClean="0">
                  <a:solidFill>
                    <a:schemeClr val="bg2">
                      <a:lumMod val="65000"/>
                      <a:lumOff val="35000"/>
                    </a:schemeClr>
                  </a:solidFill>
                </a:rPr>
                <a:t>Diana Fendya</a:t>
              </a:r>
            </a:p>
            <a:p>
              <a:r>
                <a:rPr lang="en-US" sz="900" dirty="0" smtClean="0">
                  <a:solidFill>
                    <a:schemeClr val="bg2">
                      <a:lumMod val="65000"/>
                      <a:lumOff val="35000"/>
                    </a:schemeClr>
                  </a:solidFill>
                </a:rPr>
                <a:t>-</a:t>
              </a:r>
              <a:r>
                <a:rPr lang="en-US" sz="900" dirty="0" err="1" smtClean="0">
                  <a:solidFill>
                    <a:schemeClr val="bg2">
                      <a:lumMod val="65000"/>
                      <a:lumOff val="35000"/>
                    </a:schemeClr>
                  </a:solidFill>
                </a:rPr>
                <a:t>WrangLER</a:t>
              </a:r>
              <a:r>
                <a:rPr lang="en-US" sz="900" dirty="0" smtClean="0">
                  <a:solidFill>
                    <a:schemeClr val="bg2">
                      <a:lumMod val="65000"/>
                      <a:lumOff val="35000"/>
                    </a:schemeClr>
                  </a:solidFill>
                </a:rPr>
                <a:t> for Kids	Angela Graves</a:t>
              </a:r>
            </a:p>
            <a:p>
              <a:r>
                <a:rPr lang="en-US" sz="900" dirty="0" smtClean="0">
                  <a:solidFill>
                    <a:schemeClr val="bg2">
                      <a:lumMod val="65000"/>
                      <a:lumOff val="35000"/>
                    </a:schemeClr>
                  </a:solidFill>
                </a:rPr>
                <a:t>-</a:t>
              </a:r>
              <a:r>
                <a:rPr lang="en-US" sz="900" dirty="0" err="1" smtClean="0">
                  <a:solidFill>
                    <a:schemeClr val="bg2">
                      <a:lumMod val="65000"/>
                      <a:lumOff val="35000"/>
                    </a:schemeClr>
                  </a:solidFill>
                </a:rPr>
                <a:t>Mokan</a:t>
              </a:r>
              <a:r>
                <a:rPr lang="en-US" sz="900" dirty="0" smtClean="0">
                  <a:solidFill>
                    <a:schemeClr val="bg2">
                      <a:lumMod val="65000"/>
                      <a:lumOff val="35000"/>
                    </a:schemeClr>
                  </a:solidFill>
                </a:rPr>
                <a:t> Rocks		Olivia Kaullen</a:t>
              </a:r>
            </a:p>
            <a:p>
              <a:r>
                <a:rPr lang="en-US" sz="900" dirty="0" smtClean="0">
                  <a:solidFill>
                    <a:schemeClr val="bg2">
                      <a:lumMod val="65000"/>
                      <a:lumOff val="35000"/>
                    </a:schemeClr>
                  </a:solidFill>
                </a:rPr>
                <a:t>-WISPR		Erica Kane</a:t>
              </a:r>
            </a:p>
            <a:p>
              <a:r>
                <a:rPr lang="en-US" sz="900" dirty="0" smtClean="0">
                  <a:solidFill>
                    <a:schemeClr val="bg2">
                      <a:lumMod val="65000"/>
                      <a:lumOff val="35000"/>
                    </a:schemeClr>
                  </a:solidFill>
                </a:rPr>
                <a:t>-Last Frontier Kids	Heather Anderson</a:t>
              </a:r>
              <a:endParaRPr lang="en-US" sz="900" dirty="0">
                <a:solidFill>
                  <a:schemeClr val="bg2">
                    <a:lumMod val="65000"/>
                    <a:lumOff val="35000"/>
                  </a:schemeClr>
                </a:solidFill>
              </a:endParaRPr>
            </a:p>
          </p:txBody>
        </p:sp>
      </p:grpSp>
      <p:grpSp>
        <p:nvGrpSpPr>
          <p:cNvPr id="27" name="Group 26"/>
          <p:cNvGrpSpPr/>
          <p:nvPr/>
        </p:nvGrpSpPr>
        <p:grpSpPr>
          <a:xfrm>
            <a:off x="4644341" y="5281083"/>
            <a:ext cx="3599085" cy="1095467"/>
            <a:chOff x="8452872" y="2506660"/>
            <a:chExt cx="3599085" cy="1095467"/>
          </a:xfrm>
        </p:grpSpPr>
        <p:pic>
          <p:nvPicPr>
            <p:cNvPr id="10" name="Picture 9"/>
            <p:cNvPicPr>
              <a:picLocks noChangeAspect="1"/>
            </p:cNvPicPr>
            <p:nvPr/>
          </p:nvPicPr>
          <p:blipFill rotWithShape="1">
            <a:blip r:embed="rId6"/>
            <a:srcRect l="4184" b="2788"/>
            <a:stretch/>
          </p:blipFill>
          <p:spPr>
            <a:xfrm>
              <a:off x="8452872" y="2506660"/>
              <a:ext cx="1398166" cy="1095467"/>
            </a:xfrm>
            <a:prstGeom prst="rect">
              <a:avLst/>
            </a:prstGeom>
          </p:spPr>
        </p:pic>
        <p:sp>
          <p:nvSpPr>
            <p:cNvPr id="18" name="TextBox 17"/>
            <p:cNvSpPr txBox="1"/>
            <p:nvPr/>
          </p:nvSpPr>
          <p:spPr>
            <a:xfrm>
              <a:off x="9851038" y="2561950"/>
              <a:ext cx="2200919" cy="815608"/>
            </a:xfrm>
            <a:prstGeom prst="rect">
              <a:avLst/>
            </a:prstGeom>
            <a:noFill/>
          </p:spPr>
          <p:txBody>
            <a:bodyPr wrap="square" rtlCol="0">
              <a:spAutoFit/>
            </a:bodyPr>
            <a:lstStyle/>
            <a:p>
              <a:r>
                <a:rPr lang="en-US" sz="1400" b="1" dirty="0" smtClean="0">
                  <a:solidFill>
                    <a:schemeClr val="bg2">
                      <a:lumMod val="65000"/>
                      <a:lumOff val="35000"/>
                    </a:schemeClr>
                  </a:solidFill>
                </a:rPr>
                <a:t>Bundle Feedback – 20”</a:t>
              </a:r>
            </a:p>
            <a:p>
              <a:r>
                <a:rPr lang="en-US" sz="1100" b="1" dirty="0" smtClean="0">
                  <a:solidFill>
                    <a:schemeClr val="bg2">
                      <a:lumMod val="65000"/>
                      <a:lumOff val="35000"/>
                    </a:schemeClr>
                  </a:solidFill>
                </a:rPr>
                <a:t>All Participating Teams</a:t>
              </a:r>
            </a:p>
            <a:p>
              <a:r>
                <a:rPr lang="en-US" sz="1100" b="1" dirty="0" smtClean="0">
                  <a:solidFill>
                    <a:schemeClr val="bg2">
                      <a:lumMod val="65000"/>
                      <a:lumOff val="35000"/>
                    </a:schemeClr>
                  </a:solidFill>
                </a:rPr>
                <a:t>Subject Matter Experts</a:t>
              </a:r>
            </a:p>
            <a:p>
              <a:r>
                <a:rPr lang="en-US" sz="1100" b="1" dirty="0" smtClean="0">
                  <a:solidFill>
                    <a:schemeClr val="bg2">
                      <a:lumMod val="65000"/>
                      <a:lumOff val="35000"/>
                    </a:schemeClr>
                  </a:solidFill>
                </a:rPr>
                <a:t>PRQC Admin Team</a:t>
              </a:r>
            </a:p>
          </p:txBody>
        </p:sp>
      </p:grpSp>
      <p:grpSp>
        <p:nvGrpSpPr>
          <p:cNvPr id="26" name="Group 25"/>
          <p:cNvGrpSpPr/>
          <p:nvPr/>
        </p:nvGrpSpPr>
        <p:grpSpPr>
          <a:xfrm>
            <a:off x="4656779" y="3290305"/>
            <a:ext cx="4009796" cy="1028645"/>
            <a:chOff x="4334330" y="2533263"/>
            <a:chExt cx="4009796" cy="1028645"/>
          </a:xfrm>
        </p:grpSpPr>
        <p:pic>
          <p:nvPicPr>
            <p:cNvPr id="9" name="Picture 8"/>
            <p:cNvPicPr>
              <a:picLocks noChangeAspect="1"/>
            </p:cNvPicPr>
            <p:nvPr/>
          </p:nvPicPr>
          <p:blipFill>
            <a:blip r:embed="rId7"/>
            <a:stretch>
              <a:fillRect/>
            </a:stretch>
          </p:blipFill>
          <p:spPr>
            <a:xfrm>
              <a:off x="4334330" y="2533263"/>
              <a:ext cx="1036200" cy="1028645"/>
            </a:xfrm>
            <a:prstGeom prst="rect">
              <a:avLst/>
            </a:prstGeom>
          </p:spPr>
        </p:pic>
        <p:sp>
          <p:nvSpPr>
            <p:cNvPr id="19" name="TextBox 18"/>
            <p:cNvSpPr txBox="1"/>
            <p:nvPr/>
          </p:nvSpPr>
          <p:spPr>
            <a:xfrm>
              <a:off x="5479275" y="2533263"/>
              <a:ext cx="2864851" cy="646331"/>
            </a:xfrm>
            <a:prstGeom prst="rect">
              <a:avLst/>
            </a:prstGeom>
            <a:noFill/>
          </p:spPr>
          <p:txBody>
            <a:bodyPr wrap="square" rtlCol="0">
              <a:spAutoFit/>
            </a:bodyPr>
            <a:lstStyle/>
            <a:p>
              <a:r>
                <a:rPr lang="en-US" sz="1400" b="1" dirty="0" smtClean="0">
                  <a:solidFill>
                    <a:schemeClr val="bg2">
                      <a:lumMod val="65000"/>
                      <a:lumOff val="35000"/>
                    </a:schemeClr>
                  </a:solidFill>
                </a:rPr>
                <a:t>Run Chart Interpretations – 15”</a:t>
              </a:r>
            </a:p>
            <a:p>
              <a:r>
                <a:rPr lang="sv-SE" sz="1100" b="1" dirty="0" smtClean="0">
                  <a:solidFill>
                    <a:schemeClr val="bg2">
                      <a:lumMod val="65000"/>
                      <a:lumOff val="35000"/>
                    </a:schemeClr>
                  </a:solidFill>
                </a:rPr>
                <a:t>Eddie Zamora</a:t>
              </a:r>
              <a:endParaRPr lang="sv-SE" sz="1100" b="1" dirty="0">
                <a:solidFill>
                  <a:schemeClr val="bg2">
                    <a:lumMod val="65000"/>
                    <a:lumOff val="35000"/>
                  </a:schemeClr>
                </a:solidFill>
              </a:endParaRPr>
            </a:p>
            <a:p>
              <a:r>
                <a:rPr lang="sv-SE" sz="1100" b="1" dirty="0" smtClean="0">
                  <a:solidFill>
                    <a:schemeClr val="bg2">
                      <a:lumMod val="65000"/>
                      <a:lumOff val="35000"/>
                    </a:schemeClr>
                  </a:solidFill>
                </a:rPr>
                <a:t>Harshan </a:t>
              </a:r>
              <a:r>
                <a:rPr lang="sv-SE" sz="1100" b="1" dirty="0">
                  <a:solidFill>
                    <a:schemeClr val="bg2">
                      <a:lumMod val="65000"/>
                      <a:lumOff val="35000"/>
                    </a:schemeClr>
                  </a:solidFill>
                </a:rPr>
                <a:t>Nagulapally</a:t>
              </a:r>
            </a:p>
          </p:txBody>
        </p:sp>
      </p:grpSp>
      <p:grpSp>
        <p:nvGrpSpPr>
          <p:cNvPr id="28" name="Group 27"/>
          <p:cNvGrpSpPr/>
          <p:nvPr/>
        </p:nvGrpSpPr>
        <p:grpSpPr>
          <a:xfrm>
            <a:off x="8959234" y="1213511"/>
            <a:ext cx="3166864" cy="1004480"/>
            <a:chOff x="163534" y="4048898"/>
            <a:chExt cx="3166864" cy="1004480"/>
          </a:xfrm>
        </p:grpSpPr>
        <p:pic>
          <p:nvPicPr>
            <p:cNvPr id="11" name="Picture 10"/>
            <p:cNvPicPr>
              <a:picLocks noChangeAspect="1"/>
            </p:cNvPicPr>
            <p:nvPr/>
          </p:nvPicPr>
          <p:blipFill>
            <a:blip r:embed="rId8"/>
            <a:stretch>
              <a:fillRect/>
            </a:stretch>
          </p:blipFill>
          <p:spPr>
            <a:xfrm>
              <a:off x="163534" y="4048898"/>
              <a:ext cx="1325400" cy="1004480"/>
            </a:xfrm>
            <a:prstGeom prst="rect">
              <a:avLst/>
            </a:prstGeom>
          </p:spPr>
        </p:pic>
        <p:sp>
          <p:nvSpPr>
            <p:cNvPr id="21" name="TextBox 20"/>
            <p:cNvSpPr txBox="1"/>
            <p:nvPr/>
          </p:nvSpPr>
          <p:spPr>
            <a:xfrm>
              <a:off x="1469480" y="4048898"/>
              <a:ext cx="1860918" cy="477054"/>
            </a:xfrm>
            <a:prstGeom prst="rect">
              <a:avLst/>
            </a:prstGeom>
            <a:noFill/>
          </p:spPr>
          <p:txBody>
            <a:bodyPr wrap="square" rtlCol="0">
              <a:spAutoFit/>
            </a:bodyPr>
            <a:lstStyle/>
            <a:p>
              <a:r>
                <a:rPr lang="en-US" sz="1400" b="1" dirty="0" smtClean="0">
                  <a:solidFill>
                    <a:schemeClr val="bg2">
                      <a:lumMod val="65000"/>
                      <a:lumOff val="35000"/>
                    </a:schemeClr>
                  </a:solidFill>
                </a:rPr>
                <a:t>Housekeeping – 5”</a:t>
              </a:r>
            </a:p>
            <a:p>
              <a:r>
                <a:rPr lang="sv-SE" sz="1100" b="1" dirty="0" smtClean="0">
                  <a:solidFill>
                    <a:schemeClr val="bg2">
                      <a:lumMod val="65000"/>
                      <a:lumOff val="35000"/>
                    </a:schemeClr>
                  </a:solidFill>
                </a:rPr>
                <a:t>Krystle Bartley</a:t>
              </a:r>
              <a:endParaRPr lang="sv-SE" sz="1100" b="1" dirty="0">
                <a:solidFill>
                  <a:schemeClr val="bg2">
                    <a:lumMod val="65000"/>
                    <a:lumOff val="35000"/>
                  </a:schemeClr>
                </a:solidFill>
              </a:endParaRPr>
            </a:p>
          </p:txBody>
        </p:sp>
      </p:grpSp>
      <p:cxnSp>
        <p:nvCxnSpPr>
          <p:cNvPr id="30" name="Straight Connector 29"/>
          <p:cNvCxnSpPr/>
          <p:nvPr/>
        </p:nvCxnSpPr>
        <p:spPr>
          <a:xfrm flipH="1">
            <a:off x="4203595" y="1240571"/>
            <a:ext cx="16934" cy="5149940"/>
          </a:xfrm>
          <a:prstGeom prst="line">
            <a:avLst/>
          </a:prstGeom>
        </p:spPr>
        <p:style>
          <a:lnRef idx="1">
            <a:schemeClr val="accent1"/>
          </a:lnRef>
          <a:fillRef idx="0">
            <a:schemeClr val="accent1"/>
          </a:fillRef>
          <a:effectRef idx="0">
            <a:schemeClr val="accent1"/>
          </a:effectRef>
          <a:fontRef idx="minor">
            <a:schemeClr val="tx1"/>
          </a:fontRef>
        </p:style>
      </p:cxnSp>
      <p:sp>
        <p:nvSpPr>
          <p:cNvPr id="32" name="Down Arrow 31"/>
          <p:cNvSpPr/>
          <p:nvPr/>
        </p:nvSpPr>
        <p:spPr>
          <a:xfrm>
            <a:off x="492193" y="2505977"/>
            <a:ext cx="162232" cy="4277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wn Arrow 32"/>
          <p:cNvSpPr/>
          <p:nvPr/>
        </p:nvSpPr>
        <p:spPr>
          <a:xfrm>
            <a:off x="492193" y="4572951"/>
            <a:ext cx="162232" cy="4277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wn Arrow 33"/>
          <p:cNvSpPr/>
          <p:nvPr/>
        </p:nvSpPr>
        <p:spPr>
          <a:xfrm>
            <a:off x="5120532" y="2505977"/>
            <a:ext cx="162232" cy="4277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wn Arrow 34"/>
          <p:cNvSpPr/>
          <p:nvPr/>
        </p:nvSpPr>
        <p:spPr>
          <a:xfrm>
            <a:off x="5120532" y="4572951"/>
            <a:ext cx="162232" cy="4277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flipH="1">
            <a:off x="8668284" y="1240571"/>
            <a:ext cx="16934" cy="514994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99410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A0033F3-06E6-6442-ABB2-E7F309BB5C24}" type="slidenum">
              <a:rPr lang="en-US" smtClean="0">
                <a:solidFill>
                  <a:prstClr val="black">
                    <a:tint val="75000"/>
                  </a:prstClr>
                </a:solidFill>
              </a:rPr>
              <a:pPr/>
              <a:t>8</a:t>
            </a:fld>
            <a:endParaRPr lang="en-US" dirty="0">
              <a:solidFill>
                <a:prstClr val="black">
                  <a:tint val="75000"/>
                </a:prstClr>
              </a:solidFill>
            </a:endParaRPr>
          </a:p>
        </p:txBody>
      </p:sp>
      <p:sp>
        <p:nvSpPr>
          <p:cNvPr id="4" name="Rectangle 1">
            <a:extLst>
              <a:ext uri="{FF2B5EF4-FFF2-40B4-BE49-F238E27FC236}">
                <a16:creationId xmlns:a16="http://schemas.microsoft.com/office/drawing/2014/main" xmlns="" id="{A8F7E0DF-86BA-D643-9612-6723D4451417}"/>
              </a:ext>
            </a:extLst>
          </p:cNvPr>
          <p:cNvSpPr txBox="1">
            <a:spLocks/>
          </p:cNvSpPr>
          <p:nvPr/>
        </p:nvSpPr>
        <p:spPr>
          <a:xfrm>
            <a:off x="4358277" y="1781356"/>
            <a:ext cx="6184899" cy="1510483"/>
          </a:xfrm>
          <a:prstGeom prst="rect">
            <a:avLst/>
          </a:prstGeom>
        </p:spPr>
        <p:txBody>
          <a:bodyPr/>
          <a:lstStyle>
            <a:lvl1pPr marL="182880" algn="l" rtl="0" eaLnBrk="1" latinLnBrk="0" hangingPunct="1">
              <a:spcBef>
                <a:spcPct val="0"/>
              </a:spcBef>
              <a:buNone/>
              <a:defRPr sz="4000" b="1" kern="1200">
                <a:ln w="6350">
                  <a:noFill/>
                </a:ln>
                <a:solidFill>
                  <a:schemeClr val="accent1"/>
                </a:solidFill>
                <a:effectLst/>
                <a:latin typeface="+mj-lt"/>
                <a:ea typeface="+mj-ea"/>
                <a:cs typeface="+mj-cs"/>
              </a:defRPr>
            </a:lvl1pPr>
          </a:lstStyle>
          <a:p>
            <a:pPr algn="ctr"/>
            <a:r>
              <a:rPr lang="en-US" dirty="0" smtClean="0">
                <a:solidFill>
                  <a:srgbClr val="DDDDDD"/>
                </a:solidFill>
              </a:rPr>
              <a:t>STATE OF THE </a:t>
            </a:r>
          </a:p>
          <a:p>
            <a:pPr algn="ctr"/>
            <a:r>
              <a:rPr lang="en-US" dirty="0" smtClean="0">
                <a:solidFill>
                  <a:srgbClr val="DDDDDD"/>
                </a:solidFill>
              </a:rPr>
              <a:t>COLLABORATIVE</a:t>
            </a:r>
            <a:endParaRPr lang="en-US" dirty="0">
              <a:solidFill>
                <a:srgbClr val="DDDDDD"/>
              </a:solidFill>
            </a:endParaRPr>
          </a:p>
        </p:txBody>
      </p:sp>
      <p:cxnSp>
        <p:nvCxnSpPr>
          <p:cNvPr id="5" name="Straight Connector 4"/>
          <p:cNvCxnSpPr/>
          <p:nvPr/>
        </p:nvCxnSpPr>
        <p:spPr>
          <a:xfrm rot="16200000" flipH="1">
            <a:off x="7581596" y="959198"/>
            <a:ext cx="16934" cy="514994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stretch>
            <a:fillRect/>
          </a:stretch>
        </p:blipFill>
        <p:spPr>
          <a:xfrm>
            <a:off x="1642513" y="1663640"/>
            <a:ext cx="2715764" cy="2689141"/>
          </a:xfrm>
          <a:prstGeom prst="rect">
            <a:avLst/>
          </a:prstGeom>
        </p:spPr>
      </p:pic>
    </p:spTree>
    <p:extLst>
      <p:ext uri="{BB962C8B-B14F-4D97-AF65-F5344CB8AC3E}">
        <p14:creationId xmlns:p14="http://schemas.microsoft.com/office/powerpoint/2010/main" val="31401072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A0033F3-06E6-6442-ABB2-E7F309BB5C24}" type="slidenum">
              <a:rPr lang="en-US" smtClean="0">
                <a:solidFill>
                  <a:prstClr val="black">
                    <a:tint val="75000"/>
                  </a:prstClr>
                </a:solidFill>
              </a:rPr>
              <a:pPr/>
              <a:t>9</a:t>
            </a:fld>
            <a:endParaRPr lang="en-US" dirty="0">
              <a:solidFill>
                <a:prstClr val="black">
                  <a:tint val="75000"/>
                </a:prst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9706"/>
            <a:ext cx="12192000" cy="4632577"/>
          </a:xfrm>
          <a:prstGeom prst="rect">
            <a:avLst/>
          </a:prstGeom>
        </p:spPr>
      </p:pic>
      <p:sp>
        <p:nvSpPr>
          <p:cNvPr id="4" name="Title 2"/>
          <p:cNvSpPr txBox="1">
            <a:spLocks/>
          </p:cNvSpPr>
          <p:nvPr/>
        </p:nvSpPr>
        <p:spPr>
          <a:xfrm>
            <a:off x="3549353" y="365395"/>
            <a:ext cx="6502400" cy="799306"/>
          </a:xfrm>
          <a:prstGeom prst="rect">
            <a:avLst/>
          </a:prstGeom>
        </p:spPr>
        <p:txBody>
          <a:bodyPr/>
          <a:lstStyle>
            <a:lvl1pPr marL="182880" algn="l" rtl="0" eaLnBrk="1" latinLnBrk="0" hangingPunct="1">
              <a:spcBef>
                <a:spcPct val="0"/>
              </a:spcBef>
              <a:buNone/>
              <a:defRPr sz="4000" b="1" kern="1200">
                <a:ln w="6350">
                  <a:noFill/>
                </a:ln>
                <a:solidFill>
                  <a:schemeClr val="accent1"/>
                </a:solidFill>
                <a:effectLst/>
                <a:latin typeface="+mj-lt"/>
                <a:ea typeface="+mj-ea"/>
                <a:cs typeface="+mj-cs"/>
              </a:defRPr>
            </a:lvl1pPr>
          </a:lstStyle>
          <a:p>
            <a:r>
              <a:rPr lang="en-US" dirty="0" smtClean="0"/>
              <a:t>Data Leaderboard</a:t>
            </a:r>
            <a:endParaRPr lang="en-US" dirty="0"/>
          </a:p>
        </p:txBody>
      </p:sp>
    </p:spTree>
    <p:extLst>
      <p:ext uri="{BB962C8B-B14F-4D97-AF65-F5344CB8AC3E}">
        <p14:creationId xmlns:p14="http://schemas.microsoft.com/office/powerpoint/2010/main" val="325945133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2.jpeg"/></Relationships>
</file>

<file path=ppt/theme/_rels/theme5.xml.rels><?xml version="1.0" encoding="UTF-8" standalone="yes"?>
<Relationships xmlns="http://schemas.openxmlformats.org/package/2006/relationships"><Relationship Id="rId1" Type="http://schemas.openxmlformats.org/officeDocument/2006/relationships/image" Target="../media/image14.jpeg"/></Relationships>
</file>

<file path=ppt/theme/theme1.xml><?xml version="1.0" encoding="utf-8"?>
<a:theme xmlns:a="http://schemas.openxmlformats.org/drawingml/2006/main" name="Verv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ustom 27">
      <a:majorFont>
        <a:latin typeface="Segoe UI"/>
        <a:ea typeface=""/>
        <a:cs typeface=""/>
      </a:majorFont>
      <a:minorFont>
        <a:latin typeface="Arial"/>
        <a:ea typeface=""/>
        <a:cs typeface=""/>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110000" t="250000" r="110000" b="40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110000" t="250000" r="110000" b="40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70000"/>
                <a:satMod val="130000"/>
              </a:schemeClr>
              <a:schemeClr val="phClr">
                <a:tint val="70000"/>
                <a:satMod val="130000"/>
              </a:schemeClr>
            </a:duotone>
          </a:blip>
          <a:tile tx="0" ty="0" sx="90000" sy="90000" flip="none" algn="t"/>
        </a:blipFill>
      </a:bgFillStyleLst>
    </a:fmtScheme>
  </a:themeElements>
  <a:objectDefaults/>
  <a:extraClrSchemeLst/>
  <a:extLst>
    <a:ext uri="{05A4C25C-085E-4340-85A3-A5531E510DB2}">
      <thm15:themeFamily xmlns:thm15="http://schemas.microsoft.com/office/thememl/2012/main" name="PRQC Presentation Template.potx" id="{7295BE8D-4A6B-4AF4-85DC-89EC2EDCBECF}" vid="{43692FB8-154C-4E6D-9B0B-38F962379750}"/>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Ion Boardroom">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PRQC Presentation Template</Template>
  <TotalTime>369</TotalTime>
  <Words>2883</Words>
  <Application>Microsoft Office PowerPoint</Application>
  <PresentationFormat>Widescreen</PresentationFormat>
  <Paragraphs>451</Paragraphs>
  <Slides>52</Slides>
  <Notes>18</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52</vt:i4>
      </vt:variant>
    </vt:vector>
  </HeadingPairs>
  <TitlesOfParts>
    <vt:vector size="68" baseType="lpstr">
      <vt:lpstr>ＭＳ Ｐゴシック</vt:lpstr>
      <vt:lpstr>Arial</vt:lpstr>
      <vt:lpstr>Calibri</vt:lpstr>
      <vt:lpstr>Century Gothic</vt:lpstr>
      <vt:lpstr>Segoe UI</vt:lpstr>
      <vt:lpstr>Tw Cen MT</vt:lpstr>
      <vt:lpstr>Tw Cen MT Condensed</vt:lpstr>
      <vt:lpstr>Verdana</vt:lpstr>
      <vt:lpstr>Wingdings</vt:lpstr>
      <vt:lpstr>Wingdings 2</vt:lpstr>
      <vt:lpstr>Wingdings 3</vt:lpstr>
      <vt:lpstr>Verve</vt:lpstr>
      <vt:lpstr>Default Design</vt:lpstr>
      <vt:lpstr>Integral</vt:lpstr>
      <vt:lpstr>1_Default Design</vt:lpstr>
      <vt:lpstr>Ion Boardroom</vt:lpstr>
      <vt:lpstr>PowerPoint Presentation</vt:lpstr>
      <vt:lpstr>ACKNOWLEDGEMENTS</vt:lpstr>
      <vt:lpstr>ACKNOWLEDGEMENTS</vt:lpstr>
      <vt:lpstr>LEARNING SESSION DISCLOSURES</vt:lpstr>
      <vt:lpstr>PowerPoint Presentation</vt:lpstr>
      <vt:lpstr>PowerPoint Presentation</vt:lpstr>
      <vt:lpstr>PowerPoint Presentation</vt:lpstr>
      <vt:lpstr>PowerPoint Presentation</vt:lpstr>
      <vt:lpstr>PowerPoint Presentation</vt:lpstr>
      <vt:lpstr>Welcome!</vt:lpstr>
      <vt:lpstr>PowerPoint Presentation</vt:lpstr>
      <vt:lpstr>PowerPoint Presentation</vt:lpstr>
      <vt:lpstr>PDSA Cycle Timeline</vt:lpstr>
      <vt:lpstr>PDSA Cycle Timeline</vt:lpstr>
      <vt:lpstr>PowerPoint Presentation</vt:lpstr>
      <vt:lpstr>PowerPoint Presentation</vt:lpstr>
      <vt:lpstr>PowerPoint Presentation</vt:lpstr>
      <vt:lpstr>Findings</vt:lpstr>
      <vt:lpstr>Questions?</vt:lpstr>
      <vt:lpstr>MOKAN ROCKS  (MO, KS Readiness On Call for Kids)</vt:lpstr>
      <vt:lpstr>Data </vt:lpstr>
      <vt:lpstr>Decision-Making Process for PDSA Cycles </vt:lpstr>
      <vt:lpstr>Yay for improvements! </vt:lpstr>
      <vt:lpstr>Team 12 – WISPR </vt:lpstr>
      <vt:lpstr>Bundle Selection</vt:lpstr>
      <vt:lpstr>WISPR Data Entry and PDSA Cycles</vt:lpstr>
      <vt:lpstr>Aurora Sheboygan Memorial</vt:lpstr>
      <vt:lpstr>Aurora Sheboygan Memorial </vt:lpstr>
      <vt:lpstr>Crossing Rivers Health</vt:lpstr>
      <vt:lpstr>Crossing Rivers Health</vt:lpstr>
      <vt:lpstr>The Last Frontier Kids: Providence Alaska</vt:lpstr>
      <vt:lpstr>Status update</vt:lpstr>
      <vt:lpstr>Baseline data – Process and Challenges</vt:lpstr>
      <vt:lpstr>PAMC PDSA #1 - Plan</vt:lpstr>
      <vt:lpstr>PAMC PDSA #1 - Plan</vt:lpstr>
      <vt:lpstr>PAMC PDSA #1 - Do</vt:lpstr>
      <vt:lpstr>PAMC PDSA #1: Study and Act</vt:lpstr>
      <vt:lpstr>PSMC </vt:lpstr>
      <vt:lpstr>PowerPoint Presentation</vt:lpstr>
      <vt:lpstr>PowerPoint Presentation</vt:lpstr>
      <vt:lpstr>PowerPoint Presentation</vt:lpstr>
      <vt:lpstr>PowerPoint Presentation</vt:lpstr>
      <vt:lpstr>PowerPoint Presentation</vt:lpstr>
      <vt:lpstr>Bundle 1: Weight in Kg</vt:lpstr>
      <vt:lpstr>Bundle 2: Abnormal VS</vt:lpstr>
      <vt:lpstr>Bundle 3: IFT</vt:lpstr>
      <vt:lpstr>Bundle 4: Disaster</vt:lpstr>
      <vt:lpstr>Bundle 4: Disaster</vt:lpstr>
      <vt:lpstr>PowerPoint Presentation</vt:lpstr>
      <vt:lpstr>Housekeeping</vt:lpstr>
      <vt:lpstr>Housekeeping</vt:lpstr>
      <vt:lpstr>PowerPoint Presentation</vt:lpstr>
    </vt:vector>
  </TitlesOfParts>
  <Company>Texas Children's Hospital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Bartley, Krystle</dc:creator>
  <cp:lastModifiedBy>Bartley, Krystle</cp:lastModifiedBy>
  <cp:revision>39</cp:revision>
  <cp:lastPrinted>2019-07-15T21:46:25Z</cp:lastPrinted>
  <dcterms:created xsi:type="dcterms:W3CDTF">2019-07-15T15:57:57Z</dcterms:created>
  <dcterms:modified xsi:type="dcterms:W3CDTF">2019-07-16T19:20:30Z</dcterms:modified>
</cp:coreProperties>
</file>