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258" r:id="rId3"/>
    <p:sldId id="337" r:id="rId4"/>
    <p:sldId id="335" r:id="rId5"/>
    <p:sldId id="261" r:id="rId6"/>
    <p:sldId id="263" r:id="rId7"/>
    <p:sldId id="262" r:id="rId8"/>
    <p:sldId id="321" r:id="rId9"/>
    <p:sldId id="322" r:id="rId10"/>
    <p:sldId id="265" r:id="rId11"/>
    <p:sldId id="273" r:id="rId12"/>
    <p:sldId id="266" r:id="rId13"/>
    <p:sldId id="268" r:id="rId14"/>
    <p:sldId id="269" r:id="rId15"/>
    <p:sldId id="326" r:id="rId16"/>
    <p:sldId id="309" r:id="rId17"/>
    <p:sldId id="327" r:id="rId18"/>
    <p:sldId id="328" r:id="rId19"/>
    <p:sldId id="329" r:id="rId20"/>
    <p:sldId id="330" r:id="rId21"/>
    <p:sldId id="331" r:id="rId22"/>
    <p:sldId id="332" r:id="rId23"/>
    <p:sldId id="333" r:id="rId24"/>
    <p:sldId id="334" r:id="rId25"/>
    <p:sldId id="267" r:id="rId26"/>
    <p:sldId id="270" r:id="rId27"/>
    <p:sldId id="272" r:id="rId28"/>
    <p:sldId id="323" r:id="rId29"/>
    <p:sldId id="274" r:id="rId30"/>
    <p:sldId id="275" r:id="rId31"/>
    <p:sldId id="276" r:id="rId32"/>
    <p:sldId id="277" r:id="rId33"/>
    <p:sldId id="285" r:id="rId34"/>
    <p:sldId id="286" r:id="rId35"/>
    <p:sldId id="307" r:id="rId36"/>
    <p:sldId id="287" r:id="rId37"/>
    <p:sldId id="288" r:id="rId38"/>
    <p:sldId id="289" r:id="rId39"/>
    <p:sldId id="290" r:id="rId40"/>
    <p:sldId id="291" r:id="rId41"/>
    <p:sldId id="292" r:id="rId42"/>
    <p:sldId id="278" r:id="rId43"/>
    <p:sldId id="302" r:id="rId44"/>
    <p:sldId id="279" r:id="rId45"/>
    <p:sldId id="303" r:id="rId46"/>
    <p:sldId id="280" r:id="rId47"/>
    <p:sldId id="304" r:id="rId48"/>
    <p:sldId id="281" r:id="rId49"/>
    <p:sldId id="305" r:id="rId50"/>
    <p:sldId id="293" r:id="rId51"/>
    <p:sldId id="306" r:id="rId52"/>
    <p:sldId id="320" r:id="rId53"/>
    <p:sldId id="296" r:id="rId54"/>
    <p:sldId id="336" r:id="rId55"/>
    <p:sldId id="295" r:id="rId56"/>
    <p:sldId id="338"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6428"/>
    <a:srgbClr val="A7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74223" autoAdjust="0"/>
  </p:normalViewPr>
  <p:slideViewPr>
    <p:cSldViewPr snapToGrid="0" snapToObjects="1">
      <p:cViewPr varScale="1">
        <p:scale>
          <a:sx n="82" d="100"/>
          <a:sy n="82" d="100"/>
        </p:scale>
        <p:origin x="96" y="10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6920FB-E9EF-6046-8F87-FDD1B5C12F6F}" type="datetimeFigureOut">
              <a:rPr lang="en-US" smtClean="0"/>
              <a:t>6/19/2018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F06A42-CF8A-9847-A258-3A056D838713}" type="slidenum">
              <a:rPr lang="en-US" smtClean="0"/>
              <a:t>‹#›</a:t>
            </a:fld>
            <a:endParaRPr lang="en-US" dirty="0"/>
          </a:p>
        </p:txBody>
      </p:sp>
    </p:spTree>
    <p:extLst>
      <p:ext uri="{BB962C8B-B14F-4D97-AF65-F5344CB8AC3E}">
        <p14:creationId xmlns:p14="http://schemas.microsoft.com/office/powerpoint/2010/main" val="309946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a:t>
            </a:fld>
            <a:endParaRPr lang="en-US" dirty="0"/>
          </a:p>
        </p:txBody>
      </p:sp>
    </p:spTree>
    <p:extLst>
      <p:ext uri="{BB962C8B-B14F-4D97-AF65-F5344CB8AC3E}">
        <p14:creationId xmlns:p14="http://schemas.microsoft.com/office/powerpoint/2010/main" val="220459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10</a:t>
            </a:fld>
            <a:endParaRPr lang="en-US" dirty="0"/>
          </a:p>
        </p:txBody>
      </p:sp>
    </p:spTree>
    <p:extLst>
      <p:ext uri="{BB962C8B-B14F-4D97-AF65-F5344CB8AC3E}">
        <p14:creationId xmlns:p14="http://schemas.microsoft.com/office/powerpoint/2010/main" val="198252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11</a:t>
            </a:fld>
            <a:endParaRPr lang="en-US" dirty="0"/>
          </a:p>
        </p:txBody>
      </p:sp>
    </p:spTree>
    <p:extLst>
      <p:ext uri="{BB962C8B-B14F-4D97-AF65-F5344CB8AC3E}">
        <p14:creationId xmlns:p14="http://schemas.microsoft.com/office/powerpoint/2010/main" val="153184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12</a:t>
            </a:fld>
            <a:endParaRPr lang="en-US" dirty="0"/>
          </a:p>
        </p:txBody>
      </p:sp>
    </p:spTree>
    <p:extLst>
      <p:ext uri="{BB962C8B-B14F-4D97-AF65-F5344CB8AC3E}">
        <p14:creationId xmlns:p14="http://schemas.microsoft.com/office/powerpoint/2010/main" val="95962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13</a:t>
            </a:fld>
            <a:endParaRPr lang="en-US" dirty="0"/>
          </a:p>
        </p:txBody>
      </p:sp>
    </p:spTree>
    <p:extLst>
      <p:ext uri="{BB962C8B-B14F-4D97-AF65-F5344CB8AC3E}">
        <p14:creationId xmlns:p14="http://schemas.microsoft.com/office/powerpoint/2010/main" val="3655287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14</a:t>
            </a:fld>
            <a:endParaRPr lang="en-US" dirty="0"/>
          </a:p>
        </p:txBody>
      </p:sp>
    </p:spTree>
    <p:extLst>
      <p:ext uri="{BB962C8B-B14F-4D97-AF65-F5344CB8AC3E}">
        <p14:creationId xmlns:p14="http://schemas.microsoft.com/office/powerpoint/2010/main" val="191440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15</a:t>
            </a:fld>
            <a:endParaRPr lang="en-US" dirty="0"/>
          </a:p>
        </p:txBody>
      </p:sp>
    </p:spTree>
    <p:extLst>
      <p:ext uri="{BB962C8B-B14F-4D97-AF65-F5344CB8AC3E}">
        <p14:creationId xmlns:p14="http://schemas.microsoft.com/office/powerpoint/2010/main" val="3987726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30CAA5-F5B8-459F-B3CB-0B6187E3691E}" type="slidenum">
              <a:rPr lang="en-US" smtClean="0"/>
              <a:pPr>
                <a:defRPr/>
              </a:pPr>
              <a:t>16</a:t>
            </a:fld>
            <a:endParaRPr lang="en-US" dirty="0"/>
          </a:p>
        </p:txBody>
      </p:sp>
    </p:spTree>
    <p:extLst>
      <p:ext uri="{BB962C8B-B14F-4D97-AF65-F5344CB8AC3E}">
        <p14:creationId xmlns:p14="http://schemas.microsoft.com/office/powerpoint/2010/main" val="361503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17</a:t>
            </a:fld>
            <a:endParaRPr lang="en-US" dirty="0"/>
          </a:p>
        </p:txBody>
      </p:sp>
    </p:spTree>
    <p:extLst>
      <p:ext uri="{BB962C8B-B14F-4D97-AF65-F5344CB8AC3E}">
        <p14:creationId xmlns:p14="http://schemas.microsoft.com/office/powerpoint/2010/main" val="297281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18</a:t>
            </a:fld>
            <a:endParaRPr lang="en-US" dirty="0"/>
          </a:p>
        </p:txBody>
      </p:sp>
    </p:spTree>
    <p:extLst>
      <p:ext uri="{BB962C8B-B14F-4D97-AF65-F5344CB8AC3E}">
        <p14:creationId xmlns:p14="http://schemas.microsoft.com/office/powerpoint/2010/main" val="94876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19</a:t>
            </a:fld>
            <a:endParaRPr lang="en-US" dirty="0"/>
          </a:p>
        </p:txBody>
      </p:sp>
    </p:spTree>
    <p:extLst>
      <p:ext uri="{BB962C8B-B14F-4D97-AF65-F5344CB8AC3E}">
        <p14:creationId xmlns:p14="http://schemas.microsoft.com/office/powerpoint/2010/main" val="610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7C4E7652-46AF-4259-BAE2-54978EA077CD}" type="slidenum">
              <a:rPr lang="en-US">
                <a:solidFill>
                  <a:prstClr val="black"/>
                </a:solidFill>
                <a:latin typeface="Calibri" panose="020F0502020204030204"/>
              </a:rPr>
              <a:pPr defTabSz="94947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4108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6A42-CF8A-9847-A258-3A056D838713}" type="slidenum">
              <a:rPr lang="en-US" smtClean="0"/>
              <a:t>20</a:t>
            </a:fld>
            <a:endParaRPr lang="en-US" dirty="0"/>
          </a:p>
        </p:txBody>
      </p:sp>
    </p:spTree>
    <p:extLst>
      <p:ext uri="{BB962C8B-B14F-4D97-AF65-F5344CB8AC3E}">
        <p14:creationId xmlns:p14="http://schemas.microsoft.com/office/powerpoint/2010/main" val="2705582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Report to President Obama and Congress</a:t>
            </a:r>
          </a:p>
          <a:p>
            <a:endParaRPr lang="en-US" dirty="0"/>
          </a:p>
        </p:txBody>
      </p:sp>
      <p:sp>
        <p:nvSpPr>
          <p:cNvPr id="4" name="Slide Number Placeholder 3"/>
          <p:cNvSpPr>
            <a:spLocks noGrp="1"/>
          </p:cNvSpPr>
          <p:nvPr>
            <p:ph type="sldNum" sz="quarter" idx="10"/>
          </p:nvPr>
        </p:nvSpPr>
        <p:spPr/>
        <p:txBody>
          <a:bodyPr/>
          <a:lstStyle/>
          <a:p>
            <a:fld id="{D7F06A42-CF8A-9847-A258-3A056D838713}" type="slidenum">
              <a:rPr lang="en-US" smtClean="0"/>
              <a:t>21</a:t>
            </a:fld>
            <a:endParaRPr lang="en-US" dirty="0"/>
          </a:p>
        </p:txBody>
      </p:sp>
    </p:spTree>
    <p:extLst>
      <p:ext uri="{BB962C8B-B14F-4D97-AF65-F5344CB8AC3E}">
        <p14:creationId xmlns:p14="http://schemas.microsoft.com/office/powerpoint/2010/main" val="44205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6A42-CF8A-9847-A258-3A056D838713}" type="slidenum">
              <a:rPr lang="en-US" smtClean="0"/>
              <a:t>22</a:t>
            </a:fld>
            <a:endParaRPr lang="en-US" dirty="0"/>
          </a:p>
        </p:txBody>
      </p:sp>
    </p:spTree>
    <p:extLst>
      <p:ext uri="{BB962C8B-B14F-4D97-AF65-F5344CB8AC3E}">
        <p14:creationId xmlns:p14="http://schemas.microsoft.com/office/powerpoint/2010/main" val="834358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23</a:t>
            </a:fld>
            <a:endParaRPr lang="en-US" dirty="0"/>
          </a:p>
        </p:txBody>
      </p:sp>
    </p:spTree>
    <p:extLst>
      <p:ext uri="{BB962C8B-B14F-4D97-AF65-F5344CB8AC3E}">
        <p14:creationId xmlns:p14="http://schemas.microsoft.com/office/powerpoint/2010/main" val="120714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6A42-CF8A-9847-A258-3A056D838713}" type="slidenum">
              <a:rPr lang="en-US" smtClean="0"/>
              <a:t>24</a:t>
            </a:fld>
            <a:endParaRPr lang="en-US" dirty="0"/>
          </a:p>
        </p:txBody>
      </p:sp>
    </p:spTree>
    <p:extLst>
      <p:ext uri="{BB962C8B-B14F-4D97-AF65-F5344CB8AC3E}">
        <p14:creationId xmlns:p14="http://schemas.microsoft.com/office/powerpoint/2010/main" val="236278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25</a:t>
            </a:fld>
            <a:endParaRPr lang="en-US" dirty="0"/>
          </a:p>
        </p:txBody>
      </p:sp>
    </p:spTree>
    <p:extLst>
      <p:ext uri="{BB962C8B-B14F-4D97-AF65-F5344CB8AC3E}">
        <p14:creationId xmlns:p14="http://schemas.microsoft.com/office/powerpoint/2010/main" val="4052603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26</a:t>
            </a:fld>
            <a:endParaRPr lang="en-US" dirty="0"/>
          </a:p>
        </p:txBody>
      </p:sp>
    </p:spTree>
    <p:extLst>
      <p:ext uri="{BB962C8B-B14F-4D97-AF65-F5344CB8AC3E}">
        <p14:creationId xmlns:p14="http://schemas.microsoft.com/office/powerpoint/2010/main" val="2382357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disaster</a:t>
            </a:r>
            <a:r>
              <a:rPr lang="en-US" baseline="0" dirty="0" smtClean="0"/>
              <a:t> bundle may seem laborious, but the PRQC intent to meet all levels of readiness (</a:t>
            </a:r>
            <a:endParaRPr lang="en-US" dirty="0"/>
          </a:p>
        </p:txBody>
      </p:sp>
      <p:sp>
        <p:nvSpPr>
          <p:cNvPr id="4" name="Slide Number Placeholder 3"/>
          <p:cNvSpPr>
            <a:spLocks noGrp="1"/>
          </p:cNvSpPr>
          <p:nvPr>
            <p:ph type="sldNum" sz="quarter" idx="10"/>
          </p:nvPr>
        </p:nvSpPr>
        <p:spPr/>
        <p:txBody>
          <a:bodyPr/>
          <a:lstStyle/>
          <a:p>
            <a:fld id="{D7F06A42-CF8A-9847-A258-3A056D838713}" type="slidenum">
              <a:rPr lang="en-US" smtClean="0"/>
              <a:t>27</a:t>
            </a:fld>
            <a:endParaRPr lang="en-US" dirty="0"/>
          </a:p>
        </p:txBody>
      </p:sp>
    </p:spTree>
    <p:extLst>
      <p:ext uri="{BB962C8B-B14F-4D97-AF65-F5344CB8AC3E}">
        <p14:creationId xmlns:p14="http://schemas.microsoft.com/office/powerpoint/2010/main" val="3220611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28</a:t>
            </a:fld>
            <a:endParaRPr lang="en-US" dirty="0"/>
          </a:p>
        </p:txBody>
      </p:sp>
    </p:spTree>
    <p:extLst>
      <p:ext uri="{BB962C8B-B14F-4D97-AF65-F5344CB8AC3E}">
        <p14:creationId xmlns:p14="http://schemas.microsoft.com/office/powerpoint/2010/main" val="4191621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29</a:t>
            </a:fld>
            <a:endParaRPr lang="en-US" dirty="0"/>
          </a:p>
        </p:txBody>
      </p:sp>
    </p:spTree>
    <p:extLst>
      <p:ext uri="{BB962C8B-B14F-4D97-AF65-F5344CB8AC3E}">
        <p14:creationId xmlns:p14="http://schemas.microsoft.com/office/powerpoint/2010/main" val="383361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7C4E7652-46AF-4259-BAE2-54978EA077CD}" type="slidenum">
              <a:rPr lang="en-US">
                <a:solidFill>
                  <a:prstClr val="black"/>
                </a:solidFill>
                <a:latin typeface="Calibri" panose="020F0502020204030204"/>
              </a:rPr>
              <a:pPr defTabSz="949478">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4993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30</a:t>
            </a:fld>
            <a:endParaRPr lang="en-US" dirty="0"/>
          </a:p>
        </p:txBody>
      </p:sp>
    </p:spTree>
    <p:extLst>
      <p:ext uri="{BB962C8B-B14F-4D97-AF65-F5344CB8AC3E}">
        <p14:creationId xmlns:p14="http://schemas.microsoft.com/office/powerpoint/2010/main" val="1199592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31</a:t>
            </a:fld>
            <a:endParaRPr lang="en-US" dirty="0"/>
          </a:p>
        </p:txBody>
      </p:sp>
    </p:spTree>
    <p:extLst>
      <p:ext uri="{BB962C8B-B14F-4D97-AF65-F5344CB8AC3E}">
        <p14:creationId xmlns:p14="http://schemas.microsoft.com/office/powerpoint/2010/main" val="1639822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32</a:t>
            </a:fld>
            <a:endParaRPr lang="en-US" dirty="0"/>
          </a:p>
        </p:txBody>
      </p:sp>
    </p:spTree>
    <p:extLst>
      <p:ext uri="{BB962C8B-B14F-4D97-AF65-F5344CB8AC3E}">
        <p14:creationId xmlns:p14="http://schemas.microsoft.com/office/powerpoint/2010/main" val="266778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33</a:t>
            </a:fld>
            <a:endParaRPr lang="en-US" dirty="0"/>
          </a:p>
        </p:txBody>
      </p:sp>
    </p:spTree>
    <p:extLst>
      <p:ext uri="{BB962C8B-B14F-4D97-AF65-F5344CB8AC3E}">
        <p14:creationId xmlns:p14="http://schemas.microsoft.com/office/powerpoint/2010/main" val="1926016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34</a:t>
            </a:fld>
            <a:endParaRPr lang="en-US" dirty="0"/>
          </a:p>
        </p:txBody>
      </p:sp>
    </p:spTree>
    <p:extLst>
      <p:ext uri="{BB962C8B-B14F-4D97-AF65-F5344CB8AC3E}">
        <p14:creationId xmlns:p14="http://schemas.microsoft.com/office/powerpoint/2010/main" val="2008021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35</a:t>
            </a:fld>
            <a:endParaRPr lang="en-US" dirty="0"/>
          </a:p>
        </p:txBody>
      </p:sp>
    </p:spTree>
    <p:extLst>
      <p:ext uri="{BB962C8B-B14F-4D97-AF65-F5344CB8AC3E}">
        <p14:creationId xmlns:p14="http://schemas.microsoft.com/office/powerpoint/2010/main" val="1871455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36</a:t>
            </a:fld>
            <a:endParaRPr lang="en-US" dirty="0"/>
          </a:p>
        </p:txBody>
      </p:sp>
    </p:spTree>
    <p:extLst>
      <p:ext uri="{BB962C8B-B14F-4D97-AF65-F5344CB8AC3E}">
        <p14:creationId xmlns:p14="http://schemas.microsoft.com/office/powerpoint/2010/main" val="3831409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37</a:t>
            </a:fld>
            <a:endParaRPr lang="en-US" dirty="0"/>
          </a:p>
        </p:txBody>
      </p:sp>
    </p:spTree>
    <p:extLst>
      <p:ext uri="{BB962C8B-B14F-4D97-AF65-F5344CB8AC3E}">
        <p14:creationId xmlns:p14="http://schemas.microsoft.com/office/powerpoint/2010/main" val="228152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38</a:t>
            </a:fld>
            <a:endParaRPr lang="en-US" dirty="0"/>
          </a:p>
        </p:txBody>
      </p:sp>
    </p:spTree>
    <p:extLst>
      <p:ext uri="{BB962C8B-B14F-4D97-AF65-F5344CB8AC3E}">
        <p14:creationId xmlns:p14="http://schemas.microsoft.com/office/powerpoint/2010/main" val="1151746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39</a:t>
            </a:fld>
            <a:endParaRPr lang="en-US" dirty="0"/>
          </a:p>
        </p:txBody>
      </p:sp>
    </p:spTree>
    <p:extLst>
      <p:ext uri="{BB962C8B-B14F-4D97-AF65-F5344CB8AC3E}">
        <p14:creationId xmlns:p14="http://schemas.microsoft.com/office/powerpoint/2010/main" val="271319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a:t>
            </a:fld>
            <a:endParaRPr lang="en-US" dirty="0"/>
          </a:p>
        </p:txBody>
      </p:sp>
    </p:spTree>
    <p:extLst>
      <p:ext uri="{BB962C8B-B14F-4D97-AF65-F5344CB8AC3E}">
        <p14:creationId xmlns:p14="http://schemas.microsoft.com/office/powerpoint/2010/main" val="2403652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40</a:t>
            </a:fld>
            <a:endParaRPr lang="en-US" dirty="0"/>
          </a:p>
        </p:txBody>
      </p:sp>
    </p:spTree>
    <p:extLst>
      <p:ext uri="{BB962C8B-B14F-4D97-AF65-F5344CB8AC3E}">
        <p14:creationId xmlns:p14="http://schemas.microsoft.com/office/powerpoint/2010/main" val="926115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41</a:t>
            </a:fld>
            <a:endParaRPr lang="en-US" dirty="0"/>
          </a:p>
        </p:txBody>
      </p:sp>
    </p:spTree>
    <p:extLst>
      <p:ext uri="{BB962C8B-B14F-4D97-AF65-F5344CB8AC3E}">
        <p14:creationId xmlns:p14="http://schemas.microsoft.com/office/powerpoint/2010/main" val="3871268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D4050-C8FF-0B47-AA46-91CA9147F67B}" type="slidenum">
              <a:rPr lang="en-US" smtClean="0"/>
              <a:t>42</a:t>
            </a:fld>
            <a:endParaRPr lang="en-US" dirty="0"/>
          </a:p>
        </p:txBody>
      </p:sp>
    </p:spTree>
    <p:extLst>
      <p:ext uri="{BB962C8B-B14F-4D97-AF65-F5344CB8AC3E}">
        <p14:creationId xmlns:p14="http://schemas.microsoft.com/office/powerpoint/2010/main" val="1013948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D4050-C8FF-0B47-AA46-91CA9147F67B}" type="slidenum">
              <a:rPr lang="en-US" smtClean="0"/>
              <a:t>43</a:t>
            </a:fld>
            <a:endParaRPr lang="en-US" dirty="0"/>
          </a:p>
        </p:txBody>
      </p:sp>
    </p:spTree>
    <p:extLst>
      <p:ext uri="{BB962C8B-B14F-4D97-AF65-F5344CB8AC3E}">
        <p14:creationId xmlns:p14="http://schemas.microsoft.com/office/powerpoint/2010/main" val="3192008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44</a:t>
            </a:fld>
            <a:endParaRPr lang="en-US" dirty="0"/>
          </a:p>
        </p:txBody>
      </p:sp>
    </p:spTree>
    <p:extLst>
      <p:ext uri="{BB962C8B-B14F-4D97-AF65-F5344CB8AC3E}">
        <p14:creationId xmlns:p14="http://schemas.microsoft.com/office/powerpoint/2010/main" val="747154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45</a:t>
            </a:fld>
            <a:endParaRPr lang="en-US" dirty="0"/>
          </a:p>
        </p:txBody>
      </p:sp>
    </p:spTree>
    <p:extLst>
      <p:ext uri="{BB962C8B-B14F-4D97-AF65-F5344CB8AC3E}">
        <p14:creationId xmlns:p14="http://schemas.microsoft.com/office/powerpoint/2010/main" val="1787038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46</a:t>
            </a:fld>
            <a:endParaRPr lang="en-US" dirty="0"/>
          </a:p>
        </p:txBody>
      </p:sp>
    </p:spTree>
    <p:extLst>
      <p:ext uri="{BB962C8B-B14F-4D97-AF65-F5344CB8AC3E}">
        <p14:creationId xmlns:p14="http://schemas.microsoft.com/office/powerpoint/2010/main" val="4097293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47</a:t>
            </a:fld>
            <a:endParaRPr lang="en-US" dirty="0"/>
          </a:p>
        </p:txBody>
      </p:sp>
    </p:spTree>
    <p:extLst>
      <p:ext uri="{BB962C8B-B14F-4D97-AF65-F5344CB8AC3E}">
        <p14:creationId xmlns:p14="http://schemas.microsoft.com/office/powerpoint/2010/main" val="33366784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48</a:t>
            </a:fld>
            <a:endParaRPr lang="en-US" dirty="0"/>
          </a:p>
        </p:txBody>
      </p:sp>
    </p:spTree>
    <p:extLst>
      <p:ext uri="{BB962C8B-B14F-4D97-AF65-F5344CB8AC3E}">
        <p14:creationId xmlns:p14="http://schemas.microsoft.com/office/powerpoint/2010/main" val="1437804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49</a:t>
            </a:fld>
            <a:endParaRPr lang="en-US" dirty="0"/>
          </a:p>
        </p:txBody>
      </p:sp>
    </p:spTree>
    <p:extLst>
      <p:ext uri="{BB962C8B-B14F-4D97-AF65-F5344CB8AC3E}">
        <p14:creationId xmlns:p14="http://schemas.microsoft.com/office/powerpoint/2010/main" val="158548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6A42-CF8A-9847-A258-3A056D838713}" type="slidenum">
              <a:rPr lang="en-US" smtClean="0"/>
              <a:t>5</a:t>
            </a:fld>
            <a:endParaRPr lang="en-US" dirty="0"/>
          </a:p>
        </p:txBody>
      </p:sp>
    </p:spTree>
    <p:extLst>
      <p:ext uri="{BB962C8B-B14F-4D97-AF65-F5344CB8AC3E}">
        <p14:creationId xmlns:p14="http://schemas.microsoft.com/office/powerpoint/2010/main" val="2644887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50</a:t>
            </a:fld>
            <a:endParaRPr lang="en-US" dirty="0"/>
          </a:p>
        </p:txBody>
      </p:sp>
    </p:spTree>
    <p:extLst>
      <p:ext uri="{BB962C8B-B14F-4D97-AF65-F5344CB8AC3E}">
        <p14:creationId xmlns:p14="http://schemas.microsoft.com/office/powerpoint/2010/main" val="3771228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51</a:t>
            </a:fld>
            <a:endParaRPr lang="en-US" dirty="0"/>
          </a:p>
        </p:txBody>
      </p:sp>
    </p:spTree>
    <p:extLst>
      <p:ext uri="{BB962C8B-B14F-4D97-AF65-F5344CB8AC3E}">
        <p14:creationId xmlns:p14="http://schemas.microsoft.com/office/powerpoint/2010/main" val="647803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52</a:t>
            </a:fld>
            <a:endParaRPr lang="en-US" dirty="0"/>
          </a:p>
        </p:txBody>
      </p:sp>
    </p:spTree>
    <p:extLst>
      <p:ext uri="{BB962C8B-B14F-4D97-AF65-F5344CB8AC3E}">
        <p14:creationId xmlns:p14="http://schemas.microsoft.com/office/powerpoint/2010/main" val="2568159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53</a:t>
            </a:fld>
            <a:endParaRPr lang="en-US" dirty="0"/>
          </a:p>
        </p:txBody>
      </p:sp>
    </p:spTree>
    <p:extLst>
      <p:ext uri="{BB962C8B-B14F-4D97-AF65-F5344CB8AC3E}">
        <p14:creationId xmlns:p14="http://schemas.microsoft.com/office/powerpoint/2010/main" val="3035252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55</a:t>
            </a:fld>
            <a:endParaRPr lang="en-US" dirty="0"/>
          </a:p>
        </p:txBody>
      </p:sp>
    </p:spTree>
    <p:extLst>
      <p:ext uri="{BB962C8B-B14F-4D97-AF65-F5344CB8AC3E}">
        <p14:creationId xmlns:p14="http://schemas.microsoft.com/office/powerpoint/2010/main" val="27144904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6A42-CF8A-9847-A258-3A056D838713}" type="slidenum">
              <a:rPr lang="en-US" smtClean="0"/>
              <a:t>56</a:t>
            </a:fld>
            <a:endParaRPr lang="en-US" dirty="0"/>
          </a:p>
        </p:txBody>
      </p:sp>
    </p:spTree>
    <p:extLst>
      <p:ext uri="{BB962C8B-B14F-4D97-AF65-F5344CB8AC3E}">
        <p14:creationId xmlns:p14="http://schemas.microsoft.com/office/powerpoint/2010/main" val="225517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6</a:t>
            </a:fld>
            <a:endParaRPr lang="en-US" dirty="0"/>
          </a:p>
        </p:txBody>
      </p:sp>
    </p:spTree>
    <p:extLst>
      <p:ext uri="{BB962C8B-B14F-4D97-AF65-F5344CB8AC3E}">
        <p14:creationId xmlns:p14="http://schemas.microsoft.com/office/powerpoint/2010/main" val="77697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7</a:t>
            </a:fld>
            <a:endParaRPr lang="en-US" dirty="0"/>
          </a:p>
        </p:txBody>
      </p:sp>
    </p:spTree>
    <p:extLst>
      <p:ext uri="{BB962C8B-B14F-4D97-AF65-F5344CB8AC3E}">
        <p14:creationId xmlns:p14="http://schemas.microsoft.com/office/powerpoint/2010/main" val="332272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8</a:t>
            </a:fld>
            <a:endParaRPr lang="en-US" dirty="0"/>
          </a:p>
        </p:txBody>
      </p:sp>
    </p:spTree>
    <p:extLst>
      <p:ext uri="{BB962C8B-B14F-4D97-AF65-F5344CB8AC3E}">
        <p14:creationId xmlns:p14="http://schemas.microsoft.com/office/powerpoint/2010/main" val="221801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06A42-CF8A-9847-A258-3A056D838713}" type="slidenum">
              <a:rPr lang="en-US" smtClean="0"/>
              <a:t>9</a:t>
            </a:fld>
            <a:endParaRPr lang="en-US" dirty="0"/>
          </a:p>
        </p:txBody>
      </p:sp>
    </p:spTree>
    <p:extLst>
      <p:ext uri="{BB962C8B-B14F-4D97-AF65-F5344CB8AC3E}">
        <p14:creationId xmlns:p14="http://schemas.microsoft.com/office/powerpoint/2010/main" val="1503178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E770D99E-2869-438B-B483-1F6CCD5437EE}"/>
              </a:ext>
            </a:extLst>
          </p:cNvPr>
          <p:cNvGrpSpPr/>
          <p:nvPr userDrawn="1"/>
        </p:nvGrpSpPr>
        <p:grpSpPr>
          <a:xfrm>
            <a:off x="-2" y="-10825"/>
            <a:ext cx="12192003" cy="6515395"/>
            <a:chOff x="-1" y="-10825"/>
            <a:chExt cx="9144002" cy="6515395"/>
          </a:xfrm>
        </p:grpSpPr>
        <p:pic>
          <p:nvPicPr>
            <p:cNvPr id="11" name="Graphic 10">
              <a:extLst>
                <a:ext uri="{FF2B5EF4-FFF2-40B4-BE49-F238E27FC236}">
                  <a16:creationId xmlns="" xmlns:a16="http://schemas.microsoft.com/office/drawing/2014/main" id="{F66236F9-EA1F-4D2A-84DE-EC04F9972C4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 xmlns:a16="http://schemas.microsoft.com/office/drawing/2014/main" id="{32A12C4E-53AE-4900-9783-F6190544083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 xmlns:a16="http://schemas.microsoft.com/office/drawing/2014/main" id="{A14E049B-6FD4-487E-927B-506983629A3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2831825" y="2232482"/>
              <a:ext cx="1282976" cy="1108588"/>
            </a:xfrm>
            <a:prstGeom prst="rect">
              <a:avLst/>
            </a:prstGeom>
          </p:spPr>
        </p:pic>
        <p:pic>
          <p:nvPicPr>
            <p:cNvPr id="14" name="Graphic 13">
              <a:extLst>
                <a:ext uri="{FF2B5EF4-FFF2-40B4-BE49-F238E27FC236}">
                  <a16:creationId xmlns="" xmlns:a16="http://schemas.microsoft.com/office/drawing/2014/main" id="{EF27E3F5-0D4D-492C-8A3E-50BC30CEFD28}"/>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 y="2962082"/>
              <a:ext cx="2757625" cy="3542488"/>
            </a:xfrm>
            <a:prstGeom prst="rect">
              <a:avLst/>
            </a:prstGeom>
          </p:spPr>
        </p:pic>
        <p:pic>
          <p:nvPicPr>
            <p:cNvPr id="15" name="Graphic 14">
              <a:extLst>
                <a:ext uri="{FF2B5EF4-FFF2-40B4-BE49-F238E27FC236}">
                  <a16:creationId xmlns="" xmlns:a16="http://schemas.microsoft.com/office/drawing/2014/main" id="{36D4FF91-8818-4598-AC9F-B8C2FA867C0F}"/>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2" y="2313169"/>
              <a:ext cx="2259131" cy="2895506"/>
            </a:xfrm>
            <a:prstGeom prst="rect">
              <a:avLst/>
            </a:prstGeom>
          </p:spPr>
        </p:pic>
      </p:grpSp>
      <p:sp>
        <p:nvSpPr>
          <p:cNvPr id="8" name="Title 7"/>
          <p:cNvSpPr>
            <a:spLocks noGrp="1"/>
          </p:cNvSpPr>
          <p:nvPr>
            <p:ph type="ctrTitle"/>
          </p:nvPr>
        </p:nvSpPr>
        <p:spPr>
          <a:xfrm>
            <a:off x="4368800" y="1213333"/>
            <a:ext cx="7102475" cy="1425577"/>
          </a:xfrm>
        </p:spPr>
        <p:txBody>
          <a:bodyPr anchor="b"/>
          <a:lstStyle>
            <a:lvl1pPr algn="r">
              <a:defRPr sz="4500" b="1">
                <a:solidFill>
                  <a:schemeClr val="bg2"/>
                </a:solidFill>
              </a:defRPr>
            </a:lvl1pPr>
          </a:lstStyle>
          <a:p>
            <a:r>
              <a:rPr lang="en-US"/>
              <a:t>Click to edit Master title style</a:t>
            </a:r>
            <a:endParaRPr lang="en-US" dirty="0"/>
          </a:p>
        </p:txBody>
      </p:sp>
      <p:sp>
        <p:nvSpPr>
          <p:cNvPr id="9" name="Subtitle 8"/>
          <p:cNvSpPr>
            <a:spLocks noGrp="1"/>
          </p:cNvSpPr>
          <p:nvPr>
            <p:ph type="subTitle" idx="1"/>
          </p:nvPr>
        </p:nvSpPr>
        <p:spPr>
          <a:xfrm>
            <a:off x="6299200" y="3849667"/>
            <a:ext cx="5172075"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3749675" y="6322008"/>
            <a:ext cx="7721600" cy="365125"/>
          </a:xfrm>
          <a:prstGeom prst="rect">
            <a:avLst/>
          </a:prstGeom>
        </p:spPr>
        <p:txBody>
          <a:bodyPr tIns="0" bIns="0" anchor="t"/>
          <a:lstStyle>
            <a:lvl1pPr algn="r">
              <a:defRPr sz="1000"/>
            </a:lvl1pPr>
          </a:lstStyle>
          <a:p>
            <a:pPr algn="r"/>
            <a:endParaRPr lang="en-US" sz="1000" dirty="0"/>
          </a:p>
        </p:txBody>
      </p:sp>
      <p:sp>
        <p:nvSpPr>
          <p:cNvPr id="17" name="Footer Placeholder 16"/>
          <p:cNvSpPr>
            <a:spLocks noGrp="1"/>
          </p:cNvSpPr>
          <p:nvPr>
            <p:ph type="ftr" sz="quarter" idx="11"/>
          </p:nvPr>
        </p:nvSpPr>
        <p:spPr>
          <a:xfrm>
            <a:off x="3749675" y="5960056"/>
            <a:ext cx="7721600" cy="365125"/>
          </a:xfrm>
        </p:spPr>
        <p:txBody>
          <a:bodyPr tIns="0" bIns="0" anchor="b"/>
          <a:lstStyle>
            <a:lvl1pPr algn="r">
              <a:defRPr sz="1100"/>
            </a:lvl1pPr>
          </a:lstStyle>
          <a:p>
            <a:pPr algn="r"/>
            <a:r>
              <a:rPr lang="en-US" sz="1100" dirty="0"/>
              <a:t>www.website.com</a:t>
            </a:r>
          </a:p>
        </p:txBody>
      </p:sp>
    </p:spTree>
    <p:extLst>
      <p:ext uri="{BB962C8B-B14F-4D97-AF65-F5344CB8AC3E}">
        <p14:creationId xmlns:p14="http://schemas.microsoft.com/office/powerpoint/2010/main" val="202561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5395"/>
            <a:ext cx="6502400" cy="799306"/>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620000" y="173196"/>
            <a:ext cx="3291840" cy="300831"/>
          </a:xfrm>
        </p:spPr>
        <p:txBody>
          <a:bodyPr/>
          <a:lstStyle>
            <a:lvl1pPr>
              <a:defRPr/>
            </a:lvl1pPr>
          </a:lstStyle>
          <a:p>
            <a:r>
              <a:rPr lang="en-US" dirty="0"/>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pPr/>
              <a:t>‹#›</a:t>
            </a:fld>
            <a:endParaRPr lang="en-US" dirty="0"/>
          </a:p>
        </p:txBody>
      </p:sp>
    </p:spTree>
    <p:extLst>
      <p:ext uri="{BB962C8B-B14F-4D97-AF65-F5344CB8AC3E}">
        <p14:creationId xmlns:p14="http://schemas.microsoft.com/office/powerpoint/2010/main" val="40532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ABB0C64-AD16-4270-8323-3B986F4CAD10}"/>
              </a:ext>
            </a:extLst>
          </p:cNvPr>
          <p:cNvGrpSpPr/>
          <p:nvPr userDrawn="1"/>
        </p:nvGrpSpPr>
        <p:grpSpPr>
          <a:xfrm>
            <a:off x="6807200" y="3143"/>
            <a:ext cx="5384801" cy="1101851"/>
            <a:chOff x="5334000" y="-37306"/>
            <a:chExt cx="3281716" cy="895350"/>
          </a:xfrm>
        </p:grpSpPr>
        <p:pic>
          <p:nvPicPr>
            <p:cNvPr id="12" name="Graphic 11">
              <a:extLst>
                <a:ext uri="{FF2B5EF4-FFF2-40B4-BE49-F238E27FC236}">
                  <a16:creationId xmlns="" xmlns:a16="http://schemas.microsoft.com/office/drawing/2014/main" id="{323EE1CF-2D6B-4E08-B98D-D9F9B919680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 xmlns:a16="http://schemas.microsoft.com/office/drawing/2014/main" id="{2AA44434-8959-4391-901A-0B056114A27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 xmlns:a16="http://schemas.microsoft.com/office/drawing/2014/main" id="{33133CFB-98CB-4408-8818-24F931AC137B}"/>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 xmlns:a16="http://schemas.microsoft.com/office/drawing/2014/main" id="{A6EE7E31-13F0-404F-BFFF-EE236EB5D4B4}"/>
              </a:ext>
            </a:extLst>
          </p:cNvPr>
          <p:cNvSpPr>
            <a:spLocks noGrp="1"/>
          </p:cNvSpPr>
          <p:nvPr>
            <p:ph type="ftr" sz="quarter" idx="10"/>
          </p:nvPr>
        </p:nvSpPr>
        <p:spPr/>
        <p:txBody>
          <a:bodyPr/>
          <a:lstStyle/>
          <a:p>
            <a:r>
              <a:rPr lang="en-US" dirty="0"/>
              <a:t>www.website.com</a:t>
            </a:r>
          </a:p>
        </p:txBody>
      </p:sp>
      <p:sp>
        <p:nvSpPr>
          <p:cNvPr id="4" name="Slide Number Placeholder 3">
            <a:extLst>
              <a:ext uri="{FF2B5EF4-FFF2-40B4-BE49-F238E27FC236}">
                <a16:creationId xmlns="" xmlns:a16="http://schemas.microsoft.com/office/drawing/2014/main" id="{04FC6F67-BAE4-413D-8066-1E361D58912A}"/>
              </a:ext>
            </a:extLst>
          </p:cNvPr>
          <p:cNvSpPr>
            <a:spLocks noGrp="1"/>
          </p:cNvSpPr>
          <p:nvPr>
            <p:ph type="sldNum" sz="quarter" idx="11"/>
          </p:nvPr>
        </p:nvSpPr>
        <p:spPr/>
        <p:txBody>
          <a:bodyPr/>
          <a:lstStyle/>
          <a:p>
            <a:fld id="{49598980-D22C-4904-9F8F-3DB09B2ECD84}" type="slidenum">
              <a:rPr lang="en-US" smtClean="0"/>
              <a:pPr/>
              <a:t>‹#›</a:t>
            </a:fld>
            <a:endParaRPr lang="en-US" dirty="0"/>
          </a:p>
        </p:txBody>
      </p:sp>
      <p:sp>
        <p:nvSpPr>
          <p:cNvPr id="14" name="Content Placeholder 2">
            <a:extLst>
              <a:ext uri="{FF2B5EF4-FFF2-40B4-BE49-F238E27FC236}">
                <a16:creationId xmlns="" xmlns:a16="http://schemas.microsoft.com/office/drawing/2014/main" id="{DF566D8F-E696-41DE-BA1C-A8D0C7F03EDA}"/>
              </a:ext>
            </a:extLst>
          </p:cNvPr>
          <p:cNvSpPr>
            <a:spLocks noGrp="1"/>
          </p:cNvSpPr>
          <p:nvPr>
            <p:ph idx="1"/>
          </p:nvPr>
        </p:nvSpPr>
        <p:spPr>
          <a:xfrm>
            <a:off x="609600" y="1425655"/>
            <a:ext cx="10302240" cy="571500"/>
          </a:xfrm>
        </p:spPr>
        <p:txBody>
          <a:bodyPr>
            <a:normAutofit/>
          </a:bodyPr>
          <a:lstStyle>
            <a:lvl1pPr marL="64008" indent="0">
              <a:buFont typeface="Arial" panose="020B0604020202020204" pitchFamily="34" charset="0"/>
              <a:buNone/>
              <a:defRPr sz="2000"/>
            </a:lvl1pPr>
            <a:lvl2pPr marL="537210" indent="0">
              <a:buNone/>
              <a:defRPr/>
            </a:lvl2pPr>
            <a:lvl3pPr marL="877824" indent="0">
              <a:buNone/>
              <a:defRPr/>
            </a:lvl3pPr>
            <a:lvl4pPr marL="1161288" indent="0">
              <a:buNone/>
              <a:defRPr/>
            </a:lvl4pPr>
            <a:lvl5pPr marL="1389888" indent="0">
              <a:buNone/>
              <a:defRPr/>
            </a:lvl5pPr>
          </a:lstStyle>
          <a:p>
            <a:pPr lvl="0"/>
            <a:r>
              <a:rPr lang="en-US"/>
              <a:t>Click to edit Master text styles</a:t>
            </a:r>
          </a:p>
        </p:txBody>
      </p:sp>
    </p:spTree>
    <p:extLst>
      <p:ext uri="{BB962C8B-B14F-4D97-AF65-F5344CB8AC3E}">
        <p14:creationId xmlns:p14="http://schemas.microsoft.com/office/powerpoint/2010/main" val="421113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endParaRPr lang="en-US" dirty="0"/>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721600" y="173195"/>
            <a:ext cx="3140075" cy="301752"/>
          </a:xfrm>
        </p:spPr>
        <p:txBody>
          <a:bodyPr/>
          <a:lstStyle/>
          <a:p>
            <a:r>
              <a:rPr lang="en-US" dirty="0"/>
              <a:t>www.website.com</a:t>
            </a:r>
          </a:p>
        </p:txBody>
      </p:sp>
      <p:sp>
        <p:nvSpPr>
          <p:cNvPr id="9" name="Slide Number Placeholder 6">
            <a:extLst>
              <a:ext uri="{FF2B5EF4-FFF2-40B4-BE49-F238E27FC236}">
                <a16:creationId xmlns="" xmlns:a16="http://schemas.microsoft.com/office/drawing/2014/main" id="{B32CA5EA-865E-4EF0-89BB-61FD6EFE265C}"/>
              </a:ext>
            </a:extLst>
          </p:cNvPr>
          <p:cNvSpPr>
            <a:spLocks noGrp="1"/>
          </p:cNvSpPr>
          <p:nvPr>
            <p:ph type="sldNum" sz="quarter" idx="12"/>
          </p:nvPr>
        </p:nvSpPr>
        <p:spPr>
          <a:xfrm>
            <a:off x="10906760" y="173195"/>
            <a:ext cx="670560" cy="301752"/>
          </a:xfrm>
        </p:spPr>
        <p:txBody>
          <a:bodyPr/>
          <a:lstStyle/>
          <a:p>
            <a:fld id="{FEA1243F-3000-4347-94A4-FBDEAD3122CB}" type="slidenum">
              <a:rPr lang="en-US" smtClean="0"/>
              <a:pPr/>
              <a:t>‹#›</a:t>
            </a:fld>
            <a:endParaRPr lang="en-US" dirty="0"/>
          </a:p>
        </p:txBody>
      </p:sp>
    </p:spTree>
    <p:extLst>
      <p:ext uri="{BB962C8B-B14F-4D97-AF65-F5344CB8AC3E}">
        <p14:creationId xmlns:p14="http://schemas.microsoft.com/office/powerpoint/2010/main" val="393440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295400"/>
            <a:ext cx="1219200" cy="5015864"/>
          </a:xfrm>
        </p:spPr>
        <p:txBody>
          <a:bodyPr vert="vert270" anchor="b"/>
          <a:lstStyle>
            <a:lvl1pPr marL="0" marR="18288" algn="r">
              <a:spcBef>
                <a:spcPts val="0"/>
              </a:spcBef>
              <a:buNone/>
              <a:defRPr sz="29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514475" y="1295400"/>
            <a:ext cx="32512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8333" y="1295400"/>
            <a:ext cx="7034784"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7823200" y="173195"/>
            <a:ext cx="3098928" cy="301752"/>
          </a:xfrm>
        </p:spPr>
        <p:txBody>
          <a:bodyPr/>
          <a:lstStyle>
            <a:lvl1pPr>
              <a:defRPr sz="1200"/>
            </a:lvl1pPr>
          </a:lstStyle>
          <a:p>
            <a:r>
              <a:rPr lang="en-US" dirty="0"/>
              <a:t>www.website.com</a:t>
            </a:r>
          </a:p>
        </p:txBody>
      </p:sp>
      <p:sp>
        <p:nvSpPr>
          <p:cNvPr id="9" name="Slide Number Placeholder 6">
            <a:extLst>
              <a:ext uri="{FF2B5EF4-FFF2-40B4-BE49-F238E27FC236}">
                <a16:creationId xmlns="" xmlns:a16="http://schemas.microsoft.com/office/drawing/2014/main" id="{BD5BE3E6-AFB3-460C-834B-D73EE2A7C06F}"/>
              </a:ext>
            </a:extLst>
          </p:cNvPr>
          <p:cNvSpPr>
            <a:spLocks noGrp="1"/>
          </p:cNvSpPr>
          <p:nvPr>
            <p:ph type="sldNum" sz="quarter" idx="12"/>
          </p:nvPr>
        </p:nvSpPr>
        <p:spPr>
          <a:xfrm>
            <a:off x="10922128" y="173195"/>
            <a:ext cx="670560" cy="301752"/>
          </a:xfrm>
        </p:spPr>
        <p:txBody>
          <a:bodyPr/>
          <a:lstStyle>
            <a:lvl1pPr>
              <a:defRPr sz="1200"/>
            </a:lvl1pPr>
          </a:lstStyle>
          <a:p>
            <a:fld id="{FEA1243F-3000-4347-94A4-FBDEAD3122CB}" type="slidenum">
              <a:rPr lang="en-US" smtClean="0"/>
              <a:pPr/>
              <a:t>‹#›</a:t>
            </a:fld>
            <a:endParaRPr lang="en-US" dirty="0"/>
          </a:p>
        </p:txBody>
      </p:sp>
    </p:spTree>
    <p:extLst>
      <p:ext uri="{BB962C8B-B14F-4D97-AF65-F5344CB8AC3E}">
        <p14:creationId xmlns:p14="http://schemas.microsoft.com/office/powerpoint/2010/main" val="387910414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www.website.com</a:t>
            </a:r>
          </a:p>
        </p:txBody>
      </p:sp>
      <p:sp>
        <p:nvSpPr>
          <p:cNvPr id="4" name="Slide Number Placeholder 3"/>
          <p:cNvSpPr>
            <a:spLocks noGrp="1"/>
          </p:cNvSpPr>
          <p:nvPr>
            <p:ph type="sldNum" sz="quarter" idx="12"/>
          </p:nvPr>
        </p:nvSpPr>
        <p:spPr/>
        <p:txBody>
          <a:bodyPr/>
          <a:lstStyle/>
          <a:p>
            <a:fld id="{0A0033F3-06E6-6442-ABB2-E7F309BB5C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88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fld id="{58DE4F3D-2A7C-4B2E-A51A-87D26EDF90AA}" type="datetimeFigureOut">
              <a:rPr lang="en-US" smtClean="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C164CE-1301-4CCB-AD83-4C980E0E1A53}"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7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24128" y="6470704"/>
            <a:ext cx="2154142" cy="274320"/>
          </a:xfrm>
          <a:prstGeom prst="rect">
            <a:avLst/>
          </a:prstGeom>
        </p:spPr>
        <p:txBody>
          <a:bodyPr/>
          <a:lstStyle/>
          <a:p>
            <a:fld id="{58DE4F3D-2A7C-4B2E-A51A-87D26EDF90AA}" type="datetimeFigureOut">
              <a:rPr lang="en-US" smtClean="0"/>
              <a:t>6/19/2018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C164CE-1301-4CCB-AD83-4C980E0E1A53}" type="slidenum">
              <a:rPr lang="en-US" smtClean="0"/>
              <a:t>‹#›</a:t>
            </a:fld>
            <a:endParaRPr lang="en-US" dirty="0"/>
          </a:p>
        </p:txBody>
      </p:sp>
    </p:spTree>
    <p:extLst>
      <p:ext uri="{BB962C8B-B14F-4D97-AF65-F5344CB8AC3E}">
        <p14:creationId xmlns:p14="http://schemas.microsoft.com/office/powerpoint/2010/main" val="216111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17" Type="http://schemas.openxmlformats.org/officeDocument/2006/relationships/image" Target="../media/image9.sv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image" Target="../media/image7.sv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 xmlns:a16="http://schemas.microsoft.com/office/drawing/2014/main" id="{1423E8A4-D2B7-46D2-92C3-AE6BC0B9BD06}"/>
              </a:ext>
            </a:extLst>
          </p:cNvPr>
          <p:cNvGrpSpPr/>
          <p:nvPr userDrawn="1"/>
        </p:nvGrpSpPr>
        <p:grpSpPr>
          <a:xfrm>
            <a:off x="6807200" y="3143"/>
            <a:ext cx="5384801" cy="1101851"/>
            <a:chOff x="5334000" y="-37306"/>
            <a:chExt cx="3281716" cy="895350"/>
          </a:xfrm>
        </p:grpSpPr>
        <p:pic>
          <p:nvPicPr>
            <p:cNvPr id="18" name="Graphic 17">
              <a:extLst>
                <a:ext uri="{FF2B5EF4-FFF2-40B4-BE49-F238E27FC236}">
                  <a16:creationId xmlns="" xmlns:a16="http://schemas.microsoft.com/office/drawing/2014/main" id="{9309AE25-B267-4B83-A0CB-35016E70EE69}"/>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5448301" y="-37306"/>
              <a:ext cx="3167415" cy="609600"/>
            </a:xfrm>
            <a:prstGeom prst="rect">
              <a:avLst/>
            </a:prstGeom>
          </p:spPr>
        </p:pic>
        <p:pic>
          <p:nvPicPr>
            <p:cNvPr id="19" name="Graphic 18">
              <a:extLst>
                <a:ext uri="{FF2B5EF4-FFF2-40B4-BE49-F238E27FC236}">
                  <a16:creationId xmlns="" xmlns:a16="http://schemas.microsoft.com/office/drawing/2014/main" id="{61BEEC28-F63A-4526-A6C3-33CFC7679C23}"/>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622300" y="381198"/>
            <a:ext cx="6184899"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609600" y="1566839"/>
            <a:ext cx="10972800" cy="4572000"/>
          </a:xfrm>
          <a:prstGeom prst="rect">
            <a:avLst/>
          </a:prstGeom>
        </p:spPr>
        <p:txBody>
          <a:bodyPr vert="horz"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823200" y="174117"/>
            <a:ext cx="2949576" cy="300831"/>
          </a:xfrm>
          <a:prstGeom prst="rect">
            <a:avLst/>
          </a:prstGeom>
        </p:spPr>
        <p:txBody>
          <a:bodyPr vert="horz" anchor="b"/>
          <a:lstStyle>
            <a:lvl1pPr algn="r">
              <a:defRPr sz="1200">
                <a:solidFill>
                  <a:schemeClr val="bg2"/>
                </a:solidFill>
              </a:defRPr>
            </a:lvl1pPr>
          </a:lstStyle>
          <a:p>
            <a:r>
              <a:rPr lang="en-US" dirty="0"/>
              <a:t>www.website.com</a:t>
            </a:r>
          </a:p>
        </p:txBody>
      </p:sp>
      <p:sp>
        <p:nvSpPr>
          <p:cNvPr id="23" name="Slide Number Placeholder 22"/>
          <p:cNvSpPr>
            <a:spLocks noGrp="1"/>
          </p:cNvSpPr>
          <p:nvPr>
            <p:ph type="sldNum" sz="quarter" idx="4"/>
          </p:nvPr>
        </p:nvSpPr>
        <p:spPr>
          <a:xfrm>
            <a:off x="10911840" y="173195"/>
            <a:ext cx="670560" cy="301752"/>
          </a:xfrm>
          <a:prstGeom prst="rect">
            <a:avLst/>
          </a:prstGeom>
        </p:spPr>
        <p:txBody>
          <a:bodyPr vert="horz" anchor="b"/>
          <a:lstStyle>
            <a:lvl1pPr algn="ctr">
              <a:defRPr sz="1200" b="1">
                <a:solidFill>
                  <a:schemeClr val="bg2"/>
                </a:solidFill>
              </a:defRPr>
            </a:lvl1pPr>
          </a:lstStyle>
          <a:p>
            <a:fld id="{49598980-D22C-4904-9F8F-3DB09B2ECD84}" type="slidenum">
              <a:rPr lang="en-US" smtClean="0"/>
              <a:pPr/>
              <a:t>‹#›</a:t>
            </a:fld>
            <a:endParaRPr lang="en-US" dirty="0"/>
          </a:p>
        </p:txBody>
      </p:sp>
      <p:pic>
        <p:nvPicPr>
          <p:cNvPr id="21" name="Graphic 20">
            <a:extLst>
              <a:ext uri="{FF2B5EF4-FFF2-40B4-BE49-F238E27FC236}">
                <a16:creationId xmlns="" xmlns:a16="http://schemas.microsoft.com/office/drawing/2014/main" id="{41E45D2D-0469-4652-A090-C4D13F3C1502}"/>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0" y="5307178"/>
            <a:ext cx="1625600" cy="1550822"/>
          </a:xfrm>
          <a:prstGeom prst="rect">
            <a:avLst/>
          </a:prstGeom>
        </p:spPr>
      </p:pic>
      <p:pic>
        <p:nvPicPr>
          <p:cNvPr id="27" name="Graphic 26">
            <a:extLst>
              <a:ext uri="{FF2B5EF4-FFF2-40B4-BE49-F238E27FC236}">
                <a16:creationId xmlns="" xmlns:a16="http://schemas.microsoft.com/office/drawing/2014/main" id="{16C04FF8-AE2F-4C75-8657-A2201B951971}"/>
              </a:ext>
            </a:extLst>
          </p:cNvPr>
          <p:cNvPicPr>
            <a:picLocks noChangeAspect="1"/>
          </p:cNvPicPr>
          <p:nvPr userDrawn="1"/>
        </p:nvPicPr>
        <p:blipFill>
          <a:blip r:embed="rId16">
            <a:extLst>
              <a:ext uri="{96DAC541-7B7A-43D3-8B79-37D633B846F1}">
                <asvg:svgBlip xmlns="" xmlns:asvg="http://schemas.microsoft.com/office/drawing/2016/SVG/main" r:embed="rId17"/>
              </a:ext>
            </a:extLst>
          </a:blip>
          <a:stretch>
            <a:fillRect/>
          </a:stretch>
        </p:blipFill>
        <p:spPr>
          <a:xfrm>
            <a:off x="-21945" y="4545317"/>
            <a:ext cx="1664613" cy="1570328"/>
          </a:xfrm>
          <a:prstGeom prst="rect">
            <a:avLst/>
          </a:prstGeom>
        </p:spPr>
      </p:pic>
    </p:spTree>
    <p:extLst>
      <p:ext uri="{BB962C8B-B14F-4D97-AF65-F5344CB8AC3E}">
        <p14:creationId xmlns:p14="http://schemas.microsoft.com/office/powerpoint/2010/main" val="38012281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bcm.box.com/v/prqcdisasterbund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s.gd/PRQCL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ihi.org/"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bcm.box.com/v/prqcdisasterbundl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0786E28-0E77-3049-B860-992DB396D5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A0033F3-06E6-6442-ABB2-E7F309BB5C24}" type="slidenum">
              <a:rPr kumimoji="0" lang="en-US" sz="1200" b="1"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3" name="Picture 2">
            <a:extLst>
              <a:ext uri="{FF2B5EF4-FFF2-40B4-BE49-F238E27FC236}">
                <a16:creationId xmlns="" xmlns:a16="http://schemas.microsoft.com/office/drawing/2014/main" id="{B9E1A508-1DD4-1B4B-9B85-4BE75D105CBD}"/>
              </a:ext>
            </a:extLst>
          </p:cNvPr>
          <p:cNvPicPr>
            <a:picLocks noChangeAspect="1"/>
          </p:cNvPicPr>
          <p:nvPr/>
        </p:nvPicPr>
        <p:blipFill>
          <a:blip r:embed="rId3"/>
          <a:stretch>
            <a:fillRect/>
          </a:stretch>
        </p:blipFill>
        <p:spPr>
          <a:xfrm>
            <a:off x="4756502" y="5487637"/>
            <a:ext cx="2615086" cy="1154129"/>
          </a:xfrm>
          <a:prstGeom prst="rect">
            <a:avLst/>
          </a:prstGeom>
        </p:spPr>
      </p:pic>
      <p:cxnSp>
        <p:nvCxnSpPr>
          <p:cNvPr id="5" name="Straight Connector 4">
            <a:extLst>
              <a:ext uri="{FF2B5EF4-FFF2-40B4-BE49-F238E27FC236}">
                <a16:creationId xmlns="" xmlns:a16="http://schemas.microsoft.com/office/drawing/2014/main" id="{3296C472-8380-0547-B3FE-9E11C38F0668}"/>
              </a:ext>
            </a:extLst>
          </p:cNvPr>
          <p:cNvCxnSpPr/>
          <p:nvPr/>
        </p:nvCxnSpPr>
        <p:spPr>
          <a:xfrm>
            <a:off x="545690" y="3155497"/>
            <a:ext cx="1103671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Rectangle 2">
            <a:extLst>
              <a:ext uri="{FF2B5EF4-FFF2-40B4-BE49-F238E27FC236}">
                <a16:creationId xmlns="" xmlns:a16="http://schemas.microsoft.com/office/drawing/2014/main" id="{DEE8D9A3-8D9A-9F4C-ABD9-9DE6867D651F}"/>
              </a:ext>
            </a:extLst>
          </p:cNvPr>
          <p:cNvSpPr txBox="1">
            <a:spLocks/>
          </p:cNvSpPr>
          <p:nvPr/>
        </p:nvSpPr>
        <p:spPr>
          <a:xfrm>
            <a:off x="154052" y="1600466"/>
            <a:ext cx="12037948" cy="1981200"/>
          </a:xfrm>
          <a:prstGeom prst="rect">
            <a:avLst/>
          </a:prstGeom>
        </p:spPr>
        <p:txBody>
          <a:bodyPr anchor="ctr">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marR="0" lvl="0" indent="0" algn="ctr" defTabSz="914400" rtl="0" eaLnBrk="1" fontAlgn="auto" latinLnBrk="0" hangingPunct="1">
              <a:lnSpc>
                <a:spcPct val="100000"/>
              </a:lnSpc>
              <a:spcBef>
                <a:spcPct val="20000"/>
              </a:spcBef>
              <a:spcAft>
                <a:spcPts val="0"/>
              </a:spcAft>
              <a:buClr>
                <a:srgbClr val="DDDDDD"/>
              </a:buClr>
              <a:buSzPct val="80000"/>
              <a:buFont typeface="Arial" panose="020B0604020202020204" pitchFamily="34" charset="0"/>
              <a:buNone/>
              <a:tabLst/>
              <a:defRPr/>
            </a:pPr>
            <a:r>
              <a:rPr kumimoji="0" lang="en-US" sz="4400" b="1" i="0" u="none" strike="noStrike" kern="1200" cap="none" spc="0" normalizeH="0" baseline="0" noProof="0" dirty="0">
                <a:ln>
                  <a:noFill/>
                </a:ln>
                <a:solidFill>
                  <a:srgbClr val="134B92"/>
                </a:solidFill>
                <a:effectLst/>
                <a:uLnTx/>
                <a:uFillTx/>
                <a:latin typeface="Arial"/>
                <a:ea typeface="+mn-ea"/>
                <a:cs typeface="+mn-cs"/>
              </a:rPr>
              <a:t>Disaster Planning for a Pediatric Population</a:t>
            </a:r>
            <a:endParaRPr kumimoji="0" lang="en-US" sz="4000" b="0" i="0" u="none" strike="noStrike" kern="1200" cap="none" spc="0" normalizeH="0" baseline="0" noProof="0" dirty="0">
              <a:ln>
                <a:noFill/>
              </a:ln>
              <a:solidFill>
                <a:srgbClr val="134B92"/>
              </a:solidFill>
              <a:effectLst/>
              <a:uLnTx/>
              <a:uFillTx/>
              <a:latin typeface="Arial"/>
              <a:ea typeface="+mn-ea"/>
              <a:cs typeface="+mn-cs"/>
            </a:endParaRPr>
          </a:p>
        </p:txBody>
      </p:sp>
      <p:sp>
        <p:nvSpPr>
          <p:cNvPr id="7" name="Rectangle 2">
            <a:extLst>
              <a:ext uri="{FF2B5EF4-FFF2-40B4-BE49-F238E27FC236}">
                <a16:creationId xmlns="" xmlns:a16="http://schemas.microsoft.com/office/drawing/2014/main" id="{DEE8D9A3-8D9A-9F4C-ABD9-9DE6867D651F}"/>
              </a:ext>
            </a:extLst>
          </p:cNvPr>
          <p:cNvSpPr txBox="1">
            <a:spLocks/>
          </p:cNvSpPr>
          <p:nvPr/>
        </p:nvSpPr>
        <p:spPr>
          <a:xfrm>
            <a:off x="249456" y="3297287"/>
            <a:ext cx="12037948" cy="759125"/>
          </a:xfrm>
          <a:prstGeom prst="rect">
            <a:avLst/>
          </a:prstGeom>
        </p:spPr>
        <p:txBody>
          <a:bodyPr anchor="t">
            <a:normAutofit fontScale="77500" lnSpcReduction="20000"/>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marR="0" lvl="0" indent="0" algn="ctr" defTabSz="914400" rtl="0" eaLnBrk="1" fontAlgn="auto" latinLnBrk="0" hangingPunct="1">
              <a:lnSpc>
                <a:spcPct val="100000"/>
              </a:lnSpc>
              <a:spcBef>
                <a:spcPct val="20000"/>
              </a:spcBef>
              <a:spcAft>
                <a:spcPts val="0"/>
              </a:spcAft>
              <a:buClr>
                <a:srgbClr val="DDDDDD"/>
              </a:buClr>
              <a:buSzPct val="80000"/>
              <a:buFont typeface="Arial" panose="020B0604020202020204" pitchFamily="34" charset="0"/>
              <a:buNone/>
              <a:tabLst/>
              <a:defRPr/>
            </a:pPr>
            <a:r>
              <a:rPr kumimoji="0" lang="en-US" sz="3200" b="0" i="0" u="none" strike="noStrike" kern="1200" cap="none" spc="0" normalizeH="0" baseline="0" noProof="0" dirty="0">
                <a:ln>
                  <a:noFill/>
                </a:ln>
                <a:solidFill>
                  <a:srgbClr val="D2752B"/>
                </a:solidFill>
                <a:effectLst/>
                <a:uLnTx/>
                <a:uFillTx/>
                <a:latin typeface="Arial"/>
                <a:ea typeface="+mn-ea"/>
                <a:cs typeface="+mn-cs"/>
              </a:rPr>
              <a:t>Intervention Bundle Deep </a:t>
            </a:r>
            <a:r>
              <a:rPr kumimoji="0" lang="en-US" sz="3200" b="0" i="0" u="none" strike="noStrike" kern="1200" cap="none" spc="0" normalizeH="0" baseline="0" noProof="0" dirty="0" smtClean="0">
                <a:ln>
                  <a:noFill/>
                </a:ln>
                <a:solidFill>
                  <a:srgbClr val="D2752B"/>
                </a:solidFill>
                <a:effectLst/>
                <a:uLnTx/>
                <a:uFillTx/>
                <a:latin typeface="Arial"/>
                <a:ea typeface="+mn-ea"/>
                <a:cs typeface="+mn-cs"/>
              </a:rPr>
              <a:t>Dive</a:t>
            </a:r>
          </a:p>
          <a:p>
            <a:pPr marL="64008" lvl="0" indent="0" algn="ctr">
              <a:spcAft>
                <a:spcPts val="0"/>
              </a:spcAft>
              <a:buClr>
                <a:srgbClr val="DDDDDD"/>
              </a:buClr>
              <a:buNone/>
              <a:defRPr/>
            </a:pPr>
            <a:r>
              <a:rPr lang="en-US" u="sng" dirty="0">
                <a:hlinkClick r:id="rId4"/>
              </a:rPr>
              <a:t>https://bcm.box.com/v/prqcdisasterbundle</a:t>
            </a:r>
            <a:endParaRPr kumimoji="0" lang="en-US" sz="2800" b="0" i="0" u="none" strike="noStrike" kern="1200" cap="none" spc="0" normalizeH="0" baseline="0" noProof="0" dirty="0">
              <a:ln>
                <a:noFill/>
              </a:ln>
              <a:solidFill>
                <a:srgbClr val="D2752B"/>
              </a:solidFill>
              <a:effectLst/>
              <a:uLnTx/>
              <a:uFillTx/>
              <a:latin typeface="Arial"/>
              <a:ea typeface="+mn-ea"/>
              <a:cs typeface="+mn-cs"/>
            </a:endParaRPr>
          </a:p>
        </p:txBody>
      </p:sp>
    </p:spTree>
    <p:extLst>
      <p:ext uri="{BB962C8B-B14F-4D97-AF65-F5344CB8AC3E}">
        <p14:creationId xmlns:p14="http://schemas.microsoft.com/office/powerpoint/2010/main" val="391154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0786E28-0E77-3049-B860-992DB396D5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A0033F3-06E6-6442-ABB2-E7F309BB5C24}" type="slidenum">
              <a:rPr kumimoji="0" lang="en-US" sz="1200" b="1"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3" name="Picture 2">
            <a:extLst>
              <a:ext uri="{FF2B5EF4-FFF2-40B4-BE49-F238E27FC236}">
                <a16:creationId xmlns="" xmlns:a16="http://schemas.microsoft.com/office/drawing/2014/main" id="{B9E1A508-1DD4-1B4B-9B85-4BE75D105CBD}"/>
              </a:ext>
            </a:extLst>
          </p:cNvPr>
          <p:cNvPicPr>
            <a:picLocks noChangeAspect="1"/>
          </p:cNvPicPr>
          <p:nvPr/>
        </p:nvPicPr>
        <p:blipFill>
          <a:blip r:embed="rId3"/>
          <a:stretch>
            <a:fillRect/>
          </a:stretch>
        </p:blipFill>
        <p:spPr>
          <a:xfrm>
            <a:off x="4756502" y="5487637"/>
            <a:ext cx="2615086" cy="1154129"/>
          </a:xfrm>
          <a:prstGeom prst="rect">
            <a:avLst/>
          </a:prstGeom>
        </p:spPr>
      </p:pic>
      <p:cxnSp>
        <p:nvCxnSpPr>
          <p:cNvPr id="5" name="Straight Connector 4">
            <a:extLst>
              <a:ext uri="{FF2B5EF4-FFF2-40B4-BE49-F238E27FC236}">
                <a16:creationId xmlns="" xmlns:a16="http://schemas.microsoft.com/office/drawing/2014/main" id="{3296C472-8380-0547-B3FE-9E11C38F0668}"/>
              </a:ext>
            </a:extLst>
          </p:cNvPr>
          <p:cNvCxnSpPr/>
          <p:nvPr/>
        </p:nvCxnSpPr>
        <p:spPr>
          <a:xfrm>
            <a:off x="545690" y="3155497"/>
            <a:ext cx="1103671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Rectangle 2">
            <a:extLst>
              <a:ext uri="{FF2B5EF4-FFF2-40B4-BE49-F238E27FC236}">
                <a16:creationId xmlns="" xmlns:a16="http://schemas.microsoft.com/office/drawing/2014/main" id="{DEE8D9A3-8D9A-9F4C-ABD9-9DE6867D651F}"/>
              </a:ext>
            </a:extLst>
          </p:cNvPr>
          <p:cNvSpPr txBox="1">
            <a:spLocks/>
          </p:cNvSpPr>
          <p:nvPr/>
        </p:nvSpPr>
        <p:spPr>
          <a:xfrm>
            <a:off x="154052" y="1600466"/>
            <a:ext cx="12037948" cy="1981200"/>
          </a:xfrm>
          <a:prstGeom prst="rect">
            <a:avLst/>
          </a:prstGeom>
        </p:spPr>
        <p:txBody>
          <a:bodyPr anchor="ctr">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marR="0" lvl="0" indent="0" algn="ctr" defTabSz="914400" rtl="0" eaLnBrk="1" fontAlgn="auto" latinLnBrk="0" hangingPunct="1">
              <a:lnSpc>
                <a:spcPct val="100000"/>
              </a:lnSpc>
              <a:spcBef>
                <a:spcPct val="20000"/>
              </a:spcBef>
              <a:spcAft>
                <a:spcPts val="0"/>
              </a:spcAft>
              <a:buClr>
                <a:srgbClr val="DDDDDD"/>
              </a:buClr>
              <a:buSzPct val="80000"/>
              <a:buFont typeface="Arial" panose="020B0604020202020204" pitchFamily="34" charset="0"/>
              <a:buNone/>
              <a:tabLst/>
              <a:defRPr/>
            </a:pPr>
            <a:r>
              <a:rPr kumimoji="0" lang="en-US" sz="4400" b="1" i="0" u="none" strike="noStrike" kern="1200" cap="none" spc="0" normalizeH="0" baseline="0" noProof="0" dirty="0">
                <a:ln>
                  <a:noFill/>
                </a:ln>
                <a:solidFill>
                  <a:srgbClr val="134B92"/>
                </a:solidFill>
                <a:effectLst/>
                <a:uLnTx/>
                <a:uFillTx/>
                <a:latin typeface="Arial"/>
                <a:ea typeface="+mn-ea"/>
                <a:cs typeface="+mn-cs"/>
              </a:rPr>
              <a:t>Disaster Planning for a Pediatric Population</a:t>
            </a:r>
            <a:endParaRPr kumimoji="0" lang="en-US" sz="4000" b="0" i="0" u="none" strike="noStrike" kern="1200" cap="none" spc="0" normalizeH="0" baseline="0" noProof="0" dirty="0">
              <a:ln>
                <a:noFill/>
              </a:ln>
              <a:solidFill>
                <a:srgbClr val="134B92"/>
              </a:solidFill>
              <a:effectLst/>
              <a:uLnTx/>
              <a:uFillTx/>
              <a:latin typeface="Arial"/>
              <a:ea typeface="+mn-ea"/>
              <a:cs typeface="+mn-cs"/>
            </a:endParaRPr>
          </a:p>
        </p:txBody>
      </p:sp>
      <p:sp>
        <p:nvSpPr>
          <p:cNvPr id="7" name="Rectangle 2">
            <a:extLst>
              <a:ext uri="{FF2B5EF4-FFF2-40B4-BE49-F238E27FC236}">
                <a16:creationId xmlns="" xmlns:a16="http://schemas.microsoft.com/office/drawing/2014/main" id="{DEE8D9A3-8D9A-9F4C-ABD9-9DE6867D651F}"/>
              </a:ext>
            </a:extLst>
          </p:cNvPr>
          <p:cNvSpPr txBox="1">
            <a:spLocks/>
          </p:cNvSpPr>
          <p:nvPr/>
        </p:nvSpPr>
        <p:spPr>
          <a:xfrm>
            <a:off x="249456" y="3297287"/>
            <a:ext cx="12037948" cy="759125"/>
          </a:xfrm>
          <a:prstGeom prst="rect">
            <a:avLst/>
          </a:prstGeom>
        </p:spPr>
        <p:txBody>
          <a:bodyPr anchor="t">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marR="0" lvl="0" indent="0" algn="ctr" defTabSz="914400" rtl="0" eaLnBrk="1" fontAlgn="auto" latinLnBrk="0" hangingPunct="1">
              <a:lnSpc>
                <a:spcPct val="100000"/>
              </a:lnSpc>
              <a:spcBef>
                <a:spcPct val="20000"/>
              </a:spcBef>
              <a:spcAft>
                <a:spcPts val="0"/>
              </a:spcAft>
              <a:buClr>
                <a:srgbClr val="DDDDDD"/>
              </a:buClr>
              <a:buSzPct val="80000"/>
              <a:buFont typeface="Arial" panose="020B0604020202020204" pitchFamily="34" charset="0"/>
              <a:buNone/>
              <a:tabLst/>
              <a:defRPr/>
            </a:pPr>
            <a:r>
              <a:rPr kumimoji="0" lang="en-US" sz="3200" b="0" i="0" u="none" strike="noStrike" kern="1200" cap="none" spc="0" normalizeH="0" baseline="0" noProof="0" dirty="0">
                <a:ln>
                  <a:noFill/>
                </a:ln>
                <a:solidFill>
                  <a:srgbClr val="D2752B"/>
                </a:solidFill>
                <a:effectLst/>
                <a:uLnTx/>
                <a:uFillTx/>
                <a:latin typeface="Arial"/>
                <a:ea typeface="+mn-ea"/>
                <a:cs typeface="+mn-cs"/>
              </a:rPr>
              <a:t>Intervention Bundle Deep Dive</a:t>
            </a:r>
            <a:endParaRPr kumimoji="0" lang="en-US" sz="2800" b="0" i="0" u="none" strike="noStrike" kern="1200" cap="none" spc="0" normalizeH="0" baseline="0" noProof="0" dirty="0">
              <a:ln>
                <a:noFill/>
              </a:ln>
              <a:solidFill>
                <a:srgbClr val="D2752B"/>
              </a:solidFill>
              <a:effectLst/>
              <a:uLnTx/>
              <a:uFillTx/>
              <a:latin typeface="Arial"/>
              <a:ea typeface="+mn-ea"/>
              <a:cs typeface="+mn-cs"/>
            </a:endParaRPr>
          </a:p>
        </p:txBody>
      </p:sp>
    </p:spTree>
    <p:extLst>
      <p:ext uri="{BB962C8B-B14F-4D97-AF65-F5344CB8AC3E}">
        <p14:creationId xmlns:p14="http://schemas.microsoft.com/office/powerpoint/2010/main" val="353012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23F492-7981-974F-9434-06B889880E6B}"/>
              </a:ext>
            </a:extLst>
          </p:cNvPr>
          <p:cNvSpPr>
            <a:spLocks noGrp="1"/>
          </p:cNvSpPr>
          <p:nvPr>
            <p:ph type="title"/>
          </p:nvPr>
        </p:nvSpPr>
        <p:spPr/>
        <p:txBody>
          <a:bodyPr/>
          <a:lstStyle/>
          <a:p>
            <a:r>
              <a:rPr lang="en-US" b="0" dirty="0"/>
              <a:t>BUNDLE </a:t>
            </a:r>
            <a:r>
              <a:rPr lang="en-US" dirty="0"/>
              <a:t>FRAMEWORK</a:t>
            </a:r>
            <a:endParaRPr lang="en-US" b="0" dirty="0"/>
          </a:p>
        </p:txBody>
      </p:sp>
      <p:sp>
        <p:nvSpPr>
          <p:cNvPr id="4" name="Slide Number Placeholder 3">
            <a:extLst>
              <a:ext uri="{FF2B5EF4-FFF2-40B4-BE49-F238E27FC236}">
                <a16:creationId xmlns="" xmlns:a16="http://schemas.microsoft.com/office/drawing/2014/main" id="{32C1CB2D-A528-7446-9557-B4932BB16E5E}"/>
              </a:ext>
            </a:extLst>
          </p:cNvPr>
          <p:cNvSpPr>
            <a:spLocks noGrp="1"/>
          </p:cNvSpPr>
          <p:nvPr>
            <p:ph type="sldNum" sz="quarter" idx="12"/>
          </p:nvPr>
        </p:nvSpPr>
        <p:spPr/>
        <p:txBody>
          <a:bodyPr/>
          <a:lstStyle/>
          <a:p>
            <a:fld id="{FEA1243F-3000-4347-94A4-FBDEAD3122CB}" type="slidenum">
              <a:rPr lang="en-US" smtClean="0"/>
              <a:pPr/>
              <a:t>11</a:t>
            </a:fld>
            <a:endParaRPr lang="en-US" dirty="0"/>
          </a:p>
        </p:txBody>
      </p:sp>
      <p:pic>
        <p:nvPicPr>
          <p:cNvPr id="5" name="Picture 4">
            <a:extLst>
              <a:ext uri="{FF2B5EF4-FFF2-40B4-BE49-F238E27FC236}">
                <a16:creationId xmlns="" xmlns:a16="http://schemas.microsoft.com/office/drawing/2014/main" id="{577F8C1E-DA77-774C-BE15-8C045D51965E}"/>
              </a:ext>
            </a:extLst>
          </p:cNvPr>
          <p:cNvPicPr>
            <a:picLocks noChangeAspect="1"/>
          </p:cNvPicPr>
          <p:nvPr/>
        </p:nvPicPr>
        <p:blipFill>
          <a:blip r:embed="rId3"/>
          <a:stretch>
            <a:fillRect/>
          </a:stretch>
        </p:blipFill>
        <p:spPr>
          <a:xfrm>
            <a:off x="1543116" y="1722774"/>
            <a:ext cx="9704004" cy="4776500"/>
          </a:xfrm>
          <a:prstGeom prst="rect">
            <a:avLst/>
          </a:prstGeom>
        </p:spPr>
      </p:pic>
    </p:spTree>
    <p:extLst>
      <p:ext uri="{BB962C8B-B14F-4D97-AF65-F5344CB8AC3E}">
        <p14:creationId xmlns:p14="http://schemas.microsoft.com/office/powerpoint/2010/main" val="55589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A1243F-3000-4347-94A4-FBDEAD3122CB}" type="slidenum">
              <a:rPr lang="en-US" smtClean="0"/>
              <a:pPr/>
              <a:t>12</a:t>
            </a:fld>
            <a:endParaRPr lang="en-US" dirty="0"/>
          </a:p>
        </p:txBody>
      </p:sp>
      <p:sp>
        <p:nvSpPr>
          <p:cNvPr id="5" name="Rectangle 4"/>
          <p:cNvSpPr/>
          <p:nvPr/>
        </p:nvSpPr>
        <p:spPr>
          <a:xfrm>
            <a:off x="1371600" y="1358675"/>
            <a:ext cx="10210800" cy="3503010"/>
          </a:xfrm>
          <a:prstGeom prst="rect">
            <a:avLst/>
          </a:prstGeom>
        </p:spPr>
        <p:txBody>
          <a:bodyPr wrap="square">
            <a:spAutoFit/>
          </a:bodyPr>
          <a:lstStyle/>
          <a:p>
            <a:pPr>
              <a:spcBef>
                <a:spcPts val="1800"/>
              </a:spcBef>
              <a:spcAft>
                <a:spcPts val="300"/>
              </a:spcAft>
            </a:pPr>
            <a:r>
              <a:rPr lang="en-US" sz="28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cONSIDERATIONS </a:t>
            </a:r>
          </a:p>
          <a:p>
            <a:pPr algn="just">
              <a:lnSpc>
                <a:spcPct val="120000"/>
              </a:lnSpc>
              <a:spcBef>
                <a:spcPts val="200"/>
              </a:spcBef>
              <a:spcAft>
                <a:spcPts val="80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This intervention bundle was designed exclusively for sites participating in the Pediatric Readiness Quality Collaborative, and as such, this content should not be used for other purposes or by other sites without written consent from the EMSC Innovation and Improvement Center.</a:t>
            </a:r>
          </a:p>
          <a:p>
            <a:pPr algn="just">
              <a:lnSpc>
                <a:spcPct val="120000"/>
              </a:lnSpc>
              <a:spcBef>
                <a:spcPts val="200"/>
              </a:spcBef>
              <a:spcAft>
                <a:spcPts val="800"/>
              </a:spcAft>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gn="just">
              <a:lnSpc>
                <a:spcPct val="120000"/>
              </a:lnSpc>
              <a:spcBef>
                <a:spcPts val="200"/>
              </a:spcBef>
              <a:spcAft>
                <a:spcPts val="80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Hospital disaster plans are unique to each facility and community; hence, hospital administrators and managers are encouraged to work closely with their local, regional, and state healthcare systems and healthcare and/or disaster coalitions, national disaster partners, and their corresponding local chapters to adapt recommendations based on resource availability, strategies, and their local needs.</a:t>
            </a:r>
            <a:endParaRPr lang="en-US"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70367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13</a:t>
            </a:fld>
            <a:endParaRPr lang="en-US" dirty="0">
              <a:solidFill>
                <a:prstClr val="black">
                  <a:tint val="75000"/>
                </a:prstClr>
              </a:solidFill>
            </a:endParaRPr>
          </a:p>
        </p:txBody>
      </p:sp>
      <p:sp>
        <p:nvSpPr>
          <p:cNvPr id="3" name="Rectangle 2"/>
          <p:cNvSpPr/>
          <p:nvPr/>
        </p:nvSpPr>
        <p:spPr>
          <a:xfrm>
            <a:off x="1801184" y="1189195"/>
            <a:ext cx="9873580" cy="5012141"/>
          </a:xfrm>
          <a:prstGeom prst="rect">
            <a:avLst/>
          </a:prstGeom>
        </p:spPr>
        <p:txBody>
          <a:bodyPr wrap="square">
            <a:spAutoFit/>
          </a:bodyPr>
          <a:lstStyle/>
          <a:p>
            <a:pPr>
              <a:spcBef>
                <a:spcPts val="0"/>
              </a:spcBef>
              <a:spcAft>
                <a:spcPts val="1800"/>
              </a:spcAft>
            </a:pPr>
            <a:r>
              <a:rPr lang="en-US" sz="3200" b="1" kern="1000" dirty="0">
                <a:solidFill>
                  <a:srgbClr val="595959"/>
                </a:solidFill>
                <a:latin typeface="Cambria" panose="02040503050406030204" pitchFamily="18" charset="0"/>
              </a:rPr>
              <a:t>Introduction</a:t>
            </a:r>
          </a:p>
          <a:p>
            <a:pPr>
              <a:spcBef>
                <a:spcPts val="1800"/>
              </a:spcBef>
              <a:spcAft>
                <a:spcPts val="300"/>
              </a:spcAft>
            </a:pPr>
            <a:r>
              <a:rPr lang="en-US" sz="20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subject matter experts</a:t>
            </a:r>
          </a:p>
          <a:p>
            <a:pPr algn="just">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Steven Krug, MD, FAAP</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Professor of Pediatrics, Northwestern University Feinberg School of Medicine</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Chief of Emergency Medicine, Ann &amp; Robert H. Lurie Children’s Hospital of Chicago</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Chairperson of the American Academy of Pediatrics (AAP) Disaster Preparedness Advisory Council</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Brent Kaziny, MD, MA, FAAP</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Assistant Professor of Pediatrics, Baylor College of Medicine</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Section of Emergency Medicine, Texas Children’s Hospital</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Director of the EMSC Innovation and Improvement Center’s Disaster Preparedness Domain</a:t>
            </a:r>
          </a:p>
          <a:p>
            <a:pPr>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Patricia Frost, RN, MS, PNP</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Director of Emergency Medical Services, Contra Costa Health Services</a:t>
            </a:r>
          </a:p>
          <a:p>
            <a:pPr>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88672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14</a:t>
            </a:fld>
            <a:endParaRPr lang="en-US" dirty="0">
              <a:solidFill>
                <a:prstClr val="black">
                  <a:tint val="75000"/>
                </a:prstClr>
              </a:solidFill>
            </a:endParaRPr>
          </a:p>
        </p:txBody>
      </p:sp>
      <p:sp>
        <p:nvSpPr>
          <p:cNvPr id="3" name="Rectangle 2"/>
          <p:cNvSpPr/>
          <p:nvPr/>
        </p:nvSpPr>
        <p:spPr>
          <a:xfrm>
            <a:off x="1801184" y="1189195"/>
            <a:ext cx="9873580" cy="5529206"/>
          </a:xfrm>
          <a:prstGeom prst="rect">
            <a:avLst/>
          </a:prstGeom>
        </p:spPr>
        <p:txBody>
          <a:bodyPr wrap="square">
            <a:spAutoFit/>
          </a:bodyPr>
          <a:lstStyle/>
          <a:p>
            <a:pPr>
              <a:spcBef>
                <a:spcPts val="0"/>
              </a:spcBef>
              <a:spcAft>
                <a:spcPts val="1800"/>
              </a:spcAft>
            </a:pPr>
            <a:r>
              <a:rPr lang="en-US" sz="3200" b="1" kern="1000" dirty="0">
                <a:solidFill>
                  <a:srgbClr val="595959"/>
                </a:solidFill>
                <a:latin typeface="Cambria" panose="02040503050406030204" pitchFamily="18" charset="0"/>
              </a:rPr>
              <a:t>Introduction</a:t>
            </a:r>
          </a:p>
          <a:p>
            <a:pPr>
              <a:spcBef>
                <a:spcPts val="1800"/>
              </a:spcBef>
              <a:spcAft>
                <a:spcPts val="300"/>
              </a:spcAft>
            </a:pPr>
            <a:r>
              <a:rPr lang="en-US" sz="20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subject matter experts</a:t>
            </a:r>
          </a:p>
          <a:p>
            <a:pPr algn="just">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b="1" kern="1000" dirty="0" err="1"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Ireal</a:t>
            </a:r>
            <a:r>
              <a:rPr lang="en-US" sz="1400" b="1" kern="1000" dirty="0"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 Fusco, MD</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kern="1000" dirty="0"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Pediatric Emergency Medicine Fellow</a:t>
            </a:r>
          </a:p>
          <a:p>
            <a:pPr>
              <a:lnSpc>
                <a:spcPct val="120000"/>
              </a:lnSpc>
            </a:pPr>
            <a:r>
              <a:rPr lang="en-US" sz="1400" kern="1000" dirty="0"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Dell Children’s Medical Center at the University of Texas at Austin</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endPar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b="1" kern="1000" dirty="0"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Oscar </a:t>
            </a: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Enriquez, EMT</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Emergency Preparedness Coordinator, Dell Children’s Medical Center of Central Texas</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Laura Aird, MS</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Manager, Disaster Preparedness and Response</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American Academy of Pediatrics </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Breanna Smith</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Program Coordinator, Emergency Readiness</a:t>
            </a:r>
          </a:p>
          <a:p>
            <a:pPr>
              <a:lnSpc>
                <a:spcPct val="120000"/>
              </a:lnSpc>
            </a:pPr>
            <a:r>
              <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American Academy of Pediatrics</a:t>
            </a:r>
          </a:p>
          <a:p>
            <a:pPr>
              <a:lnSpc>
                <a:spcPct val="120000"/>
              </a:lnSpc>
            </a:pPr>
            <a:r>
              <a:rPr lang="en-US" sz="1400"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sz="14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35635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BACKGROUND</a:t>
            </a:r>
            <a:endParaRPr lang="en-US" b="0" dirty="0"/>
          </a:p>
        </p:txBody>
      </p:sp>
      <p:sp>
        <p:nvSpPr>
          <p:cNvPr id="3" name="Content Placeholder 2"/>
          <p:cNvSpPr>
            <a:spLocks noGrp="1"/>
          </p:cNvSpPr>
          <p:nvPr>
            <p:ph idx="1"/>
          </p:nvPr>
        </p:nvSpPr>
        <p:spPr/>
        <p:txBody>
          <a:bodyPr/>
          <a:lstStyle/>
          <a:p>
            <a:r>
              <a:rPr lang="en-US" dirty="0">
                <a:solidFill>
                  <a:schemeClr val="bg2">
                    <a:lumMod val="65000"/>
                    <a:lumOff val="35000"/>
                  </a:schemeClr>
                </a:solidFill>
                <a:latin typeface="Cambria" panose="02040503050406030204" pitchFamily="18" charset="0"/>
              </a:rPr>
              <a:t>In 2013, 53.2% of 4,146 EDs self-reported the lack of a disaster plan that includes children</a:t>
            </a:r>
            <a:r>
              <a:rPr lang="en-US" dirty="0" smtClean="0">
                <a:solidFill>
                  <a:schemeClr val="bg2">
                    <a:lumMod val="65000"/>
                    <a:lumOff val="35000"/>
                  </a:schemeClr>
                </a:solidFill>
                <a:latin typeface="Cambria" panose="02040503050406030204" pitchFamily="18" charset="0"/>
              </a:rPr>
              <a:t>.</a:t>
            </a:r>
          </a:p>
          <a:p>
            <a:r>
              <a:rPr lang="en-US" dirty="0">
                <a:solidFill>
                  <a:schemeClr val="bg2">
                    <a:lumMod val="65000"/>
                    <a:lumOff val="35000"/>
                  </a:schemeClr>
                </a:solidFill>
                <a:latin typeface="Cambria" panose="02040503050406030204" pitchFamily="18" charset="0"/>
              </a:rPr>
              <a:t>More than 50% of Emergency departments lack a disaster plan that includes pediatric-specific needs</a:t>
            </a:r>
          </a:p>
          <a:p>
            <a:endParaRPr lang="en-US" dirty="0"/>
          </a:p>
        </p:txBody>
      </p:sp>
      <p:sp>
        <p:nvSpPr>
          <p:cNvPr id="4" name="Slide Number Placeholder 3"/>
          <p:cNvSpPr>
            <a:spLocks noGrp="1"/>
          </p:cNvSpPr>
          <p:nvPr>
            <p:ph type="sldNum" sz="quarter" idx="12"/>
          </p:nvPr>
        </p:nvSpPr>
        <p:spPr/>
        <p:txBody>
          <a:bodyPr/>
          <a:lstStyle/>
          <a:p>
            <a:fld id="{FEA1243F-3000-4347-94A4-FBDEAD3122CB}" type="slidenum">
              <a:rPr lang="en-US" smtClean="0"/>
              <a:pPr/>
              <a:t>15</a:t>
            </a:fld>
            <a:endParaRPr lang="en-US" dirty="0"/>
          </a:p>
        </p:txBody>
      </p:sp>
      <p:pic>
        <p:nvPicPr>
          <p:cNvPr id="5" name="Picture 8" descr="Image result for national pediatric readiness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475" y="5658443"/>
            <a:ext cx="1963401" cy="102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76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3008" y="1199980"/>
            <a:ext cx="9765323" cy="1143000"/>
          </a:xfrm>
        </p:spPr>
        <p:txBody>
          <a:bodyPr>
            <a:normAutofit/>
          </a:bodyPr>
          <a:lstStyle/>
          <a:p>
            <a:r>
              <a:rPr lang="en-US" sz="2400" dirty="0" smtClean="0">
                <a:solidFill>
                  <a:schemeClr val="bg2">
                    <a:lumMod val="65000"/>
                    <a:lumOff val="35000"/>
                  </a:schemeClr>
                </a:solidFill>
              </a:rPr>
              <a:t>Disaster </a:t>
            </a:r>
            <a:r>
              <a:rPr lang="en-US" sz="2400" dirty="0">
                <a:solidFill>
                  <a:schemeClr val="bg2">
                    <a:lumMod val="65000"/>
                    <a:lumOff val="35000"/>
                  </a:schemeClr>
                </a:solidFill>
              </a:rPr>
              <a:t>Plan Addresses Issues Specific to the Care of Children</a:t>
            </a: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594"/>
          <a:stretch/>
        </p:blipFill>
        <p:spPr bwMode="auto">
          <a:xfrm>
            <a:off x="1604827" y="2216978"/>
            <a:ext cx="9192127" cy="453156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839536" y="509520"/>
            <a:ext cx="10722708" cy="799306"/>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pPr algn="ctr"/>
            <a:r>
              <a:rPr lang="en-US" b="0" dirty="0" smtClean="0"/>
              <a:t>NATIONAL ASSESSMENT OF PEDIDATRIC READINESS OF EMERGENCY DEPARTMENTS</a:t>
            </a:r>
            <a:endParaRPr lang="en-US" b="0" dirty="0"/>
          </a:p>
        </p:txBody>
      </p:sp>
    </p:spTree>
    <p:extLst>
      <p:ext uri="{BB962C8B-B14F-4D97-AF65-F5344CB8AC3E}">
        <p14:creationId xmlns:p14="http://schemas.microsoft.com/office/powerpoint/2010/main" val="226163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3760"/>
            <a:ext cx="6502400" cy="799306"/>
          </a:xfrm>
        </p:spPr>
        <p:txBody>
          <a:bodyPr/>
          <a:lstStyle/>
          <a:p>
            <a:r>
              <a:rPr lang="en-US" b="0" dirty="0" smtClean="0"/>
              <a:t>CURRENT </a:t>
            </a:r>
            <a:r>
              <a:rPr lang="en-US" dirty="0" smtClean="0"/>
              <a:t>STATE OF PEDIATRIC DISASTER PREPAREDNESS</a:t>
            </a:r>
            <a:endParaRPr lang="en-US" b="0" dirty="0"/>
          </a:p>
        </p:txBody>
      </p:sp>
      <p:sp>
        <p:nvSpPr>
          <p:cNvPr id="3" name="Content Placeholder 2"/>
          <p:cNvSpPr>
            <a:spLocks noGrp="1"/>
          </p:cNvSpPr>
          <p:nvPr>
            <p:ph idx="1"/>
          </p:nvPr>
        </p:nvSpPr>
        <p:spPr>
          <a:xfrm>
            <a:off x="609600" y="2497014"/>
            <a:ext cx="10972800" cy="3675185"/>
          </a:xfrm>
        </p:spPr>
        <p:txBody>
          <a:bodyPr/>
          <a:lstStyle/>
          <a:p>
            <a:r>
              <a:rPr lang="en-US" dirty="0">
                <a:solidFill>
                  <a:schemeClr val="accent4">
                    <a:lumMod val="50000"/>
                  </a:schemeClr>
                </a:solidFill>
                <a:latin typeface="Cambria" panose="02040503050406030204" pitchFamily="18" charset="0"/>
              </a:rPr>
              <a:t>The US Emergency Care System is “poorly prepared for disasters.”</a:t>
            </a:r>
          </a:p>
          <a:p>
            <a:endParaRPr lang="en-US" dirty="0">
              <a:solidFill>
                <a:schemeClr val="accent4">
                  <a:lumMod val="50000"/>
                </a:schemeClr>
              </a:solidFill>
              <a:latin typeface="Cambria" panose="02040503050406030204" pitchFamily="18" charset="0"/>
            </a:endParaRPr>
          </a:p>
          <a:p>
            <a:r>
              <a:rPr lang="en-US" dirty="0">
                <a:solidFill>
                  <a:schemeClr val="accent4">
                    <a:lumMod val="50000"/>
                  </a:schemeClr>
                </a:solidFill>
                <a:latin typeface="Cambria" panose="02040503050406030204" pitchFamily="18" charset="0"/>
              </a:rPr>
              <a:t>Deficiencies in day-to-day operational readiness are exacerbated during a disaster</a:t>
            </a:r>
          </a:p>
          <a:p>
            <a:endParaRPr lang="en-US"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FEA1243F-3000-4347-94A4-FBDEAD3122CB}" type="slidenum">
              <a:rPr lang="en-US" smtClean="0"/>
              <a:pPr/>
              <a:t>17</a:t>
            </a:fld>
            <a:endParaRPr lang="en-US" dirty="0"/>
          </a:p>
        </p:txBody>
      </p:sp>
    </p:spTree>
    <p:extLst>
      <p:ext uri="{BB962C8B-B14F-4D97-AF65-F5344CB8AC3E}">
        <p14:creationId xmlns:p14="http://schemas.microsoft.com/office/powerpoint/2010/main" val="3500286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423" y="1008581"/>
            <a:ext cx="1219200" cy="5015864"/>
          </a:xfrm>
        </p:spPr>
        <p:txBody>
          <a:bodyPr/>
          <a:lstStyle/>
          <a:p>
            <a:r>
              <a:rPr lang="en-US" b="1" dirty="0" smtClean="0"/>
              <a:t>RECENT DISASTER EVENTS</a:t>
            </a:r>
            <a:endParaRPr lang="en-US" b="1" dirty="0"/>
          </a:p>
        </p:txBody>
      </p:sp>
      <p:sp>
        <p:nvSpPr>
          <p:cNvPr id="4" name="Content Placeholder 3"/>
          <p:cNvSpPr>
            <a:spLocks noGrp="1"/>
          </p:cNvSpPr>
          <p:nvPr>
            <p:ph sz="half" idx="2"/>
          </p:nvPr>
        </p:nvSpPr>
        <p:spPr>
          <a:xfrm>
            <a:off x="4265765" y="1190288"/>
            <a:ext cx="7034784" cy="5013960"/>
          </a:xfrm>
        </p:spPr>
        <p:txBody>
          <a:bodyPr>
            <a:normAutofit fontScale="70000" lnSpcReduction="20000"/>
          </a:bodyPr>
          <a:lstStyle/>
          <a:p>
            <a:r>
              <a:rPr lang="en-US" dirty="0">
                <a:solidFill>
                  <a:schemeClr val="bg2">
                    <a:lumMod val="65000"/>
                    <a:lumOff val="35000"/>
                  </a:schemeClr>
                </a:solidFill>
                <a:latin typeface="Cambria" panose="02040503050406030204" pitchFamily="18" charset="0"/>
              </a:rPr>
              <a:t>September 2001 World Trade Center </a:t>
            </a:r>
            <a:r>
              <a:rPr lang="en-US" dirty="0" smtClean="0">
                <a:solidFill>
                  <a:schemeClr val="bg2">
                    <a:lumMod val="65000"/>
                    <a:lumOff val="35000"/>
                  </a:schemeClr>
                </a:solidFill>
                <a:latin typeface="Cambria" panose="02040503050406030204" pitchFamily="18" charset="0"/>
              </a:rPr>
              <a:t>towers</a:t>
            </a:r>
            <a:endParaRPr lang="en-US" dirty="0">
              <a:solidFill>
                <a:schemeClr val="bg2">
                  <a:lumMod val="65000"/>
                  <a:lumOff val="35000"/>
                </a:schemeClr>
              </a:solidFill>
              <a:latin typeface="Cambria" panose="02040503050406030204" pitchFamily="18" charset="0"/>
            </a:endParaRPr>
          </a:p>
          <a:p>
            <a:pPr lvl="1"/>
            <a:r>
              <a:rPr lang="en-US" dirty="0">
                <a:solidFill>
                  <a:schemeClr val="bg2">
                    <a:lumMod val="65000"/>
                    <a:lumOff val="35000"/>
                  </a:schemeClr>
                </a:solidFill>
                <a:latin typeface="Cambria" panose="02040503050406030204" pitchFamily="18" charset="0"/>
              </a:rPr>
              <a:t>3000 dead or missing</a:t>
            </a:r>
          </a:p>
          <a:p>
            <a:r>
              <a:rPr lang="en-US" dirty="0">
                <a:solidFill>
                  <a:schemeClr val="bg2">
                    <a:lumMod val="65000"/>
                    <a:lumOff val="35000"/>
                  </a:schemeClr>
                </a:solidFill>
                <a:latin typeface="Cambria" panose="02040503050406030204" pitchFamily="18" charset="0"/>
              </a:rPr>
              <a:t>August 2005 Hurricane Katrina </a:t>
            </a:r>
          </a:p>
          <a:p>
            <a:pPr lvl="1"/>
            <a:r>
              <a:rPr lang="en-US" dirty="0">
                <a:solidFill>
                  <a:schemeClr val="bg2">
                    <a:lumMod val="65000"/>
                    <a:lumOff val="35000"/>
                  </a:schemeClr>
                </a:solidFill>
                <a:latin typeface="Cambria" panose="02040503050406030204" pitchFamily="18" charset="0"/>
              </a:rPr>
              <a:t>more than 1800 dead, thousands sick or injured</a:t>
            </a:r>
          </a:p>
          <a:p>
            <a:r>
              <a:rPr lang="en-US" dirty="0">
                <a:solidFill>
                  <a:schemeClr val="bg2">
                    <a:lumMod val="65000"/>
                    <a:lumOff val="35000"/>
                  </a:schemeClr>
                </a:solidFill>
                <a:latin typeface="Cambria" panose="02040503050406030204" pitchFamily="18" charset="0"/>
              </a:rPr>
              <a:t>April 2011 Tornado Outbreak</a:t>
            </a:r>
          </a:p>
          <a:p>
            <a:pPr lvl="1"/>
            <a:r>
              <a:rPr lang="en-US" dirty="0">
                <a:solidFill>
                  <a:schemeClr val="bg2">
                    <a:lumMod val="65000"/>
                    <a:lumOff val="35000"/>
                  </a:schemeClr>
                </a:solidFill>
                <a:latin typeface="Cambria" panose="02040503050406030204" pitchFamily="18" charset="0"/>
              </a:rPr>
              <a:t>346 dead</a:t>
            </a:r>
          </a:p>
          <a:p>
            <a:r>
              <a:rPr lang="en-US" dirty="0">
                <a:solidFill>
                  <a:schemeClr val="bg2">
                    <a:lumMod val="65000"/>
                    <a:lumOff val="35000"/>
                  </a:schemeClr>
                </a:solidFill>
                <a:latin typeface="Cambria" panose="02040503050406030204" pitchFamily="18" charset="0"/>
              </a:rPr>
              <a:t>Dec 2012 Sandy Hook Elementary School</a:t>
            </a:r>
          </a:p>
          <a:p>
            <a:pPr lvl="1"/>
            <a:r>
              <a:rPr lang="en-US" dirty="0">
                <a:solidFill>
                  <a:schemeClr val="bg2">
                    <a:lumMod val="65000"/>
                    <a:lumOff val="35000"/>
                  </a:schemeClr>
                </a:solidFill>
                <a:latin typeface="Cambria" panose="02040503050406030204" pitchFamily="18" charset="0"/>
              </a:rPr>
              <a:t>26 dead</a:t>
            </a:r>
          </a:p>
          <a:p>
            <a:r>
              <a:rPr lang="en-US" dirty="0">
                <a:solidFill>
                  <a:schemeClr val="bg2">
                    <a:lumMod val="65000"/>
                    <a:lumOff val="35000"/>
                  </a:schemeClr>
                </a:solidFill>
                <a:latin typeface="Cambria" panose="02040503050406030204" pitchFamily="18" charset="0"/>
              </a:rPr>
              <a:t>April 2013 Boston Marathon </a:t>
            </a:r>
          </a:p>
          <a:p>
            <a:pPr lvl="1"/>
            <a:r>
              <a:rPr lang="en-US" dirty="0">
                <a:solidFill>
                  <a:schemeClr val="bg2">
                    <a:lumMod val="65000"/>
                    <a:lumOff val="35000"/>
                  </a:schemeClr>
                </a:solidFill>
                <a:latin typeface="Cambria" panose="02040503050406030204" pitchFamily="18" charset="0"/>
              </a:rPr>
              <a:t>M</a:t>
            </a:r>
            <a:r>
              <a:rPr lang="en-US" dirty="0" smtClean="0">
                <a:solidFill>
                  <a:schemeClr val="bg2">
                    <a:lumMod val="65000"/>
                    <a:lumOff val="35000"/>
                  </a:schemeClr>
                </a:solidFill>
                <a:latin typeface="Cambria" panose="02040503050406030204" pitchFamily="18" charset="0"/>
              </a:rPr>
              <a:t>ore </a:t>
            </a:r>
            <a:r>
              <a:rPr lang="en-US" dirty="0">
                <a:solidFill>
                  <a:schemeClr val="bg2">
                    <a:lumMod val="65000"/>
                    <a:lumOff val="35000"/>
                  </a:schemeClr>
                </a:solidFill>
                <a:latin typeface="Cambria" panose="02040503050406030204" pitchFamily="18" charset="0"/>
              </a:rPr>
              <a:t>than 260 people injured</a:t>
            </a:r>
          </a:p>
          <a:p>
            <a:r>
              <a:rPr lang="en-US" dirty="0">
                <a:solidFill>
                  <a:schemeClr val="bg2">
                    <a:lumMod val="65000"/>
                    <a:lumOff val="35000"/>
                  </a:schemeClr>
                </a:solidFill>
                <a:latin typeface="Cambria" panose="02040503050406030204" pitchFamily="18" charset="0"/>
              </a:rPr>
              <a:t>May 2013 Tornado outbreak in Great Plains</a:t>
            </a:r>
          </a:p>
          <a:p>
            <a:pPr lvl="1"/>
            <a:r>
              <a:rPr lang="en-US" dirty="0">
                <a:solidFill>
                  <a:schemeClr val="bg2">
                    <a:lumMod val="65000"/>
                    <a:lumOff val="35000"/>
                  </a:schemeClr>
                </a:solidFill>
                <a:latin typeface="Cambria" panose="02040503050406030204" pitchFamily="18" charset="0"/>
              </a:rPr>
              <a:t>M</a:t>
            </a:r>
            <a:r>
              <a:rPr lang="en-US" dirty="0" smtClean="0">
                <a:solidFill>
                  <a:schemeClr val="bg2">
                    <a:lumMod val="65000"/>
                    <a:lumOff val="35000"/>
                  </a:schemeClr>
                </a:solidFill>
                <a:latin typeface="Cambria" panose="02040503050406030204" pitchFamily="18" charset="0"/>
              </a:rPr>
              <a:t>ore </a:t>
            </a:r>
            <a:r>
              <a:rPr lang="en-US" dirty="0">
                <a:solidFill>
                  <a:schemeClr val="bg2">
                    <a:lumMod val="65000"/>
                    <a:lumOff val="35000"/>
                  </a:schemeClr>
                </a:solidFill>
                <a:latin typeface="Cambria" panose="02040503050406030204" pitchFamily="18" charset="0"/>
              </a:rPr>
              <a:t>than 270 injured and 24 dead</a:t>
            </a:r>
          </a:p>
          <a:p>
            <a:r>
              <a:rPr lang="en-US" dirty="0">
                <a:solidFill>
                  <a:schemeClr val="bg2">
                    <a:lumMod val="65000"/>
                    <a:lumOff val="35000"/>
                  </a:schemeClr>
                </a:solidFill>
                <a:latin typeface="Cambria" panose="02040503050406030204" pitchFamily="18" charset="0"/>
              </a:rPr>
              <a:t>2017 Hurricane Harvey and Irma and Maria…</a:t>
            </a:r>
          </a:p>
          <a:p>
            <a:endParaRPr lang="en-US" dirty="0">
              <a:solidFill>
                <a:schemeClr val="bg2">
                  <a:lumMod val="65000"/>
                  <a:lumOff val="35000"/>
                </a:schemeClr>
              </a:solidFill>
            </a:endParaRPr>
          </a:p>
        </p:txBody>
      </p:sp>
      <p:sp>
        <p:nvSpPr>
          <p:cNvPr id="5" name="Slide Number Placeholder 4"/>
          <p:cNvSpPr>
            <a:spLocks noGrp="1"/>
          </p:cNvSpPr>
          <p:nvPr>
            <p:ph type="sldNum" sz="quarter" idx="12"/>
          </p:nvPr>
        </p:nvSpPr>
        <p:spPr/>
        <p:txBody>
          <a:bodyPr/>
          <a:lstStyle/>
          <a:p>
            <a:fld id="{FEA1243F-3000-4347-94A4-FBDEAD3122CB}" type="slidenum">
              <a:rPr lang="en-US" smtClean="0"/>
              <a:pPr/>
              <a:t>18</a:t>
            </a:fld>
            <a:endParaRPr lang="en-US" dirty="0"/>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49" y="797962"/>
            <a:ext cx="1892043" cy="14633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226849" y="2378382"/>
            <a:ext cx="1899750" cy="1422979"/>
          </a:xfrm>
          <a:prstGeom prst="rect">
            <a:avLst/>
          </a:prstGeom>
        </p:spPr>
      </p:pic>
      <p:pic>
        <p:nvPicPr>
          <p:cNvPr id="8" name="Picture 6" descr="Image result for tornado outbreak child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6789" y="3860996"/>
            <a:ext cx="1892043" cy="1420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6789" y="5367225"/>
            <a:ext cx="1899750" cy="136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03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CHILDREN</a:t>
            </a:r>
            <a:r>
              <a:rPr lang="en-US" dirty="0" smtClean="0"/>
              <a:t> AFFECTED</a:t>
            </a:r>
            <a:endParaRPr lang="en-US" b="0" dirty="0"/>
          </a:p>
        </p:txBody>
      </p:sp>
      <p:sp>
        <p:nvSpPr>
          <p:cNvPr id="3" name="Content Placeholder 2"/>
          <p:cNvSpPr>
            <a:spLocks noGrp="1"/>
          </p:cNvSpPr>
          <p:nvPr>
            <p:ph idx="1"/>
          </p:nvPr>
        </p:nvSpPr>
        <p:spPr>
          <a:xfrm>
            <a:off x="949570" y="1641231"/>
            <a:ext cx="10972800" cy="4572000"/>
          </a:xfrm>
        </p:spPr>
        <p:txBody>
          <a:bodyPr>
            <a:normAutofit fontScale="92500" lnSpcReduction="10000"/>
          </a:bodyPr>
          <a:lstStyle/>
          <a:p>
            <a:r>
              <a:rPr lang="en-US" dirty="0" smtClean="0">
                <a:solidFill>
                  <a:schemeClr val="bg2">
                    <a:lumMod val="65000"/>
                    <a:lumOff val="35000"/>
                  </a:schemeClr>
                </a:solidFill>
                <a:latin typeface="Cambria" panose="02040503050406030204" pitchFamily="18" charset="0"/>
              </a:rPr>
              <a:t>Children are disproportionately effected in disasters</a:t>
            </a:r>
          </a:p>
          <a:p>
            <a:r>
              <a:rPr lang="en-US" dirty="0">
                <a:solidFill>
                  <a:schemeClr val="bg2">
                    <a:lumMod val="65000"/>
                    <a:lumOff val="35000"/>
                  </a:schemeClr>
                </a:solidFill>
                <a:latin typeface="Cambria" panose="02040503050406030204" pitchFamily="18" charset="0"/>
              </a:rPr>
              <a:t>More likely to be sickened or injured</a:t>
            </a:r>
          </a:p>
          <a:p>
            <a:pPr lvl="1"/>
            <a:r>
              <a:rPr lang="en-US" dirty="0">
                <a:solidFill>
                  <a:schemeClr val="bg2">
                    <a:lumMod val="65000"/>
                    <a:lumOff val="35000"/>
                  </a:schemeClr>
                </a:solidFill>
                <a:latin typeface="Cambria" panose="02040503050406030204" pitchFamily="18" charset="0"/>
              </a:rPr>
              <a:t>Rapid breathing, thin skin, prone to dehydration/blood loss, heat loss, outdoor play and hygiene, low to the ground</a:t>
            </a:r>
          </a:p>
          <a:p>
            <a:r>
              <a:rPr lang="en-US" dirty="0">
                <a:solidFill>
                  <a:schemeClr val="bg2">
                    <a:lumMod val="65000"/>
                    <a:lumOff val="35000"/>
                  </a:schemeClr>
                </a:solidFill>
                <a:latin typeface="Cambria" panose="02040503050406030204" pitchFamily="18" charset="0"/>
              </a:rPr>
              <a:t>Require help from adults</a:t>
            </a:r>
          </a:p>
          <a:p>
            <a:r>
              <a:rPr lang="en-US" dirty="0">
                <a:solidFill>
                  <a:schemeClr val="bg2">
                    <a:lumMod val="65000"/>
                    <a:lumOff val="35000"/>
                  </a:schemeClr>
                </a:solidFill>
                <a:latin typeface="Cambria" panose="02040503050406030204" pitchFamily="18" charset="0"/>
              </a:rPr>
              <a:t>Understanding of event, communication, medical decision making, shelter, transportation, protection</a:t>
            </a:r>
          </a:p>
          <a:p>
            <a:pPr lvl="1"/>
            <a:r>
              <a:rPr lang="en-US" dirty="0">
                <a:solidFill>
                  <a:schemeClr val="bg2">
                    <a:lumMod val="65000"/>
                    <a:lumOff val="35000"/>
                  </a:schemeClr>
                </a:solidFill>
                <a:latin typeface="Cambria" panose="02040503050406030204" pitchFamily="18" charset="0"/>
              </a:rPr>
              <a:t>Mental stress can be more difficult for children</a:t>
            </a:r>
          </a:p>
          <a:p>
            <a:r>
              <a:rPr lang="en-US" dirty="0">
                <a:solidFill>
                  <a:schemeClr val="bg2">
                    <a:lumMod val="65000"/>
                    <a:lumOff val="35000"/>
                  </a:schemeClr>
                </a:solidFill>
                <a:latin typeface="Cambria" panose="02040503050406030204" pitchFamily="18" charset="0"/>
              </a:rPr>
              <a:t>Poor understanding of event, less control</a:t>
            </a:r>
          </a:p>
          <a:p>
            <a:endParaRPr lang="en-US" dirty="0">
              <a:solidFill>
                <a:schemeClr val="bg2">
                  <a:lumMod val="65000"/>
                  <a:lumOff val="35000"/>
                </a:schemeClr>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FEA1243F-3000-4347-94A4-FBDEAD3122CB}" type="slidenum">
              <a:rPr lang="en-US" smtClean="0"/>
              <a:pPr/>
              <a:t>19</a:t>
            </a:fld>
            <a:endParaRPr lang="en-US" dirty="0"/>
          </a:p>
        </p:txBody>
      </p:sp>
    </p:spTree>
    <p:extLst>
      <p:ext uri="{BB962C8B-B14F-4D97-AF65-F5344CB8AC3E}">
        <p14:creationId xmlns:p14="http://schemas.microsoft.com/office/powerpoint/2010/main" val="376166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0"/>
            <a:ext cx="10302240" cy="2133600"/>
          </a:xfrm>
        </p:spPr>
        <p:txBody>
          <a:bodyPr>
            <a:normAutofit/>
          </a:bodyPr>
          <a:lstStyle/>
          <a:p>
            <a:pPr algn="just"/>
            <a:r>
              <a:rPr lang="en-US" sz="1800" dirty="0">
                <a:solidFill>
                  <a:schemeClr val="accent4">
                    <a:lumMod val="50000"/>
                  </a:schemeClr>
                </a:solidFill>
              </a:rPr>
              <a:t>The HRSA, MCHB EIIC is supported in part by the Health Resources and Services Administration (HRSA) of the U.S. Department of Health and Human Services (HHS) under grant number U07MC29829.  This information or content and conclusions are those of the author and should not be construed as the official position or policy of, nor should any endorsements be inferred by HRSA, HHS or the U.S. Government.</a:t>
            </a:r>
          </a:p>
          <a:p>
            <a:pPr algn="just"/>
            <a:endParaRPr lang="en-US" sz="1200" dirty="0"/>
          </a:p>
        </p:txBody>
      </p:sp>
      <p:pic>
        <p:nvPicPr>
          <p:cNvPr id="5" name="Picture 4"/>
          <p:cNvPicPr>
            <a:picLocks noChangeAspect="1"/>
          </p:cNvPicPr>
          <p:nvPr/>
        </p:nvPicPr>
        <p:blipFill>
          <a:blip r:embed="rId3"/>
          <a:stretch>
            <a:fillRect/>
          </a:stretch>
        </p:blipFill>
        <p:spPr>
          <a:xfrm>
            <a:off x="9677400" y="6096000"/>
            <a:ext cx="1524000" cy="457200"/>
          </a:xfrm>
          <a:prstGeom prst="rect">
            <a:avLst/>
          </a:prstGeom>
        </p:spPr>
      </p:pic>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598980-D22C-4904-9F8F-3DB09B2ECD84}" type="slidenum">
              <a:rPr kumimoji="0" lang="en-US" sz="1200" b="1" i="0" u="none" strike="noStrike" kern="1200" cap="none" spc="0" normalizeH="0" baseline="0" noProof="0" smtClean="0">
                <a:ln>
                  <a:noFill/>
                </a:ln>
                <a:solidFill>
                  <a:srgbClr val="4D4D4D"/>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8" name="Rectangle 1">
            <a:extLst>
              <a:ext uri="{FF2B5EF4-FFF2-40B4-BE49-F238E27FC236}">
                <a16:creationId xmlns="" xmlns:a16="http://schemas.microsoft.com/office/drawing/2014/main" id="{A8F7E0DF-86BA-D643-9612-6723D4451417}"/>
              </a:ext>
            </a:extLst>
          </p:cNvPr>
          <p:cNvSpPr>
            <a:spLocks noGrp="1"/>
          </p:cNvSpPr>
          <p:nvPr>
            <p:ph type="title"/>
          </p:nvPr>
        </p:nvSpPr>
        <p:spPr>
          <a:xfrm>
            <a:off x="622300" y="381198"/>
            <a:ext cx="6184899" cy="675926"/>
          </a:xfrm>
        </p:spPr>
        <p:txBody>
          <a:bodyPr/>
          <a:lstStyle/>
          <a:p>
            <a:r>
              <a:rPr lang="en-US" b="0" dirty="0"/>
              <a:t>ACKNOWLEDGEMENTS</a:t>
            </a:r>
            <a:endParaRPr lang="en-US" dirty="0"/>
          </a:p>
        </p:txBody>
      </p:sp>
    </p:spTree>
    <p:extLst>
      <p:ext uri="{BB962C8B-B14F-4D97-AF65-F5344CB8AC3E}">
        <p14:creationId xmlns:p14="http://schemas.microsoft.com/office/powerpoint/2010/main" val="3808659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SURVEY of </a:t>
            </a:r>
            <a:br>
              <a:rPr lang="en-US" b="0" dirty="0" smtClean="0"/>
            </a:br>
            <a:r>
              <a:rPr lang="en-US" dirty="0" smtClean="0"/>
              <a:t>ED PREPAREDNESS</a:t>
            </a:r>
            <a:endParaRPr lang="en-US" dirty="0"/>
          </a:p>
        </p:txBody>
      </p:sp>
      <p:sp>
        <p:nvSpPr>
          <p:cNvPr id="3" name="Content Placeholder 2"/>
          <p:cNvSpPr>
            <a:spLocks noGrp="1"/>
          </p:cNvSpPr>
          <p:nvPr>
            <p:ph idx="1"/>
          </p:nvPr>
        </p:nvSpPr>
        <p:spPr>
          <a:xfrm>
            <a:off x="949570" y="1957754"/>
            <a:ext cx="10972800" cy="4572000"/>
          </a:xfrm>
        </p:spPr>
        <p:txBody>
          <a:bodyPr>
            <a:normAutofit/>
          </a:bodyPr>
          <a:lstStyle/>
          <a:p>
            <a:pPr marL="64008" indent="0">
              <a:buNone/>
            </a:pPr>
            <a:r>
              <a:rPr lang="en-US" dirty="0" smtClean="0">
                <a:solidFill>
                  <a:schemeClr val="bg2">
                    <a:lumMod val="65000"/>
                    <a:lumOff val="35000"/>
                  </a:schemeClr>
                </a:solidFill>
                <a:latin typeface="Cambria" panose="02040503050406030204" pitchFamily="18" charset="0"/>
              </a:rPr>
              <a:t>Source: A </a:t>
            </a:r>
            <a:r>
              <a:rPr lang="en-US" dirty="0">
                <a:solidFill>
                  <a:schemeClr val="bg2">
                    <a:lumMod val="65000"/>
                    <a:lumOff val="35000"/>
                  </a:schemeClr>
                </a:solidFill>
                <a:latin typeface="Cambria" panose="02040503050406030204" pitchFamily="18" charset="0"/>
              </a:rPr>
              <a:t>State Survey of ED Preparedness for the </a:t>
            </a:r>
            <a:r>
              <a:rPr lang="en-US" dirty="0" smtClean="0">
                <a:solidFill>
                  <a:schemeClr val="bg2">
                    <a:lumMod val="65000"/>
                    <a:lumOff val="35000"/>
                  </a:schemeClr>
                </a:solidFill>
                <a:latin typeface="Cambria" panose="02040503050406030204" pitchFamily="18" charset="0"/>
              </a:rPr>
              <a:t>Care </a:t>
            </a:r>
            <a:r>
              <a:rPr lang="en-US" dirty="0">
                <a:solidFill>
                  <a:schemeClr val="bg2">
                    <a:lumMod val="65000"/>
                    <a:lumOff val="35000"/>
                  </a:schemeClr>
                </a:solidFill>
                <a:latin typeface="Cambria" panose="02040503050406030204" pitchFamily="18" charset="0"/>
              </a:rPr>
              <a:t>of Children in a Mass Casualty </a:t>
            </a:r>
            <a:r>
              <a:rPr lang="en-US" dirty="0" smtClean="0">
                <a:solidFill>
                  <a:schemeClr val="bg2">
                    <a:lumMod val="65000"/>
                    <a:lumOff val="35000"/>
                  </a:schemeClr>
                </a:solidFill>
                <a:latin typeface="Cambria" panose="02040503050406030204" pitchFamily="18" charset="0"/>
              </a:rPr>
              <a:t>Event</a:t>
            </a:r>
          </a:p>
          <a:p>
            <a:r>
              <a:rPr lang="en-US" dirty="0">
                <a:solidFill>
                  <a:schemeClr val="bg2">
                    <a:lumMod val="65000"/>
                    <a:lumOff val="35000"/>
                  </a:schemeClr>
                </a:solidFill>
                <a:latin typeface="Cambria" panose="02040503050406030204" pitchFamily="18" charset="0"/>
              </a:rPr>
              <a:t>80 hospitals surveyed (90% response rate)</a:t>
            </a:r>
          </a:p>
          <a:p>
            <a:r>
              <a:rPr lang="en-US" dirty="0">
                <a:solidFill>
                  <a:schemeClr val="bg2">
                    <a:lumMod val="65000"/>
                    <a:lumOff val="35000"/>
                  </a:schemeClr>
                </a:solidFill>
                <a:latin typeface="Cambria" panose="02040503050406030204" pitchFamily="18" charset="0"/>
              </a:rPr>
              <a:t>13% pediatric mass casualty protocols</a:t>
            </a:r>
          </a:p>
          <a:p>
            <a:r>
              <a:rPr lang="en-US" dirty="0">
                <a:solidFill>
                  <a:schemeClr val="bg2">
                    <a:lumMod val="65000"/>
                    <a:lumOff val="35000"/>
                  </a:schemeClr>
                </a:solidFill>
                <a:latin typeface="Cambria" panose="02040503050406030204" pitchFamily="18" charset="0"/>
              </a:rPr>
              <a:t>28% disaster plan includes pediatric specific issues</a:t>
            </a:r>
          </a:p>
          <a:p>
            <a:r>
              <a:rPr lang="en-US" dirty="0">
                <a:solidFill>
                  <a:schemeClr val="bg2">
                    <a:lumMod val="65000"/>
                    <a:lumOff val="35000"/>
                  </a:schemeClr>
                </a:solidFill>
                <a:latin typeface="Cambria" panose="02040503050406030204" pitchFamily="18" charset="0"/>
              </a:rPr>
              <a:t>64% include pediatric patients in disaster drills</a:t>
            </a:r>
          </a:p>
          <a:p>
            <a:pPr marL="64008" indent="0">
              <a:buNone/>
            </a:pPr>
            <a:endParaRPr lang="en-US" dirty="0" smtClean="0">
              <a:solidFill>
                <a:schemeClr val="bg2">
                  <a:lumMod val="65000"/>
                  <a:lumOff val="35000"/>
                </a:schemeClr>
              </a:solidFill>
              <a:latin typeface="Cambria" panose="02040503050406030204" pitchFamily="18" charset="0"/>
            </a:endParaRPr>
          </a:p>
          <a:p>
            <a:endParaRPr lang="en-US" dirty="0">
              <a:solidFill>
                <a:schemeClr val="bg2">
                  <a:lumMod val="65000"/>
                  <a:lumOff val="35000"/>
                </a:schemeClr>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FEA1243F-3000-4347-94A4-FBDEAD3122CB}" type="slidenum">
              <a:rPr lang="en-US" smtClean="0"/>
              <a:pPr/>
              <a:t>20</a:t>
            </a:fld>
            <a:endParaRPr lang="en-US" dirty="0"/>
          </a:p>
        </p:txBody>
      </p:sp>
    </p:spTree>
    <p:extLst>
      <p:ext uri="{BB962C8B-B14F-4D97-AF65-F5344CB8AC3E}">
        <p14:creationId xmlns:p14="http://schemas.microsoft.com/office/powerpoint/2010/main" val="3100712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637921"/>
            <a:ext cx="6502400" cy="799306"/>
          </a:xfrm>
        </p:spPr>
        <p:txBody>
          <a:bodyPr/>
          <a:lstStyle/>
          <a:p>
            <a:r>
              <a:rPr lang="en-US" b="0" dirty="0" smtClean="0"/>
              <a:t>2010 </a:t>
            </a:r>
            <a:r>
              <a:rPr lang="en-US" dirty="0" smtClean="0"/>
              <a:t>NATIONAL COMMISSION on CHILDREN &amp; DISASTERS</a:t>
            </a:r>
            <a:endParaRPr lang="en-US" b="0" dirty="0"/>
          </a:p>
        </p:txBody>
      </p:sp>
      <p:sp>
        <p:nvSpPr>
          <p:cNvPr id="3" name="Content Placeholder 2"/>
          <p:cNvSpPr>
            <a:spLocks noGrp="1"/>
          </p:cNvSpPr>
          <p:nvPr>
            <p:ph idx="1"/>
          </p:nvPr>
        </p:nvSpPr>
        <p:spPr>
          <a:xfrm>
            <a:off x="609600" y="2579076"/>
            <a:ext cx="7326923" cy="3593123"/>
          </a:xfrm>
        </p:spPr>
        <p:txBody>
          <a:bodyPr/>
          <a:lstStyle/>
          <a:p>
            <a:r>
              <a:rPr lang="en-US" dirty="0">
                <a:solidFill>
                  <a:schemeClr val="bg2">
                    <a:lumMod val="65000"/>
                    <a:lumOff val="35000"/>
                  </a:schemeClr>
                </a:solidFill>
                <a:latin typeface="Cambria" panose="02040503050406030204" pitchFamily="18" charset="0"/>
              </a:rPr>
              <a:t>Persistent deficiencies in every functional area of pediatric disaster preparedness</a:t>
            </a:r>
          </a:p>
          <a:p>
            <a:r>
              <a:rPr lang="en-US" dirty="0">
                <a:solidFill>
                  <a:schemeClr val="bg2">
                    <a:lumMod val="65000"/>
                    <a:lumOff val="35000"/>
                  </a:schemeClr>
                </a:solidFill>
                <a:latin typeface="Cambria" panose="02040503050406030204" pitchFamily="18" charset="0"/>
              </a:rPr>
              <a:t>Children more often an afterthought than a priority</a:t>
            </a:r>
          </a:p>
          <a:p>
            <a:r>
              <a:rPr lang="en-US" dirty="0">
                <a:solidFill>
                  <a:schemeClr val="bg2">
                    <a:lumMod val="65000"/>
                    <a:lumOff val="35000"/>
                  </a:schemeClr>
                </a:solidFill>
                <a:latin typeface="Cambria" panose="02040503050406030204" pitchFamily="18" charset="0"/>
              </a:rPr>
              <a:t>Children often categorized as an “at risk,” “special needs,” or “vulnerable” population </a:t>
            </a:r>
          </a:p>
          <a:p>
            <a:endParaRPr lang="en-US" dirty="0"/>
          </a:p>
        </p:txBody>
      </p:sp>
      <p:sp>
        <p:nvSpPr>
          <p:cNvPr id="4" name="Slide Number Placeholder 3"/>
          <p:cNvSpPr>
            <a:spLocks noGrp="1"/>
          </p:cNvSpPr>
          <p:nvPr>
            <p:ph type="sldNum" sz="quarter" idx="12"/>
          </p:nvPr>
        </p:nvSpPr>
        <p:spPr/>
        <p:txBody>
          <a:bodyPr/>
          <a:lstStyle/>
          <a:p>
            <a:fld id="{FEA1243F-3000-4347-94A4-FBDEAD3122CB}" type="slidenum">
              <a:rPr lang="en-US" smtClean="0"/>
              <a:pPr/>
              <a:t>21</a:t>
            </a:fld>
            <a:endParaRPr lang="en-US" dirty="0"/>
          </a:p>
        </p:txBody>
      </p:sp>
      <p:pic>
        <p:nvPicPr>
          <p:cNvPr id="5" name="Picture 2" descr="Image result for 2010 National Commission on Children and Disa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738" y="2408041"/>
            <a:ext cx="2764990" cy="358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36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227" y="1816058"/>
            <a:ext cx="6502400" cy="1770120"/>
          </a:xfrm>
        </p:spPr>
        <p:txBody>
          <a:bodyPr/>
          <a:lstStyle/>
          <a:p>
            <a:r>
              <a:rPr lang="en-US" b="0" dirty="0" smtClean="0"/>
              <a:t>2013 </a:t>
            </a:r>
            <a:r>
              <a:rPr lang="en-US" dirty="0" smtClean="0"/>
              <a:t>PREPAREDNESS, RESPONSE, AND RECOVERY: CONSIDERATIONS for CHILDREN &amp; FAMILIES</a:t>
            </a:r>
            <a:endParaRPr lang="en-US" b="0" dirty="0"/>
          </a:p>
        </p:txBody>
      </p:sp>
      <p:sp>
        <p:nvSpPr>
          <p:cNvPr id="3" name="Content Placeholder 2"/>
          <p:cNvSpPr>
            <a:spLocks noGrp="1"/>
          </p:cNvSpPr>
          <p:nvPr>
            <p:ph idx="1"/>
          </p:nvPr>
        </p:nvSpPr>
        <p:spPr>
          <a:xfrm>
            <a:off x="5634892" y="4777053"/>
            <a:ext cx="5791200" cy="1647193"/>
          </a:xfrm>
        </p:spPr>
        <p:txBody>
          <a:bodyPr>
            <a:normAutofit fontScale="92500" lnSpcReduction="10000"/>
          </a:bodyPr>
          <a:lstStyle/>
          <a:p>
            <a:pPr marL="64008" indent="0" algn="ctr">
              <a:buNone/>
            </a:pPr>
            <a:r>
              <a:rPr lang="en-US" i="1" dirty="0">
                <a:solidFill>
                  <a:schemeClr val="bg2">
                    <a:lumMod val="65000"/>
                    <a:lumOff val="35000"/>
                  </a:schemeClr>
                </a:solidFill>
                <a:latin typeface="Cambria" panose="02040503050406030204" pitchFamily="18" charset="0"/>
              </a:rPr>
              <a:t>“Current state and local disaster plans often do not include specific considerations for children and families.” </a:t>
            </a:r>
          </a:p>
          <a:p>
            <a:endParaRPr lang="en-US" dirty="0"/>
          </a:p>
        </p:txBody>
      </p:sp>
      <p:sp>
        <p:nvSpPr>
          <p:cNvPr id="4" name="Slide Number Placeholder 3"/>
          <p:cNvSpPr>
            <a:spLocks noGrp="1"/>
          </p:cNvSpPr>
          <p:nvPr>
            <p:ph type="sldNum" sz="quarter" idx="12"/>
          </p:nvPr>
        </p:nvSpPr>
        <p:spPr/>
        <p:txBody>
          <a:bodyPr/>
          <a:lstStyle/>
          <a:p>
            <a:fld id="{FEA1243F-3000-4347-94A4-FBDEAD3122CB}" type="slidenum">
              <a:rPr lang="en-US" smtClean="0"/>
              <a:pPr/>
              <a:t>22</a:t>
            </a:fld>
            <a:endParaRPr lang="en-US" dirty="0"/>
          </a:p>
        </p:txBody>
      </p:sp>
      <p:pic>
        <p:nvPicPr>
          <p:cNvPr id="6" name="Picture 2" descr="Image result for 2013 Preparedness, Response, and Recovery:  Considerations for  Children and Fami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719" y="1429032"/>
            <a:ext cx="3471369" cy="450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67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EMSC &amp; </a:t>
            </a:r>
            <a:r>
              <a:rPr lang="en-US" dirty="0" smtClean="0"/>
              <a:t>HOSPITAL PREPAREDNESS</a:t>
            </a:r>
            <a:endParaRPr lang="en-US" b="0" dirty="0"/>
          </a:p>
        </p:txBody>
      </p:sp>
      <p:sp>
        <p:nvSpPr>
          <p:cNvPr id="4" name="Slide Number Placeholder 3"/>
          <p:cNvSpPr>
            <a:spLocks noGrp="1"/>
          </p:cNvSpPr>
          <p:nvPr>
            <p:ph type="sldNum" sz="quarter" idx="12"/>
          </p:nvPr>
        </p:nvSpPr>
        <p:spPr/>
        <p:txBody>
          <a:bodyPr/>
          <a:lstStyle/>
          <a:p>
            <a:fld id="{FEA1243F-3000-4347-94A4-FBDEAD3122CB}"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1206930" y="2084832"/>
            <a:ext cx="5172923" cy="2782200"/>
          </a:xfrm>
          <a:prstGeom prst="rect">
            <a:avLst/>
          </a:prstGeom>
        </p:spPr>
      </p:pic>
      <p:pic>
        <p:nvPicPr>
          <p:cNvPr id="6" name="Picture 5"/>
          <p:cNvPicPr>
            <a:picLocks noChangeAspect="1"/>
          </p:cNvPicPr>
          <p:nvPr/>
        </p:nvPicPr>
        <p:blipFill>
          <a:blip r:embed="rId4"/>
          <a:stretch>
            <a:fillRect/>
          </a:stretch>
        </p:blipFill>
        <p:spPr>
          <a:xfrm>
            <a:off x="6787660" y="2084832"/>
            <a:ext cx="4699977" cy="1479667"/>
          </a:xfrm>
          <a:prstGeom prst="rect">
            <a:avLst/>
          </a:prstGeom>
        </p:spPr>
      </p:pic>
      <p:pic>
        <p:nvPicPr>
          <p:cNvPr id="7" name="Picture 6"/>
          <p:cNvPicPr>
            <a:picLocks noChangeAspect="1"/>
          </p:cNvPicPr>
          <p:nvPr/>
        </p:nvPicPr>
        <p:blipFill>
          <a:blip r:embed="rId5"/>
          <a:stretch>
            <a:fillRect/>
          </a:stretch>
        </p:blipFill>
        <p:spPr>
          <a:xfrm>
            <a:off x="8018585" y="5378367"/>
            <a:ext cx="2602523" cy="1176970"/>
          </a:xfrm>
          <a:prstGeom prst="rect">
            <a:avLst/>
          </a:prstGeom>
        </p:spPr>
      </p:pic>
      <p:pic>
        <p:nvPicPr>
          <p:cNvPr id="8" name="Picture 7"/>
          <p:cNvPicPr>
            <a:picLocks noChangeAspect="1"/>
          </p:cNvPicPr>
          <p:nvPr/>
        </p:nvPicPr>
        <p:blipFill>
          <a:blip r:embed="rId6"/>
          <a:stretch>
            <a:fillRect/>
          </a:stretch>
        </p:blipFill>
        <p:spPr>
          <a:xfrm>
            <a:off x="10725405" y="5275385"/>
            <a:ext cx="1266324" cy="1382935"/>
          </a:xfrm>
          <a:prstGeom prst="rect">
            <a:avLst/>
          </a:prstGeom>
        </p:spPr>
      </p:pic>
    </p:spTree>
    <p:extLst>
      <p:ext uri="{BB962C8B-B14F-4D97-AF65-F5344CB8AC3E}">
        <p14:creationId xmlns:p14="http://schemas.microsoft.com/office/powerpoint/2010/main" val="3931438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3A7579D-AD2C-0040-AF5B-B48F44702F72}"/>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24</a:t>
            </a:fld>
            <a:endParaRPr lang="en-US" dirty="0">
              <a:solidFill>
                <a:prstClr val="black">
                  <a:tint val="75000"/>
                </a:prstClr>
              </a:solidFill>
            </a:endParaRPr>
          </a:p>
        </p:txBody>
      </p:sp>
      <p:pic>
        <p:nvPicPr>
          <p:cNvPr id="3" name="Picture 2">
            <a:extLst>
              <a:ext uri="{FF2B5EF4-FFF2-40B4-BE49-F238E27FC236}">
                <a16:creationId xmlns="" xmlns:a16="http://schemas.microsoft.com/office/drawing/2014/main" id="{329A2C96-15B6-8F4B-BD3A-227DA0E9C277}"/>
              </a:ext>
            </a:extLst>
          </p:cNvPr>
          <p:cNvPicPr>
            <a:picLocks noChangeAspect="1"/>
          </p:cNvPicPr>
          <p:nvPr/>
        </p:nvPicPr>
        <p:blipFill>
          <a:blip r:embed="rId3"/>
          <a:stretch>
            <a:fillRect/>
          </a:stretch>
        </p:blipFill>
        <p:spPr>
          <a:xfrm>
            <a:off x="743722" y="1763162"/>
            <a:ext cx="4863070" cy="3561897"/>
          </a:xfrm>
          <a:prstGeom prst="rect">
            <a:avLst/>
          </a:prstGeom>
          <a:ln>
            <a:noFill/>
          </a:ln>
        </p:spPr>
      </p:pic>
      <p:sp>
        <p:nvSpPr>
          <p:cNvPr id="6" name="Content Placeholder 7"/>
          <p:cNvSpPr txBox="1">
            <a:spLocks/>
          </p:cNvSpPr>
          <p:nvPr/>
        </p:nvSpPr>
        <p:spPr>
          <a:xfrm>
            <a:off x="5735745" y="1481809"/>
            <a:ext cx="6204927" cy="4724400"/>
          </a:xfrm>
          <a:prstGeom prst="rect">
            <a:avLst/>
          </a:prstGeom>
        </p:spPr>
        <p:txBody>
          <a:bodyPr>
            <a:normAutofit fontScale="85000" lnSpcReduction="20000"/>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r>
              <a:rPr lang="en-US" sz="2000" dirty="0" smtClean="0">
                <a:solidFill>
                  <a:schemeClr val="bg2">
                    <a:lumMod val="65000"/>
                    <a:lumOff val="35000"/>
                  </a:schemeClr>
                </a:solidFill>
                <a:latin typeface="Cambria" panose="02040503050406030204" pitchFamily="18" charset="0"/>
              </a:rPr>
              <a:t>Domain 1: Staff coordinator to champion pediatric disaster coordination and response</a:t>
            </a:r>
          </a:p>
          <a:p>
            <a:r>
              <a:rPr lang="en-US" sz="2000" dirty="0" smtClean="0">
                <a:solidFill>
                  <a:schemeClr val="bg2">
                    <a:lumMod val="65000"/>
                    <a:lumOff val="35000"/>
                  </a:schemeClr>
                </a:solidFill>
                <a:latin typeface="Cambria" panose="02040503050406030204" pitchFamily="18" charset="0"/>
              </a:rPr>
              <a:t>Domain 2: Partnership building to facilitate surge capacity</a:t>
            </a:r>
          </a:p>
          <a:p>
            <a:r>
              <a:rPr lang="en-US" sz="2000" dirty="0" smtClean="0">
                <a:solidFill>
                  <a:schemeClr val="bg2">
                    <a:lumMod val="65000"/>
                    <a:lumOff val="35000"/>
                  </a:schemeClr>
                </a:solidFill>
                <a:latin typeface="Cambria" panose="02040503050406030204" pitchFamily="18" charset="0"/>
              </a:rPr>
              <a:t>Domain 3: Essential resources necessary for building pediatric surge capacity</a:t>
            </a:r>
          </a:p>
          <a:p>
            <a:r>
              <a:rPr lang="en-US" sz="2000" dirty="0" smtClean="0">
                <a:solidFill>
                  <a:schemeClr val="bg2">
                    <a:lumMod val="65000"/>
                    <a:lumOff val="35000"/>
                  </a:schemeClr>
                </a:solidFill>
                <a:latin typeface="Cambria" panose="02040503050406030204" pitchFamily="18" charset="0"/>
              </a:rPr>
              <a:t>Domain 4: Triage, infection control, and decontamination</a:t>
            </a:r>
          </a:p>
          <a:p>
            <a:r>
              <a:rPr lang="en-US" sz="2000" dirty="0" smtClean="0">
                <a:solidFill>
                  <a:schemeClr val="bg2">
                    <a:lumMod val="65000"/>
                    <a:lumOff val="35000"/>
                  </a:schemeClr>
                </a:solidFill>
                <a:latin typeface="Cambria" panose="02040503050406030204" pitchFamily="18" charset="0"/>
              </a:rPr>
              <a:t>Domain 5: Family tracking, security, support, and reunification </a:t>
            </a:r>
          </a:p>
          <a:p>
            <a:r>
              <a:rPr lang="en-US" sz="2000" dirty="0" smtClean="0">
                <a:solidFill>
                  <a:schemeClr val="bg2">
                    <a:lumMod val="65000"/>
                    <a:lumOff val="35000"/>
                  </a:schemeClr>
                </a:solidFill>
                <a:latin typeface="Cambria" panose="02040503050406030204" pitchFamily="18" charset="0"/>
              </a:rPr>
              <a:t>Domain 6: Legal/ethical issues </a:t>
            </a:r>
          </a:p>
          <a:p>
            <a:r>
              <a:rPr lang="en-US" sz="2000" dirty="0" smtClean="0">
                <a:solidFill>
                  <a:schemeClr val="bg2">
                    <a:lumMod val="65000"/>
                    <a:lumOff val="35000"/>
                  </a:schemeClr>
                </a:solidFill>
                <a:latin typeface="Cambria" panose="02040503050406030204" pitchFamily="18" charset="0"/>
              </a:rPr>
              <a:t>Domain 7: Behavioral health</a:t>
            </a:r>
          </a:p>
          <a:p>
            <a:r>
              <a:rPr lang="en-US" sz="2000" dirty="0" smtClean="0">
                <a:solidFill>
                  <a:schemeClr val="bg2">
                    <a:lumMod val="65000"/>
                    <a:lumOff val="35000"/>
                  </a:schemeClr>
                </a:solidFill>
                <a:latin typeface="Cambria" panose="02040503050406030204" pitchFamily="18" charset="0"/>
              </a:rPr>
              <a:t>Domain 8: Children with special health care needs</a:t>
            </a:r>
          </a:p>
          <a:p>
            <a:r>
              <a:rPr lang="en-US" sz="2000" dirty="0" smtClean="0">
                <a:solidFill>
                  <a:schemeClr val="bg2">
                    <a:lumMod val="65000"/>
                    <a:lumOff val="35000"/>
                  </a:schemeClr>
                </a:solidFill>
                <a:latin typeface="Cambria" panose="02040503050406030204" pitchFamily="18" charset="0"/>
              </a:rPr>
              <a:t>Domain 9: Staffing, exercises, drills, and training </a:t>
            </a:r>
          </a:p>
          <a:p>
            <a:r>
              <a:rPr lang="en-US" sz="2000" dirty="0" smtClean="0">
                <a:solidFill>
                  <a:schemeClr val="bg2">
                    <a:lumMod val="65000"/>
                    <a:lumOff val="35000"/>
                  </a:schemeClr>
                </a:solidFill>
                <a:latin typeface="Cambria" panose="02040503050406030204" pitchFamily="18" charset="0"/>
              </a:rPr>
              <a:t>Domain 10: Recovery and resiliency</a:t>
            </a:r>
          </a:p>
          <a:p>
            <a:endParaRPr lang="en-US" dirty="0">
              <a:solidFill>
                <a:schemeClr val="bg2">
                  <a:lumMod val="65000"/>
                  <a:lumOff val="35000"/>
                </a:schemeClr>
              </a:solidFill>
              <a:latin typeface="Cambria" panose="02040503050406030204" pitchFamily="18" charset="0"/>
            </a:endParaRPr>
          </a:p>
        </p:txBody>
      </p:sp>
    </p:spTree>
    <p:extLst>
      <p:ext uri="{BB962C8B-B14F-4D97-AF65-F5344CB8AC3E}">
        <p14:creationId xmlns:p14="http://schemas.microsoft.com/office/powerpoint/2010/main" val="3756692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25</a:t>
            </a:fld>
            <a:endParaRPr lang="en-US" dirty="0">
              <a:solidFill>
                <a:prstClr val="black">
                  <a:tint val="75000"/>
                </a:prstClr>
              </a:solidFill>
            </a:endParaRPr>
          </a:p>
        </p:txBody>
      </p:sp>
      <p:sp>
        <p:nvSpPr>
          <p:cNvPr id="3" name="Rectangle 2"/>
          <p:cNvSpPr/>
          <p:nvPr/>
        </p:nvSpPr>
        <p:spPr>
          <a:xfrm>
            <a:off x="778598" y="2115820"/>
            <a:ext cx="10803802" cy="1961563"/>
          </a:xfrm>
          <a:prstGeom prst="rect">
            <a:avLst/>
          </a:prstGeom>
        </p:spPr>
        <p:txBody>
          <a:bodyPr wrap="square">
            <a:spAutoFit/>
          </a:bodyPr>
          <a:lstStyle/>
          <a:p>
            <a:pPr>
              <a:spcAft>
                <a:spcPts val="1800"/>
              </a:spcAft>
            </a:pPr>
            <a:r>
              <a:rPr lang="en-US" sz="4000" b="1" kern="1000" dirty="0">
                <a:solidFill>
                  <a:srgbClr val="595959"/>
                </a:solidFill>
                <a:latin typeface="Cambria" panose="02040503050406030204" pitchFamily="18" charset="0"/>
              </a:rPr>
              <a:t>Aim Statement</a:t>
            </a:r>
          </a:p>
          <a:p>
            <a:pPr>
              <a:lnSpc>
                <a:spcPct val="120000"/>
              </a:lnSpc>
              <a:spcBef>
                <a:spcPts val="200"/>
              </a:spcBef>
              <a:spcAft>
                <a:spcPts val="800"/>
              </a:spcAft>
            </a:pPr>
            <a:r>
              <a:rPr lang="en-US" kern="0" dirty="0">
                <a:solidFill>
                  <a:srgbClr val="595959"/>
                </a:solidFill>
                <a:latin typeface="Cambria" panose="02040503050406030204" pitchFamily="18" charset="0"/>
                <a:ea typeface="Cambria" panose="02040503050406030204" pitchFamily="18" charset="0"/>
                <a:cs typeface="Cambria" panose="02040503050406030204" pitchFamily="18" charset="0"/>
              </a:rPr>
              <a:t>By December 2019, 100% of the sites implementing the disaster bundle will have a plan that addresses four essential domains of pediatric disaster preparedness - disaster coordination, internal coalition building, surge capacity, and pediatric resources.</a:t>
            </a: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72918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BAD1DFA-8034-FB42-815A-66E2868F0B48}"/>
              </a:ext>
            </a:extLst>
          </p:cNvPr>
          <p:cNvSpPr>
            <a:spLocks noGrp="1"/>
          </p:cNvSpPr>
          <p:nvPr>
            <p:ph idx="1"/>
          </p:nvPr>
        </p:nvSpPr>
        <p:spPr>
          <a:xfrm>
            <a:off x="2736946" y="1613667"/>
            <a:ext cx="8750107" cy="4572000"/>
          </a:xfrm>
        </p:spPr>
        <p:txBody>
          <a:bodyPr>
            <a:normAutofit fontScale="92500" lnSpcReduction="10000"/>
          </a:bodyPr>
          <a:lstStyle/>
          <a:p>
            <a:pPr marL="0" indent="0">
              <a:buNone/>
            </a:pPr>
            <a:r>
              <a:rPr lang="en-US" dirty="0"/>
              <a:t>Domain 1: Pediatric Disaster Coordination</a:t>
            </a:r>
          </a:p>
          <a:p>
            <a:pPr marL="0" indent="0">
              <a:buNone/>
            </a:pPr>
            <a:r>
              <a:rPr lang="en-US" dirty="0"/>
              <a:t>Domain 2: Coalition-Building (local and/or regional)</a:t>
            </a:r>
          </a:p>
          <a:p>
            <a:pPr marL="0" indent="0">
              <a:buNone/>
            </a:pPr>
            <a:r>
              <a:rPr lang="en-US" dirty="0"/>
              <a:t>Domain 3: Pediatric Surge Capacity (local and/or regional)</a:t>
            </a:r>
          </a:p>
          <a:p>
            <a:pPr marL="0" indent="0">
              <a:buNone/>
            </a:pPr>
            <a:r>
              <a:rPr lang="en-US" dirty="0"/>
              <a:t>Domain 4: Essential Pediatric Resources</a:t>
            </a:r>
          </a:p>
          <a:p>
            <a:pPr marL="0" indent="0">
              <a:buNone/>
            </a:pPr>
            <a:endParaRPr lang="en-US" dirty="0"/>
          </a:p>
          <a:p>
            <a:pPr marL="0" indent="0">
              <a:buNone/>
            </a:pPr>
            <a:r>
              <a:rPr lang="en-US" dirty="0"/>
              <a:t>Domain 5: Pediatric Disaster Triage </a:t>
            </a:r>
          </a:p>
          <a:p>
            <a:pPr marL="0" indent="0">
              <a:buNone/>
            </a:pPr>
            <a:r>
              <a:rPr lang="en-US" dirty="0"/>
              <a:t>Domain 6: Pediatric Decontamination</a:t>
            </a:r>
          </a:p>
          <a:p>
            <a:pPr marL="0" indent="0">
              <a:buNone/>
            </a:pPr>
            <a:r>
              <a:rPr lang="en-US" dirty="0"/>
              <a:t>Domain 7: Tracking and Reunification</a:t>
            </a:r>
          </a:p>
          <a:p>
            <a:pPr marL="0" indent="0">
              <a:buNone/>
            </a:pPr>
            <a:endParaRPr lang="en-US" dirty="0"/>
          </a:p>
        </p:txBody>
      </p:sp>
      <p:sp>
        <p:nvSpPr>
          <p:cNvPr id="5" name="Double Bracket 4">
            <a:extLst>
              <a:ext uri="{FF2B5EF4-FFF2-40B4-BE49-F238E27FC236}">
                <a16:creationId xmlns="" xmlns:a16="http://schemas.microsoft.com/office/drawing/2014/main" id="{582A0D11-04A8-E14D-80CC-D2AE681E415D}"/>
              </a:ext>
            </a:extLst>
          </p:cNvPr>
          <p:cNvSpPr/>
          <p:nvPr/>
        </p:nvSpPr>
        <p:spPr>
          <a:xfrm>
            <a:off x="2385256" y="1446521"/>
            <a:ext cx="9101797" cy="2506501"/>
          </a:xfrm>
          <a:prstGeom prst="bracketPair">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6C97434B-2404-C741-A03D-F66730578934}"/>
              </a:ext>
            </a:extLst>
          </p:cNvPr>
          <p:cNvSpPr txBox="1"/>
          <p:nvPr/>
        </p:nvSpPr>
        <p:spPr>
          <a:xfrm>
            <a:off x="886265" y="2363372"/>
            <a:ext cx="1364566" cy="646331"/>
          </a:xfrm>
          <a:prstGeom prst="rect">
            <a:avLst/>
          </a:prstGeom>
          <a:noFill/>
        </p:spPr>
        <p:txBody>
          <a:bodyPr wrap="square" rtlCol="0">
            <a:spAutoFit/>
          </a:bodyPr>
          <a:lstStyle/>
          <a:p>
            <a:pPr algn="ctr"/>
            <a:r>
              <a:rPr lang="en-US" b="1" dirty="0">
                <a:solidFill>
                  <a:srgbClr val="FFC000"/>
                </a:solidFill>
              </a:rPr>
              <a:t>PHASE 1</a:t>
            </a:r>
          </a:p>
          <a:p>
            <a:pPr algn="ctr"/>
            <a:r>
              <a:rPr lang="en-US" b="1" dirty="0">
                <a:solidFill>
                  <a:srgbClr val="FFC000"/>
                </a:solidFill>
              </a:rPr>
              <a:t>9/1/2018</a:t>
            </a:r>
          </a:p>
        </p:txBody>
      </p:sp>
      <p:sp>
        <p:nvSpPr>
          <p:cNvPr id="10" name="Title 1">
            <a:extLst>
              <a:ext uri="{FF2B5EF4-FFF2-40B4-BE49-F238E27FC236}">
                <a16:creationId xmlns="" xmlns:a16="http://schemas.microsoft.com/office/drawing/2014/main" id="{E4A2D9B2-6A3D-6D4D-AA0A-7545A1D241AA}"/>
              </a:ext>
            </a:extLst>
          </p:cNvPr>
          <p:cNvSpPr>
            <a:spLocks noGrp="1"/>
          </p:cNvSpPr>
          <p:nvPr>
            <p:ph type="title"/>
          </p:nvPr>
        </p:nvSpPr>
        <p:spPr>
          <a:xfrm>
            <a:off x="609600" y="365395"/>
            <a:ext cx="6502400" cy="799306"/>
          </a:xfrm>
        </p:spPr>
        <p:txBody>
          <a:bodyPr/>
          <a:lstStyle/>
          <a:p>
            <a:r>
              <a:rPr lang="en-US" b="0" dirty="0"/>
              <a:t>DISASTER </a:t>
            </a:r>
            <a:r>
              <a:rPr lang="en-US" dirty="0"/>
              <a:t>DOMAINS</a:t>
            </a:r>
            <a:endParaRPr lang="en-US" b="0" dirty="0"/>
          </a:p>
        </p:txBody>
      </p:sp>
    </p:spTree>
    <p:extLst>
      <p:ext uri="{BB962C8B-B14F-4D97-AF65-F5344CB8AC3E}">
        <p14:creationId xmlns:p14="http://schemas.microsoft.com/office/powerpoint/2010/main" val="2602135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b="1" dirty="0">
                <a:latin typeface="Cambria" panose="02040503050406030204" pitchFamily="18" charset="0"/>
              </a:rPr>
              <a:t>Phase 1</a:t>
            </a:r>
          </a:p>
          <a:p>
            <a:pPr lvl="2"/>
            <a:r>
              <a:rPr lang="en-US" sz="2400" dirty="0">
                <a:solidFill>
                  <a:schemeClr val="bg2">
                    <a:lumMod val="65000"/>
                    <a:lumOff val="35000"/>
                  </a:schemeClr>
                </a:solidFill>
                <a:latin typeface="Cambria" panose="02040503050406030204" pitchFamily="18" charset="0"/>
              </a:rPr>
              <a:t>Best Practice: Start with Domain 1 and progress to Domain 4</a:t>
            </a:r>
          </a:p>
          <a:p>
            <a:pPr lvl="2"/>
            <a:r>
              <a:rPr lang="en-US" sz="2400" u="sng" dirty="0">
                <a:solidFill>
                  <a:srgbClr val="FFC000"/>
                </a:solidFill>
                <a:latin typeface="Cambria" panose="02040503050406030204" pitchFamily="18" charset="0"/>
              </a:rPr>
              <a:t>No expectation</a:t>
            </a:r>
            <a:r>
              <a:rPr lang="en-US" sz="2400" dirty="0">
                <a:solidFill>
                  <a:srgbClr val="FFC000"/>
                </a:solidFill>
                <a:latin typeface="Cambria" panose="02040503050406030204" pitchFamily="18" charset="0"/>
              </a:rPr>
              <a:t> </a:t>
            </a:r>
            <a:r>
              <a:rPr lang="en-US" sz="2400" dirty="0">
                <a:solidFill>
                  <a:schemeClr val="bg2">
                    <a:lumMod val="65000"/>
                    <a:lumOff val="35000"/>
                  </a:schemeClr>
                </a:solidFill>
                <a:latin typeface="Cambria" panose="02040503050406030204" pitchFamily="18" charset="0"/>
              </a:rPr>
              <a:t>that sites will complete </a:t>
            </a:r>
            <a:r>
              <a:rPr lang="en-US" sz="2400" dirty="0" smtClean="0">
                <a:solidFill>
                  <a:schemeClr val="bg2">
                    <a:lumMod val="65000"/>
                    <a:lumOff val="35000"/>
                  </a:schemeClr>
                </a:solidFill>
                <a:latin typeface="Cambria" panose="02040503050406030204" pitchFamily="18" charset="0"/>
              </a:rPr>
              <a:t>ALL </a:t>
            </a:r>
            <a:r>
              <a:rPr lang="en-US" sz="2400" dirty="0">
                <a:solidFill>
                  <a:schemeClr val="bg2">
                    <a:lumMod val="65000"/>
                    <a:lumOff val="35000"/>
                  </a:schemeClr>
                </a:solidFill>
                <a:latin typeface="Cambria" panose="02040503050406030204" pitchFamily="18" charset="0"/>
              </a:rPr>
              <a:t>7 DOMAINS</a:t>
            </a:r>
          </a:p>
          <a:p>
            <a:pPr lvl="2"/>
            <a:r>
              <a:rPr lang="en-US" sz="2400" dirty="0">
                <a:solidFill>
                  <a:schemeClr val="bg2">
                    <a:lumMod val="65000"/>
                    <a:lumOff val="35000"/>
                  </a:schemeClr>
                </a:solidFill>
                <a:latin typeface="Cambria" panose="02040503050406030204" pitchFamily="18" charset="0"/>
              </a:rPr>
              <a:t>Minimum expectation that sites will complete Domain #1</a:t>
            </a:r>
          </a:p>
          <a:p>
            <a:pPr lvl="1"/>
            <a:endParaRPr lang="en-US" dirty="0">
              <a:latin typeface="Cambria" panose="02040503050406030204" pitchFamily="18" charset="0"/>
            </a:endParaRPr>
          </a:p>
          <a:p>
            <a:pPr lvl="1"/>
            <a:r>
              <a:rPr lang="en-US" b="1" dirty="0">
                <a:latin typeface="Cambria" panose="02040503050406030204" pitchFamily="18" charset="0"/>
              </a:rPr>
              <a:t>Phase 2</a:t>
            </a:r>
          </a:p>
          <a:p>
            <a:pPr lvl="2"/>
            <a:r>
              <a:rPr lang="en-US" sz="2400" dirty="0">
                <a:solidFill>
                  <a:schemeClr val="bg2">
                    <a:lumMod val="65000"/>
                    <a:lumOff val="35000"/>
                  </a:schemeClr>
                </a:solidFill>
                <a:latin typeface="Cambria" panose="02040503050406030204" pitchFamily="18" charset="0"/>
              </a:rPr>
              <a:t>Will be released January 2019 and cover Domains #5 - 7</a:t>
            </a:r>
          </a:p>
        </p:txBody>
      </p:sp>
      <p:sp>
        <p:nvSpPr>
          <p:cNvPr id="4" name="Slide Number Placeholder 3"/>
          <p:cNvSpPr>
            <a:spLocks noGrp="1"/>
          </p:cNvSpPr>
          <p:nvPr>
            <p:ph type="sldNum" sz="quarter" idx="12"/>
          </p:nvPr>
        </p:nvSpPr>
        <p:spPr/>
        <p:txBody>
          <a:bodyPr/>
          <a:lstStyle/>
          <a:p>
            <a:fld id="{FEA1243F-3000-4347-94A4-FBDEAD3122CB}" type="slidenum">
              <a:rPr lang="en-US" smtClean="0"/>
              <a:pPr/>
              <a:t>27</a:t>
            </a:fld>
            <a:endParaRPr lang="en-US" dirty="0"/>
          </a:p>
        </p:txBody>
      </p:sp>
      <p:sp>
        <p:nvSpPr>
          <p:cNvPr id="7" name="Title 1">
            <a:extLst>
              <a:ext uri="{FF2B5EF4-FFF2-40B4-BE49-F238E27FC236}">
                <a16:creationId xmlns="" xmlns:a16="http://schemas.microsoft.com/office/drawing/2014/main" id="{B00B75E4-6278-CD4A-9A89-8DF53D22DDE5}"/>
              </a:ext>
            </a:extLst>
          </p:cNvPr>
          <p:cNvSpPr>
            <a:spLocks noGrp="1"/>
          </p:cNvSpPr>
          <p:nvPr>
            <p:ph type="title"/>
          </p:nvPr>
        </p:nvSpPr>
        <p:spPr>
          <a:xfrm>
            <a:off x="609600" y="365395"/>
            <a:ext cx="6502400" cy="799306"/>
          </a:xfrm>
        </p:spPr>
        <p:txBody>
          <a:bodyPr/>
          <a:lstStyle/>
          <a:p>
            <a:r>
              <a:rPr lang="en-US" b="0" dirty="0"/>
              <a:t>BUNDLE </a:t>
            </a:r>
            <a:r>
              <a:rPr lang="en-US" dirty="0"/>
              <a:t>IMPLEMENTATION</a:t>
            </a:r>
            <a:endParaRPr lang="en-US" b="0" dirty="0"/>
          </a:p>
        </p:txBody>
      </p:sp>
    </p:spTree>
    <p:extLst>
      <p:ext uri="{BB962C8B-B14F-4D97-AF65-F5344CB8AC3E}">
        <p14:creationId xmlns:p14="http://schemas.microsoft.com/office/powerpoint/2010/main" val="868838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604837"/>
            <a:ext cx="11430000" cy="6105525"/>
          </a:xfrm>
          <a:prstGeom prst="rect">
            <a:avLst/>
          </a:prstGeom>
        </p:spPr>
      </p:pic>
      <p:sp>
        <p:nvSpPr>
          <p:cNvPr id="3" name="Rectangle 2"/>
          <p:cNvSpPr/>
          <p:nvPr/>
        </p:nvSpPr>
        <p:spPr>
          <a:xfrm>
            <a:off x="3338738" y="235505"/>
            <a:ext cx="585955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00" b="1" i="0" u="none" strike="noStrike" kern="1000" cap="none" spc="0" normalizeH="0" baseline="0" noProof="0" dirty="0">
                <a:ln>
                  <a:noFill/>
                </a:ln>
                <a:solidFill>
                  <a:srgbClr val="595959"/>
                </a:solidFill>
                <a:effectLst/>
                <a:uLnTx/>
                <a:uFillTx/>
                <a:latin typeface="Cambria" panose="02040503050406030204" pitchFamily="18" charset="0"/>
                <a:ea typeface="+mn-ea"/>
                <a:cs typeface="+mn-cs"/>
              </a:rPr>
              <a:t>Disaster Bundle Framework with Associated Domains</a:t>
            </a:r>
          </a:p>
        </p:txBody>
      </p:sp>
    </p:spTree>
    <p:extLst>
      <p:ext uri="{BB962C8B-B14F-4D97-AF65-F5344CB8AC3E}">
        <p14:creationId xmlns:p14="http://schemas.microsoft.com/office/powerpoint/2010/main" val="3258569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A1243F-3000-4347-94A4-FBDEAD3122CB}" type="slidenum">
              <a:rPr lang="en-US" smtClean="0"/>
              <a:pPr/>
              <a:t>29</a:t>
            </a:fld>
            <a:endParaRPr lang="en-US" dirty="0"/>
          </a:p>
        </p:txBody>
      </p:sp>
      <p:sp>
        <p:nvSpPr>
          <p:cNvPr id="3" name="Content Placeholder 2"/>
          <p:cNvSpPr>
            <a:spLocks noGrp="1"/>
          </p:cNvSpPr>
          <p:nvPr>
            <p:ph idx="4294967295"/>
          </p:nvPr>
        </p:nvSpPr>
        <p:spPr>
          <a:xfrm>
            <a:off x="832104" y="1600200"/>
            <a:ext cx="10972800" cy="4572000"/>
          </a:xfrm>
        </p:spPr>
        <p:txBody>
          <a:bodyPr>
            <a:normAutofit/>
          </a:bodyPr>
          <a:lstStyle/>
          <a:p>
            <a:pPr marL="64008" indent="0">
              <a:buNone/>
            </a:pPr>
            <a:r>
              <a:rPr lang="en-US" sz="2400" b="1" cap="all" dirty="0">
                <a:latin typeface="Cambria" panose="02040503050406030204" pitchFamily="18" charset="0"/>
              </a:rPr>
              <a:t>Domain 1: Pediatric disaster coordination</a:t>
            </a:r>
          </a:p>
          <a:p>
            <a:pPr algn="just"/>
            <a:r>
              <a:rPr lang="en-US" sz="2400" dirty="0">
                <a:solidFill>
                  <a:schemeClr val="bg2">
                    <a:lumMod val="65000"/>
                    <a:lumOff val="35000"/>
                  </a:schemeClr>
                </a:solidFill>
                <a:latin typeface="Cambria" panose="02040503050406030204" pitchFamily="18" charset="0"/>
              </a:rPr>
              <a:t>A comprehensive hospital disaster plan that includes the needs of children and families requires the identification of a committed pediatric representative to lead the cooperative effort among hospital departments, personnel and leadership.   </a:t>
            </a:r>
          </a:p>
          <a:p>
            <a:pPr algn="just"/>
            <a:r>
              <a:rPr lang="en-US" sz="2400" dirty="0">
                <a:solidFill>
                  <a:schemeClr val="bg2">
                    <a:lumMod val="65000"/>
                    <a:lumOff val="35000"/>
                  </a:schemeClr>
                </a:solidFill>
                <a:latin typeface="Cambria" panose="02040503050406030204" pitchFamily="18" charset="0"/>
              </a:rPr>
              <a:t>Using an all-hazards approach, the disaster plan integrates the unique needs and responses of the pediatric patient.  </a:t>
            </a:r>
          </a:p>
          <a:p>
            <a:endParaRPr lang="en-US" sz="2400" dirty="0"/>
          </a:p>
        </p:txBody>
      </p:sp>
    </p:spTree>
    <p:extLst>
      <p:ext uri="{BB962C8B-B14F-4D97-AF65-F5344CB8AC3E}">
        <p14:creationId xmlns:p14="http://schemas.microsoft.com/office/powerpoint/2010/main" val="361653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0"/>
            <a:ext cx="10302240" cy="2133600"/>
          </a:xfrm>
        </p:spPr>
        <p:txBody>
          <a:bodyPr>
            <a:normAutofit lnSpcReduction="10000"/>
          </a:bodyPr>
          <a:lstStyle/>
          <a:p>
            <a:pPr algn="just"/>
            <a:r>
              <a:rPr lang="en-US" sz="1800" b="1" dirty="0" smtClean="0">
                <a:solidFill>
                  <a:schemeClr val="accent4">
                    <a:lumMod val="50000"/>
                  </a:schemeClr>
                </a:solidFill>
              </a:rPr>
              <a:t>Sign Up for Credit</a:t>
            </a:r>
            <a:endParaRPr lang="en-US" sz="1800" b="1" dirty="0">
              <a:solidFill>
                <a:schemeClr val="accent4">
                  <a:lumMod val="50000"/>
                </a:schemeClr>
              </a:solidFill>
            </a:endParaRPr>
          </a:p>
          <a:p>
            <a:pPr algn="just"/>
            <a:r>
              <a:rPr lang="en-US" sz="1800" dirty="0">
                <a:solidFill>
                  <a:schemeClr val="accent4">
                    <a:lumMod val="50000"/>
                  </a:schemeClr>
                </a:solidFill>
              </a:rPr>
              <a:t>PRQC members </a:t>
            </a:r>
            <a:r>
              <a:rPr lang="en-US" sz="1800" dirty="0" smtClean="0">
                <a:solidFill>
                  <a:schemeClr val="accent4">
                    <a:lumMod val="50000"/>
                  </a:schemeClr>
                </a:solidFill>
              </a:rPr>
              <a:t>joining </a:t>
            </a:r>
            <a:r>
              <a:rPr lang="en-US" sz="1800" dirty="0">
                <a:solidFill>
                  <a:schemeClr val="accent4">
                    <a:lumMod val="50000"/>
                  </a:schemeClr>
                </a:solidFill>
              </a:rPr>
              <a:t>today’s deep dive can earn Continuing Nursing Education or Continuing Medical Education credit. </a:t>
            </a:r>
          </a:p>
          <a:p>
            <a:pPr algn="just"/>
            <a:r>
              <a:rPr lang="en-US" sz="1800" dirty="0" smtClean="0">
                <a:solidFill>
                  <a:schemeClr val="accent4">
                    <a:lumMod val="50000"/>
                  </a:schemeClr>
                </a:solidFill>
              </a:rPr>
              <a:t>Please complete the following survey to receive additional information: </a:t>
            </a:r>
            <a:r>
              <a:rPr lang="en-US" sz="1800" b="1" u="sng" dirty="0">
                <a:solidFill>
                  <a:srgbClr val="FFFF00"/>
                </a:solidFill>
                <a:hlinkClick r:id="rId3"/>
              </a:rPr>
              <a:t>https://</a:t>
            </a:r>
            <a:r>
              <a:rPr lang="en-US" sz="1800" b="1" u="sng" dirty="0" smtClean="0">
                <a:solidFill>
                  <a:srgbClr val="FFFF00"/>
                </a:solidFill>
                <a:hlinkClick r:id="rId3"/>
              </a:rPr>
              <a:t>is.gd/PRQCLS</a:t>
            </a:r>
            <a:endParaRPr lang="en-US" sz="1800" b="1" u="sng" dirty="0">
              <a:solidFill>
                <a:srgbClr val="FFFF00"/>
              </a:solidFill>
            </a:endParaRPr>
          </a:p>
          <a:p>
            <a:pPr algn="just"/>
            <a:r>
              <a:rPr lang="en-US" sz="1800" dirty="0" smtClean="0">
                <a:solidFill>
                  <a:schemeClr val="accent4">
                    <a:lumMod val="50000"/>
                  </a:schemeClr>
                </a:solidFill>
              </a:rPr>
              <a:t>Name of Learning Session Attending: </a:t>
            </a:r>
            <a:r>
              <a:rPr lang="en-US" sz="1800" b="1" dirty="0" smtClean="0">
                <a:solidFill>
                  <a:schemeClr val="accent4">
                    <a:lumMod val="50000"/>
                  </a:schemeClr>
                </a:solidFill>
              </a:rPr>
              <a:t>DISASTER DEEP DIVE</a:t>
            </a:r>
            <a:endParaRPr lang="en-US" sz="1800" b="1" u="sng" dirty="0"/>
          </a:p>
          <a:p>
            <a:pPr algn="just"/>
            <a:endParaRPr lang="en-US" sz="1800" dirty="0"/>
          </a:p>
          <a:p>
            <a:pPr algn="just"/>
            <a:endParaRPr lang="en-US" sz="1800" dirty="0">
              <a:solidFill>
                <a:schemeClr val="accent4">
                  <a:lumMod val="50000"/>
                </a:schemeClr>
              </a:solidFill>
            </a:endParaRPr>
          </a:p>
          <a:p>
            <a:pPr algn="just"/>
            <a:endParaRPr lang="en-US" sz="1200" dirty="0"/>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598980-D22C-4904-9F8F-3DB09B2ECD84}" type="slidenum">
              <a:rPr kumimoji="0" lang="en-US" sz="1200" b="1" i="0" u="none" strike="noStrike" kern="1200" cap="none" spc="0" normalizeH="0" baseline="0" noProof="0" smtClean="0">
                <a:ln>
                  <a:noFill/>
                </a:ln>
                <a:solidFill>
                  <a:srgbClr val="4D4D4D"/>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4D4D4D"/>
              </a:solidFill>
              <a:effectLst/>
              <a:uLnTx/>
              <a:uFillTx/>
              <a:latin typeface="Arial"/>
              <a:ea typeface="+mn-ea"/>
              <a:cs typeface="+mn-cs"/>
            </a:endParaRPr>
          </a:p>
        </p:txBody>
      </p:sp>
      <p:sp>
        <p:nvSpPr>
          <p:cNvPr id="8" name="Rectangle 1">
            <a:extLst>
              <a:ext uri="{FF2B5EF4-FFF2-40B4-BE49-F238E27FC236}">
                <a16:creationId xmlns="" xmlns:a16="http://schemas.microsoft.com/office/drawing/2014/main" id="{A8F7E0DF-86BA-D643-9612-6723D4451417}"/>
              </a:ext>
            </a:extLst>
          </p:cNvPr>
          <p:cNvSpPr>
            <a:spLocks noGrp="1"/>
          </p:cNvSpPr>
          <p:nvPr>
            <p:ph type="title"/>
          </p:nvPr>
        </p:nvSpPr>
        <p:spPr>
          <a:xfrm>
            <a:off x="622300" y="381198"/>
            <a:ext cx="6184899" cy="675926"/>
          </a:xfrm>
        </p:spPr>
        <p:txBody>
          <a:bodyPr/>
          <a:lstStyle/>
          <a:p>
            <a:r>
              <a:rPr lang="en-US" b="0" dirty="0"/>
              <a:t>CNE | CME </a:t>
            </a:r>
            <a:r>
              <a:rPr lang="en-US" dirty="0"/>
              <a:t>CREDITS</a:t>
            </a:r>
          </a:p>
        </p:txBody>
      </p:sp>
      <p:pic>
        <p:nvPicPr>
          <p:cNvPr id="6" name="Picture 5">
            <a:extLst>
              <a:ext uri="{FF2B5EF4-FFF2-40B4-BE49-F238E27FC236}">
                <a16:creationId xmlns="" xmlns:a16="http://schemas.microsoft.com/office/drawing/2014/main" id="{B9E1A508-1DD4-1B4B-9B85-4BE75D105CBD}"/>
              </a:ext>
            </a:extLst>
          </p:cNvPr>
          <p:cNvPicPr>
            <a:picLocks noChangeAspect="1"/>
          </p:cNvPicPr>
          <p:nvPr/>
        </p:nvPicPr>
        <p:blipFill>
          <a:blip r:embed="rId4"/>
          <a:stretch>
            <a:fillRect/>
          </a:stretch>
        </p:blipFill>
        <p:spPr>
          <a:xfrm>
            <a:off x="9518573" y="5819879"/>
            <a:ext cx="2226712" cy="982726"/>
          </a:xfrm>
          <a:prstGeom prst="rect">
            <a:avLst/>
          </a:prstGeom>
        </p:spPr>
      </p:pic>
    </p:spTree>
    <p:extLst>
      <p:ext uri="{BB962C8B-B14F-4D97-AF65-F5344CB8AC3E}">
        <p14:creationId xmlns:p14="http://schemas.microsoft.com/office/powerpoint/2010/main" val="1131485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A1243F-3000-4347-94A4-FBDEAD3122CB}" type="slidenum">
              <a:rPr lang="en-US" smtClean="0"/>
              <a:pPr/>
              <a:t>30</a:t>
            </a:fld>
            <a:endParaRPr lang="en-US" dirty="0"/>
          </a:p>
        </p:txBody>
      </p:sp>
      <p:sp>
        <p:nvSpPr>
          <p:cNvPr id="3" name="Content Placeholder 2"/>
          <p:cNvSpPr>
            <a:spLocks noGrp="1"/>
          </p:cNvSpPr>
          <p:nvPr>
            <p:ph idx="4294967295"/>
          </p:nvPr>
        </p:nvSpPr>
        <p:spPr>
          <a:xfrm>
            <a:off x="832104" y="1600200"/>
            <a:ext cx="10972800" cy="4572000"/>
          </a:xfrm>
        </p:spPr>
        <p:txBody>
          <a:bodyPr>
            <a:normAutofit/>
          </a:bodyPr>
          <a:lstStyle/>
          <a:p>
            <a:pPr marL="64008" indent="0">
              <a:buNone/>
            </a:pPr>
            <a:r>
              <a:rPr lang="en-US" sz="2400" b="1" cap="all" dirty="0">
                <a:latin typeface="Cambria" panose="02040503050406030204" pitchFamily="18" charset="0"/>
              </a:rPr>
              <a:t>Domain 2: Coalition-Building (local and/or regional)</a:t>
            </a:r>
          </a:p>
          <a:p>
            <a:r>
              <a:rPr lang="en-US" sz="2400" dirty="0">
                <a:solidFill>
                  <a:schemeClr val="bg2">
                    <a:lumMod val="65000"/>
                    <a:lumOff val="35000"/>
                  </a:schemeClr>
                </a:solidFill>
                <a:latin typeface="Cambria" panose="02040503050406030204" pitchFamily="18" charset="0"/>
              </a:rPr>
              <a:t>The goal of a coalition is to facilitate collaboration amongst public health, healthcare, pre-hospital entities, and various community partners to prepare for, respond to, and recover from an emergency or disaster.  </a:t>
            </a:r>
          </a:p>
          <a:p>
            <a:r>
              <a:rPr lang="en-US" sz="2400" dirty="0">
                <a:solidFill>
                  <a:schemeClr val="bg2">
                    <a:lumMod val="65000"/>
                    <a:lumOff val="35000"/>
                  </a:schemeClr>
                </a:solidFill>
                <a:latin typeface="Cambria" panose="02040503050406030204" pitchFamily="18" charset="0"/>
              </a:rPr>
              <a:t>During a disaster, hospitals will need to coordinate with local and regional partners.  </a:t>
            </a:r>
          </a:p>
          <a:p>
            <a:r>
              <a:rPr lang="en-US" sz="2400" dirty="0">
                <a:solidFill>
                  <a:schemeClr val="bg2">
                    <a:lumMod val="65000"/>
                    <a:lumOff val="35000"/>
                  </a:schemeClr>
                </a:solidFill>
                <a:latin typeface="Cambria" panose="02040503050406030204" pitchFamily="18" charset="0"/>
              </a:rPr>
              <a:t>Additionally, hospitals need to ensure that internal departments are coordinated in communication and response to support the immediate hospital needs and those of the larger coalition during a disaster.  </a:t>
            </a:r>
          </a:p>
        </p:txBody>
      </p:sp>
    </p:spTree>
    <p:extLst>
      <p:ext uri="{BB962C8B-B14F-4D97-AF65-F5344CB8AC3E}">
        <p14:creationId xmlns:p14="http://schemas.microsoft.com/office/powerpoint/2010/main" val="121388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A1243F-3000-4347-94A4-FBDEAD3122CB}" type="slidenum">
              <a:rPr lang="en-US" smtClean="0"/>
              <a:pPr/>
              <a:t>31</a:t>
            </a:fld>
            <a:endParaRPr lang="en-US" dirty="0"/>
          </a:p>
        </p:txBody>
      </p:sp>
      <p:sp>
        <p:nvSpPr>
          <p:cNvPr id="3" name="Content Placeholder 2"/>
          <p:cNvSpPr>
            <a:spLocks noGrp="1"/>
          </p:cNvSpPr>
          <p:nvPr>
            <p:ph idx="4294967295"/>
          </p:nvPr>
        </p:nvSpPr>
        <p:spPr>
          <a:xfrm>
            <a:off x="1071254" y="1501726"/>
            <a:ext cx="10972800" cy="4572000"/>
          </a:xfrm>
        </p:spPr>
        <p:txBody>
          <a:bodyPr>
            <a:normAutofit fontScale="92500"/>
          </a:bodyPr>
          <a:lstStyle/>
          <a:p>
            <a:pPr marL="64008" indent="0">
              <a:buNone/>
            </a:pPr>
            <a:r>
              <a:rPr lang="en-US" b="1" cap="all" dirty="0">
                <a:latin typeface="Cambria" panose="02040503050406030204" pitchFamily="18" charset="0"/>
              </a:rPr>
              <a:t>Domain 3: Pediatric Surge Capacity (local and/or regional)</a:t>
            </a:r>
          </a:p>
          <a:p>
            <a:pPr algn="just" fontAlgn="base"/>
            <a:r>
              <a:rPr lang="en-US" sz="2600" dirty="0">
                <a:solidFill>
                  <a:schemeClr val="bg2">
                    <a:lumMod val="65000"/>
                    <a:lumOff val="35000"/>
                  </a:schemeClr>
                </a:solidFill>
                <a:latin typeface="Cambria" panose="02040503050406030204" pitchFamily="18" charset="0"/>
              </a:rPr>
              <a:t>Surge capacity represents the ability to manage a sudden influx of patients. It is dependent on both internal communication across hospital departments and external communication across members of a regional coalition.  </a:t>
            </a:r>
          </a:p>
          <a:p>
            <a:pPr algn="just" fontAlgn="base"/>
            <a:r>
              <a:rPr lang="en-US" sz="2600" dirty="0">
                <a:solidFill>
                  <a:schemeClr val="bg2">
                    <a:lumMod val="65000"/>
                    <a:lumOff val="35000"/>
                  </a:schemeClr>
                </a:solidFill>
                <a:latin typeface="Cambria" panose="02040503050406030204" pitchFamily="18" charset="0"/>
              </a:rPr>
              <a:t>Hospitals must develop and maintain outpatient and inpatient surge capacity for the triage, treatment, and tracking of patients at the facility or in alternative sites of care or alternative hospitals.  </a:t>
            </a:r>
          </a:p>
          <a:p>
            <a:pPr algn="just" fontAlgn="base"/>
            <a:r>
              <a:rPr lang="en-US" sz="2600" dirty="0">
                <a:solidFill>
                  <a:schemeClr val="bg2">
                    <a:lumMod val="65000"/>
                    <a:lumOff val="35000"/>
                  </a:schemeClr>
                </a:solidFill>
                <a:latin typeface="Cambria" panose="02040503050406030204" pitchFamily="18" charset="0"/>
              </a:rPr>
              <a:t>Effective surge capacity planning integrates facility plans with a regional disaster coalition involving other area health care institutions and considers hazard vulnerability assessments (HVAs) and historical natural disaster threats.</a:t>
            </a:r>
          </a:p>
        </p:txBody>
      </p:sp>
    </p:spTree>
    <p:extLst>
      <p:ext uri="{BB962C8B-B14F-4D97-AF65-F5344CB8AC3E}">
        <p14:creationId xmlns:p14="http://schemas.microsoft.com/office/powerpoint/2010/main" val="4111274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A1243F-3000-4347-94A4-FBDEAD3122CB}" type="slidenum">
              <a:rPr lang="en-US" smtClean="0"/>
              <a:pPr/>
              <a:t>32</a:t>
            </a:fld>
            <a:endParaRPr lang="en-US" dirty="0"/>
          </a:p>
        </p:txBody>
      </p:sp>
      <p:sp>
        <p:nvSpPr>
          <p:cNvPr id="3" name="Content Placeholder 2"/>
          <p:cNvSpPr>
            <a:spLocks noGrp="1"/>
          </p:cNvSpPr>
          <p:nvPr>
            <p:ph idx="4294967295"/>
          </p:nvPr>
        </p:nvSpPr>
        <p:spPr>
          <a:xfrm>
            <a:off x="1043977" y="1510990"/>
            <a:ext cx="10972800" cy="4904098"/>
          </a:xfrm>
        </p:spPr>
        <p:txBody>
          <a:bodyPr>
            <a:noAutofit/>
          </a:bodyPr>
          <a:lstStyle/>
          <a:p>
            <a:pPr marL="64008" indent="0">
              <a:buNone/>
            </a:pPr>
            <a:r>
              <a:rPr lang="en-US" sz="2400" b="1" cap="all" dirty="0">
                <a:latin typeface="Cambria" panose="02040503050406030204" pitchFamily="18" charset="0"/>
              </a:rPr>
              <a:t>Domain 4: Essential Pediatric Resources</a:t>
            </a:r>
          </a:p>
          <a:p>
            <a:pPr algn="just"/>
            <a:r>
              <a:rPr lang="en-US" sz="2400" dirty="0">
                <a:solidFill>
                  <a:schemeClr val="bg2">
                    <a:lumMod val="65000"/>
                    <a:lumOff val="35000"/>
                  </a:schemeClr>
                </a:solidFill>
                <a:latin typeface="Cambria" panose="02040503050406030204" pitchFamily="18" charset="0"/>
              </a:rPr>
              <a:t>Specific resources and supplies (pediatric-sized airway tools, medications, etc.) are required for the care of children in the daily operations of all hospitals.  </a:t>
            </a:r>
          </a:p>
          <a:p>
            <a:pPr algn="just"/>
            <a:r>
              <a:rPr lang="en-US" sz="2400" dirty="0">
                <a:solidFill>
                  <a:schemeClr val="bg2">
                    <a:lumMod val="65000"/>
                    <a:lumOff val="35000"/>
                  </a:schemeClr>
                </a:solidFill>
                <a:latin typeface="Cambria" panose="02040503050406030204" pitchFamily="18" charset="0"/>
              </a:rPr>
              <a:t>However, hospitals that infrequently care for children may have challenges in both identifying what resources are needed for daily operations and having access to these resources if/when large numbers of children may present in a disaster setting. </a:t>
            </a:r>
          </a:p>
          <a:p>
            <a:pPr algn="just"/>
            <a:r>
              <a:rPr lang="en-US" sz="2400" dirty="0">
                <a:solidFill>
                  <a:schemeClr val="bg2">
                    <a:lumMod val="65000"/>
                    <a:lumOff val="35000"/>
                  </a:schemeClr>
                </a:solidFill>
                <a:latin typeface="Cambria" panose="02040503050406030204" pitchFamily="18" charset="0"/>
              </a:rPr>
              <a:t>Such resources include bedding (e.g. isolettes), diet needs for children of all ages (including formula-fed infants), and other equipment to support children with special needs (e.g. ventilators; backup generators).</a:t>
            </a:r>
          </a:p>
        </p:txBody>
      </p:sp>
    </p:spTree>
    <p:extLst>
      <p:ext uri="{BB962C8B-B14F-4D97-AF65-F5344CB8AC3E}">
        <p14:creationId xmlns:p14="http://schemas.microsoft.com/office/powerpoint/2010/main" val="3854791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2040447-BBDA-4C18-B81B-B5DA1D4FA85B}"/>
              </a:ext>
            </a:extLst>
          </p:cNvPr>
          <p:cNvSpPr>
            <a:spLocks noGrp="1"/>
          </p:cNvSpPr>
          <p:nvPr>
            <p:ph type="sldNum" sz="quarter" idx="11"/>
          </p:nvPr>
        </p:nvSpPr>
        <p:spPr/>
        <p:txBody>
          <a:bodyPr/>
          <a:lstStyle/>
          <a:p>
            <a:fld id="{FEA1243F-3000-4347-94A4-FBDEAD3122CB}" type="slidenum">
              <a:rPr lang="en-US" smtClean="0">
                <a:solidFill>
                  <a:schemeClr val="accent6"/>
                </a:solidFill>
              </a:rPr>
              <a:pPr/>
              <a:t>33</a:t>
            </a:fld>
            <a:endParaRPr lang="en-US" dirty="0">
              <a:solidFill>
                <a:schemeClr val="accent6"/>
              </a:solidFill>
            </a:endParaRPr>
          </a:p>
        </p:txBody>
      </p:sp>
      <p:sp>
        <p:nvSpPr>
          <p:cNvPr id="58" name="Rectangle 1">
            <a:extLst>
              <a:ext uri="{FF2B5EF4-FFF2-40B4-BE49-F238E27FC236}">
                <a16:creationId xmlns="" xmlns:a16="http://schemas.microsoft.com/office/drawing/2014/main" id="{BAB53CDF-532E-CA4F-9858-A7FDBF8916F4}"/>
              </a:ext>
            </a:extLst>
          </p:cNvPr>
          <p:cNvSpPr txBox="1">
            <a:spLocks/>
          </p:cNvSpPr>
          <p:nvPr/>
        </p:nvSpPr>
        <p:spPr>
          <a:xfrm>
            <a:off x="-9372" y="353369"/>
            <a:ext cx="4117807" cy="676275"/>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en-US" b="0" dirty="0"/>
              <a:t>DISASTER</a:t>
            </a:r>
            <a:r>
              <a:rPr lang="en-US" dirty="0"/>
              <a:t> BUNDLE</a:t>
            </a:r>
          </a:p>
        </p:txBody>
      </p:sp>
      <p:grpSp>
        <p:nvGrpSpPr>
          <p:cNvPr id="11" name="Group 10">
            <a:extLst>
              <a:ext uri="{FF2B5EF4-FFF2-40B4-BE49-F238E27FC236}">
                <a16:creationId xmlns="" xmlns:a16="http://schemas.microsoft.com/office/drawing/2014/main" id="{7E2E47EA-DF94-F449-B0F8-FF21EDFC42CF}"/>
              </a:ext>
            </a:extLst>
          </p:cNvPr>
          <p:cNvGrpSpPr/>
          <p:nvPr/>
        </p:nvGrpSpPr>
        <p:grpSpPr>
          <a:xfrm>
            <a:off x="555063" y="609735"/>
            <a:ext cx="11173533" cy="6111740"/>
            <a:chOff x="555063" y="609735"/>
            <a:chExt cx="11173533" cy="6111740"/>
          </a:xfrm>
        </p:grpSpPr>
        <p:cxnSp>
          <p:nvCxnSpPr>
            <p:cNvPr id="60" name="Straight Connector 59">
              <a:extLst>
                <a:ext uri="{FF2B5EF4-FFF2-40B4-BE49-F238E27FC236}">
                  <a16:creationId xmlns="" xmlns:a16="http://schemas.microsoft.com/office/drawing/2014/main" id="{AD4116A4-C265-7D47-9750-F7C4E497E6B3}"/>
                </a:ext>
              </a:extLst>
            </p:cNvPr>
            <p:cNvCxnSpPr>
              <a:cxnSpLocks/>
            </p:cNvCxnSpPr>
            <p:nvPr/>
          </p:nvCxnSpPr>
          <p:spPr>
            <a:xfrm>
              <a:off x="3334587" y="3659820"/>
              <a:ext cx="393696" cy="1"/>
            </a:xfrm>
            <a:prstGeom prst="line">
              <a:avLst/>
            </a:prstGeom>
            <a:solidFill>
              <a:sysClr val="window" lastClr="FFFFFF"/>
            </a:solidFill>
            <a:ln w="12700" cap="flat" cmpd="sng" algn="ctr">
              <a:solidFill>
                <a:srgbClr val="5B9BD5"/>
              </a:solidFill>
              <a:prstDash val="solid"/>
              <a:miter lim="800000"/>
            </a:ln>
            <a:effectLst/>
          </p:spPr>
        </p:cxnSp>
        <p:cxnSp>
          <p:nvCxnSpPr>
            <p:cNvPr id="51" name="Straight Connector 50">
              <a:extLst>
                <a:ext uri="{FF2B5EF4-FFF2-40B4-BE49-F238E27FC236}">
                  <a16:creationId xmlns="" xmlns:a16="http://schemas.microsoft.com/office/drawing/2014/main" id="{527A41AD-F93F-5B4B-BB9E-961D2DD4D172}"/>
                </a:ext>
              </a:extLst>
            </p:cNvPr>
            <p:cNvCxnSpPr>
              <a:cxnSpLocks/>
            </p:cNvCxnSpPr>
            <p:nvPr/>
          </p:nvCxnSpPr>
          <p:spPr>
            <a:xfrm>
              <a:off x="7013772" y="4658548"/>
              <a:ext cx="393696" cy="1"/>
            </a:xfrm>
            <a:prstGeom prst="line">
              <a:avLst/>
            </a:prstGeom>
            <a:solidFill>
              <a:sysClr val="window" lastClr="FFFFFF"/>
            </a:solidFill>
            <a:ln w="12700" cap="flat" cmpd="sng" algn="ctr">
              <a:solidFill>
                <a:srgbClr val="5B9BD5"/>
              </a:solidFill>
              <a:prstDash val="solid"/>
              <a:miter lim="800000"/>
            </a:ln>
            <a:effectLst/>
          </p:spPr>
        </p:cxnSp>
        <p:cxnSp>
          <p:nvCxnSpPr>
            <p:cNvPr id="47" name="Straight Connector 46">
              <a:extLst>
                <a:ext uri="{FF2B5EF4-FFF2-40B4-BE49-F238E27FC236}">
                  <a16:creationId xmlns="" xmlns:a16="http://schemas.microsoft.com/office/drawing/2014/main" id="{EC9DB096-D40C-184C-8A07-91659F5A4513}"/>
                </a:ext>
              </a:extLst>
            </p:cNvPr>
            <p:cNvCxnSpPr>
              <a:cxnSpLocks/>
            </p:cNvCxnSpPr>
            <p:nvPr/>
          </p:nvCxnSpPr>
          <p:spPr>
            <a:xfrm>
              <a:off x="6947614" y="3011553"/>
              <a:ext cx="1235588" cy="1"/>
            </a:xfrm>
            <a:prstGeom prst="line">
              <a:avLst/>
            </a:prstGeom>
            <a:solidFill>
              <a:sysClr val="window" lastClr="FFFFFF"/>
            </a:solidFill>
            <a:ln w="12700" cap="flat" cmpd="sng" algn="ctr">
              <a:solidFill>
                <a:srgbClr val="5B9BD5"/>
              </a:solidFill>
              <a:prstDash val="solid"/>
              <a:miter lim="800000"/>
            </a:ln>
            <a:effectLst/>
          </p:spPr>
        </p:cxnSp>
        <p:cxnSp>
          <p:nvCxnSpPr>
            <p:cNvPr id="40" name="Straight Connector 39">
              <a:extLst>
                <a:ext uri="{FF2B5EF4-FFF2-40B4-BE49-F238E27FC236}">
                  <a16:creationId xmlns="" xmlns:a16="http://schemas.microsoft.com/office/drawing/2014/main" id="{ECF21C03-4CE4-434F-BF5A-BFF1034C3A4A}"/>
                </a:ext>
              </a:extLst>
            </p:cNvPr>
            <p:cNvCxnSpPr>
              <a:cxnSpLocks/>
            </p:cNvCxnSpPr>
            <p:nvPr/>
          </p:nvCxnSpPr>
          <p:spPr>
            <a:xfrm>
              <a:off x="6675847" y="6398307"/>
              <a:ext cx="1235588" cy="1"/>
            </a:xfrm>
            <a:prstGeom prst="line">
              <a:avLst/>
            </a:prstGeom>
            <a:solidFill>
              <a:sysClr val="window" lastClr="FFFFFF"/>
            </a:solidFill>
            <a:ln w="12700" cap="flat" cmpd="sng" algn="ctr">
              <a:solidFill>
                <a:srgbClr val="5B9BD5"/>
              </a:solidFill>
              <a:prstDash val="solid"/>
              <a:miter lim="800000"/>
            </a:ln>
            <a:effectLst/>
          </p:spPr>
        </p:cxnSp>
        <p:grpSp>
          <p:nvGrpSpPr>
            <p:cNvPr id="3" name="Group 2">
              <a:extLst>
                <a:ext uri="{FF2B5EF4-FFF2-40B4-BE49-F238E27FC236}">
                  <a16:creationId xmlns="" xmlns:a16="http://schemas.microsoft.com/office/drawing/2014/main" id="{411FF3FE-A2FF-6241-987C-7C86FEB6BDEC}"/>
                </a:ext>
              </a:extLst>
            </p:cNvPr>
            <p:cNvGrpSpPr/>
            <p:nvPr/>
          </p:nvGrpSpPr>
          <p:grpSpPr>
            <a:xfrm>
              <a:off x="4214858" y="609735"/>
              <a:ext cx="7513737" cy="1536701"/>
              <a:chOff x="419541" y="1783218"/>
              <a:chExt cx="7513737" cy="1536701"/>
            </a:xfrm>
          </p:grpSpPr>
          <p:sp>
            <p:nvSpPr>
              <p:cNvPr id="44" name="TextBox 43"/>
              <p:cNvSpPr txBox="1"/>
              <p:nvPr/>
            </p:nvSpPr>
            <p:spPr>
              <a:xfrm>
                <a:off x="419541" y="1967884"/>
                <a:ext cx="2954443" cy="923330"/>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1</a:t>
                </a:r>
              </a:p>
              <a:p>
                <a:pPr algn="ctr"/>
                <a:r>
                  <a:rPr lang="en-US" dirty="0">
                    <a:solidFill>
                      <a:schemeClr val="accent4">
                        <a:lumMod val="50000"/>
                      </a:schemeClr>
                    </a:solidFill>
                    <a:latin typeface="Calibri" panose="020F0502020204030204" pitchFamily="34" charset="0"/>
                    <a:cs typeface="Arial" panose="020B0604020202020204" pitchFamily="34" charset="0"/>
                  </a:rPr>
                  <a:t>Pediatric Disaster Coordination</a:t>
                </a:r>
              </a:p>
            </p:txBody>
          </p:sp>
          <p:sp>
            <p:nvSpPr>
              <p:cNvPr id="45" name="TextBox 44"/>
              <p:cNvSpPr txBox="1"/>
              <p:nvPr/>
            </p:nvSpPr>
            <p:spPr>
              <a:xfrm>
                <a:off x="4017129" y="1783218"/>
                <a:ext cx="3916149"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prstClr val="black">
                        <a:lumMod val="75000"/>
                        <a:lumOff val="25000"/>
                      </a:prstClr>
                    </a:solidFill>
                    <a:latin typeface="Calibri" panose="020F0502020204030204"/>
                  </a:rPr>
                  <a:t>Disaster Plan</a:t>
                </a:r>
                <a:endPar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6" name="TextBox 45"/>
              <p:cNvSpPr txBox="1"/>
              <p:nvPr/>
            </p:nvSpPr>
            <p:spPr>
              <a:xfrm>
                <a:off x="3998789" y="2338173"/>
                <a:ext cx="3934489"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Key Personnel</a:t>
                </a:r>
              </a:p>
            </p:txBody>
          </p:sp>
          <p:cxnSp>
            <p:nvCxnSpPr>
              <p:cNvPr id="53" name="Elbow Connector 52"/>
              <p:cNvCxnSpPr/>
              <p:nvPr/>
            </p:nvCxnSpPr>
            <p:spPr>
              <a:xfrm rot="10800000" flipV="1">
                <a:off x="3767675" y="1783218"/>
                <a:ext cx="152403" cy="1077055"/>
              </a:xfrm>
              <a:prstGeom prst="bentConnector2">
                <a:avLst/>
              </a:prstGeom>
              <a:solidFill>
                <a:sysClr val="window" lastClr="FFFFFF"/>
              </a:solidFill>
              <a:ln w="12700" cap="flat" cmpd="sng" algn="ctr">
                <a:solidFill>
                  <a:srgbClr val="5B9BD5"/>
                </a:solidFill>
                <a:prstDash val="solid"/>
                <a:miter lim="800000"/>
              </a:ln>
              <a:effectLst/>
            </p:spPr>
          </p:cxnSp>
          <p:grpSp>
            <p:nvGrpSpPr>
              <p:cNvPr id="54" name="Group 53"/>
              <p:cNvGrpSpPr/>
              <p:nvPr/>
            </p:nvGrpSpPr>
            <p:grpSpPr>
              <a:xfrm>
                <a:off x="3376088" y="2164897"/>
                <a:ext cx="546094" cy="1124621"/>
                <a:chOff x="2980267" y="3126408"/>
                <a:chExt cx="546094" cy="1077055"/>
              </a:xfrm>
            </p:grpSpPr>
            <p:cxnSp>
              <p:nvCxnSpPr>
                <p:cNvPr id="57" name="Straight Connector 56"/>
                <p:cNvCxnSpPr>
                  <a:cxnSpLocks/>
                </p:cNvCxnSpPr>
                <p:nvPr/>
              </p:nvCxnSpPr>
              <p:spPr>
                <a:xfrm>
                  <a:off x="2980267" y="3440921"/>
                  <a:ext cx="393696" cy="1"/>
                </a:xfrm>
                <a:prstGeom prst="line">
                  <a:avLst/>
                </a:prstGeom>
                <a:solidFill>
                  <a:sysClr val="window" lastClr="FFFFFF"/>
                </a:solidFill>
                <a:ln w="12700" cap="flat" cmpd="sng" algn="ctr">
                  <a:solidFill>
                    <a:srgbClr val="5B9BD5"/>
                  </a:solidFill>
                  <a:prstDash val="solid"/>
                  <a:miter lim="800000"/>
                </a:ln>
                <a:effectLst/>
              </p:spPr>
            </p:cxnSp>
            <p:cxnSp>
              <p:nvCxnSpPr>
                <p:cNvPr id="56" name="Elbow Connector 55"/>
                <p:cNvCxnSpPr>
                  <a:cxnSpLocks/>
                </p:cNvCxnSpPr>
                <p:nvPr/>
              </p:nvCxnSpPr>
              <p:spPr>
                <a:xfrm flipH="1" flipV="1">
                  <a:off x="3373958" y="3126408"/>
                  <a:ext cx="152403" cy="1077055"/>
                </a:xfrm>
                <a:prstGeom prst="bentConnector2">
                  <a:avLst/>
                </a:prstGeom>
                <a:solidFill>
                  <a:sysClr val="window" lastClr="FFFFFF"/>
                </a:solidFill>
                <a:ln w="12700" cap="flat" cmpd="sng" algn="ctr">
                  <a:solidFill>
                    <a:srgbClr val="5B9BD5"/>
                  </a:solidFill>
                  <a:prstDash val="solid"/>
                  <a:miter lim="800000"/>
                </a:ln>
                <a:effectLst/>
              </p:spPr>
            </p:cxnSp>
          </p:grpSp>
          <p:sp>
            <p:nvSpPr>
              <p:cNvPr id="23" name="TextBox 22">
                <a:extLst>
                  <a:ext uri="{FF2B5EF4-FFF2-40B4-BE49-F238E27FC236}">
                    <a16:creationId xmlns="" xmlns:a16="http://schemas.microsoft.com/office/drawing/2014/main" id="{F76303C8-54DB-E244-A38F-99459FE0D392}"/>
                  </a:ext>
                </a:extLst>
              </p:cNvPr>
              <p:cNvSpPr txBox="1"/>
              <p:nvPr/>
            </p:nvSpPr>
            <p:spPr>
              <a:xfrm>
                <a:off x="4017129" y="2936496"/>
                <a:ext cx="3916149" cy="383423"/>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Education</a:t>
                </a:r>
              </a:p>
            </p:txBody>
          </p:sp>
        </p:grpSp>
        <p:grpSp>
          <p:nvGrpSpPr>
            <p:cNvPr id="9" name="Group 8">
              <a:extLst>
                <a:ext uri="{FF2B5EF4-FFF2-40B4-BE49-F238E27FC236}">
                  <a16:creationId xmlns="" xmlns:a16="http://schemas.microsoft.com/office/drawing/2014/main" id="{7FEF1E67-234D-1D4E-B40C-CF67432293F9}"/>
                </a:ext>
              </a:extLst>
            </p:cNvPr>
            <p:cNvGrpSpPr/>
            <p:nvPr/>
          </p:nvGrpSpPr>
          <p:grpSpPr>
            <a:xfrm>
              <a:off x="4214858" y="2647608"/>
              <a:ext cx="7513737" cy="700115"/>
              <a:chOff x="4214858" y="2647608"/>
              <a:chExt cx="7513737" cy="700115"/>
            </a:xfrm>
          </p:grpSpPr>
          <p:sp>
            <p:nvSpPr>
              <p:cNvPr id="19" name="TextBox 18">
                <a:extLst>
                  <a:ext uri="{FF2B5EF4-FFF2-40B4-BE49-F238E27FC236}">
                    <a16:creationId xmlns="" xmlns:a16="http://schemas.microsoft.com/office/drawing/2014/main" id="{5F868619-1B90-ED41-A5EE-A0D42C335B54}"/>
                  </a:ext>
                </a:extLst>
              </p:cNvPr>
              <p:cNvSpPr txBox="1"/>
              <p:nvPr/>
            </p:nvSpPr>
            <p:spPr>
              <a:xfrm>
                <a:off x="4214858" y="2647608"/>
                <a:ext cx="2954443"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2</a:t>
                </a:r>
              </a:p>
              <a:p>
                <a:pPr algn="ctr"/>
                <a:r>
                  <a:rPr lang="en-US" dirty="0">
                    <a:solidFill>
                      <a:schemeClr val="accent4">
                        <a:lumMod val="50000"/>
                      </a:schemeClr>
                    </a:solidFill>
                    <a:latin typeface="Calibri" panose="020F0502020204030204" pitchFamily="34" charset="0"/>
                    <a:cs typeface="Arial" panose="020B0604020202020204" pitchFamily="34" charset="0"/>
                  </a:rPr>
                  <a:t>Coalition-Building</a:t>
                </a:r>
              </a:p>
            </p:txBody>
          </p:sp>
          <p:sp>
            <p:nvSpPr>
              <p:cNvPr id="20" name="TextBox 19">
                <a:extLst>
                  <a:ext uri="{FF2B5EF4-FFF2-40B4-BE49-F238E27FC236}">
                    <a16:creationId xmlns="" xmlns:a16="http://schemas.microsoft.com/office/drawing/2014/main" id="{DDA7BB13-D0D0-0341-82BC-CFF1C5A9EBA9}"/>
                  </a:ext>
                </a:extLst>
              </p:cNvPr>
              <p:cNvSpPr txBox="1"/>
              <p:nvPr/>
            </p:nvSpPr>
            <p:spPr>
              <a:xfrm>
                <a:off x="7794106" y="2701392"/>
                <a:ext cx="3934489"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Team Building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grpSp>
          <p:nvGrpSpPr>
            <p:cNvPr id="30" name="Group 29">
              <a:extLst>
                <a:ext uri="{FF2B5EF4-FFF2-40B4-BE49-F238E27FC236}">
                  <a16:creationId xmlns="" xmlns:a16="http://schemas.microsoft.com/office/drawing/2014/main" id="{B588DA9F-5E26-1A4F-BAB3-2B4A17838E2E}"/>
                </a:ext>
              </a:extLst>
            </p:cNvPr>
            <p:cNvGrpSpPr/>
            <p:nvPr/>
          </p:nvGrpSpPr>
          <p:grpSpPr>
            <a:xfrm>
              <a:off x="4214858" y="3932291"/>
              <a:ext cx="7513737" cy="1466083"/>
              <a:chOff x="697131" y="1797037"/>
              <a:chExt cx="7513737" cy="1466083"/>
            </a:xfrm>
          </p:grpSpPr>
          <p:sp>
            <p:nvSpPr>
              <p:cNvPr id="31" name="TextBox 30">
                <a:extLst>
                  <a:ext uri="{FF2B5EF4-FFF2-40B4-BE49-F238E27FC236}">
                    <a16:creationId xmlns="" xmlns:a16="http://schemas.microsoft.com/office/drawing/2014/main" id="{E0A80249-C24D-9148-B616-B8639B187806}"/>
                  </a:ext>
                </a:extLst>
              </p:cNvPr>
              <p:cNvSpPr txBox="1"/>
              <p:nvPr/>
            </p:nvSpPr>
            <p:spPr>
              <a:xfrm>
                <a:off x="697131" y="2196487"/>
                <a:ext cx="2869980"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3</a:t>
                </a:r>
              </a:p>
              <a:p>
                <a:pPr algn="ctr"/>
                <a:r>
                  <a:rPr lang="en-US" dirty="0">
                    <a:solidFill>
                      <a:schemeClr val="accent4">
                        <a:lumMod val="50000"/>
                      </a:schemeClr>
                    </a:solidFill>
                    <a:latin typeface="Calibri" panose="020F0502020204030204" pitchFamily="34" charset="0"/>
                    <a:cs typeface="Arial" panose="020B0604020202020204" pitchFamily="34" charset="0"/>
                  </a:rPr>
                  <a:t>Pediatric Surge Capacity</a:t>
                </a:r>
              </a:p>
            </p:txBody>
          </p:sp>
          <p:sp>
            <p:nvSpPr>
              <p:cNvPr id="32" name="TextBox 31">
                <a:extLst>
                  <a:ext uri="{FF2B5EF4-FFF2-40B4-BE49-F238E27FC236}">
                    <a16:creationId xmlns="" xmlns:a16="http://schemas.microsoft.com/office/drawing/2014/main" id="{2472DECA-8F78-074F-8A2C-5D017FDAB30D}"/>
                  </a:ext>
                </a:extLst>
              </p:cNvPr>
              <p:cNvSpPr txBox="1"/>
              <p:nvPr/>
            </p:nvSpPr>
            <p:spPr>
              <a:xfrm>
                <a:off x="4197668" y="1797037"/>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Infrastructure</a:t>
                </a:r>
              </a:p>
            </p:txBody>
          </p:sp>
          <p:sp>
            <p:nvSpPr>
              <p:cNvPr id="33" name="TextBox 32">
                <a:extLst>
                  <a:ext uri="{FF2B5EF4-FFF2-40B4-BE49-F238E27FC236}">
                    <a16:creationId xmlns="" xmlns:a16="http://schemas.microsoft.com/office/drawing/2014/main" id="{3F42C928-12DE-D24A-9279-3547A663CC69}"/>
                  </a:ext>
                </a:extLst>
              </p:cNvPr>
              <p:cNvSpPr txBox="1"/>
              <p:nvPr/>
            </p:nvSpPr>
            <p:spPr>
              <a:xfrm>
                <a:off x="4197668" y="2320919"/>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Education</a:t>
                </a:r>
              </a:p>
            </p:txBody>
          </p:sp>
          <p:sp>
            <p:nvSpPr>
              <p:cNvPr id="36" name="TextBox 35">
                <a:extLst>
                  <a:ext uri="{FF2B5EF4-FFF2-40B4-BE49-F238E27FC236}">
                    <a16:creationId xmlns="" xmlns:a16="http://schemas.microsoft.com/office/drawing/2014/main" id="{A4592ADF-ECCD-EA46-97A2-2FBE825FC39F}"/>
                  </a:ext>
                </a:extLst>
              </p:cNvPr>
              <p:cNvSpPr txBox="1"/>
              <p:nvPr/>
            </p:nvSpPr>
            <p:spPr>
              <a:xfrm>
                <a:off x="4197668" y="2893788"/>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Simulation</a:t>
                </a:r>
              </a:p>
            </p:txBody>
          </p:sp>
        </p:grpSp>
        <p:sp>
          <p:nvSpPr>
            <p:cNvPr id="42" name="TextBox 41">
              <a:extLst>
                <a:ext uri="{FF2B5EF4-FFF2-40B4-BE49-F238E27FC236}">
                  <a16:creationId xmlns="" xmlns:a16="http://schemas.microsoft.com/office/drawing/2014/main" id="{3001C1B2-296F-2D4F-A50C-578599045764}"/>
                </a:ext>
              </a:extLst>
            </p:cNvPr>
            <p:cNvSpPr txBox="1"/>
            <p:nvPr/>
          </p:nvSpPr>
          <p:spPr>
            <a:xfrm>
              <a:off x="4214858" y="6075144"/>
              <a:ext cx="2869980"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4</a:t>
              </a:r>
            </a:p>
            <a:p>
              <a:pPr algn="ctr"/>
              <a:r>
                <a:rPr lang="en-US" dirty="0">
                  <a:solidFill>
                    <a:schemeClr val="accent4">
                      <a:lumMod val="50000"/>
                    </a:schemeClr>
                  </a:solidFill>
                  <a:latin typeface="Calibri" panose="020F0502020204030204" pitchFamily="34" charset="0"/>
                  <a:cs typeface="Arial" panose="020B0604020202020204" pitchFamily="34" charset="0"/>
                </a:rPr>
                <a:t>Essential Pediatric Resources</a:t>
              </a:r>
            </a:p>
          </p:txBody>
        </p:sp>
        <p:sp>
          <p:nvSpPr>
            <p:cNvPr id="39" name="TextBox 38">
              <a:extLst>
                <a:ext uri="{FF2B5EF4-FFF2-40B4-BE49-F238E27FC236}">
                  <a16:creationId xmlns="" xmlns:a16="http://schemas.microsoft.com/office/drawing/2014/main" id="{A8F3C9BF-D5A5-1A45-BCE7-BAB08FEEBE7C}"/>
                </a:ext>
              </a:extLst>
            </p:cNvPr>
            <p:cNvSpPr txBox="1"/>
            <p:nvPr/>
          </p:nvSpPr>
          <p:spPr>
            <a:xfrm>
              <a:off x="7715396" y="6075143"/>
              <a:ext cx="4013200" cy="646331"/>
            </a:xfrm>
            <a:prstGeom prst="rect">
              <a:avLst/>
            </a:prstGeom>
            <a:solidFill>
              <a:sysClr val="window" lastClr="FFFFFF"/>
            </a:solidFill>
            <a:ln w="12700" cap="flat" cmpd="sng" algn="ctr">
              <a:solidFill>
                <a:srgbClr val="5B9BD5"/>
              </a:solidFill>
              <a:prstDash val="solid"/>
              <a:miter lim="800000"/>
            </a:ln>
            <a:effectLst/>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Infrastructure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48" name="Elbow Connector 47">
              <a:extLst>
                <a:ext uri="{FF2B5EF4-FFF2-40B4-BE49-F238E27FC236}">
                  <a16:creationId xmlns="" xmlns:a16="http://schemas.microsoft.com/office/drawing/2014/main" id="{BD196B59-6219-504B-ADBB-79839F43EAB9}"/>
                </a:ext>
              </a:extLst>
            </p:cNvPr>
            <p:cNvCxnSpPr/>
            <p:nvPr/>
          </p:nvCxnSpPr>
          <p:spPr>
            <a:xfrm rot="10800000" flipV="1">
              <a:off x="7405359" y="4062768"/>
              <a:ext cx="152403" cy="1077055"/>
            </a:xfrm>
            <a:prstGeom prst="bentConnector2">
              <a:avLst/>
            </a:prstGeom>
            <a:solidFill>
              <a:sysClr val="window" lastClr="FFFFFF"/>
            </a:solidFill>
            <a:ln w="12700" cap="flat" cmpd="sng" algn="ctr">
              <a:solidFill>
                <a:srgbClr val="5B9BD5"/>
              </a:solidFill>
              <a:prstDash val="solid"/>
              <a:miter lim="800000"/>
            </a:ln>
            <a:effectLst/>
          </p:spPr>
        </p:cxnSp>
        <p:cxnSp>
          <p:nvCxnSpPr>
            <p:cNvPr id="52" name="Elbow Connector 51">
              <a:extLst>
                <a:ext uri="{FF2B5EF4-FFF2-40B4-BE49-F238E27FC236}">
                  <a16:creationId xmlns="" xmlns:a16="http://schemas.microsoft.com/office/drawing/2014/main" id="{23F47FDF-D686-A945-B275-1792DE6E5FB8}"/>
                </a:ext>
              </a:extLst>
            </p:cNvPr>
            <p:cNvCxnSpPr>
              <a:cxnSpLocks/>
            </p:cNvCxnSpPr>
            <p:nvPr/>
          </p:nvCxnSpPr>
          <p:spPr>
            <a:xfrm flipH="1" flipV="1">
              <a:off x="7405118" y="4166858"/>
              <a:ext cx="152403" cy="1124621"/>
            </a:xfrm>
            <a:prstGeom prst="bentConnector2">
              <a:avLst/>
            </a:prstGeom>
            <a:solidFill>
              <a:sysClr val="window" lastClr="FFFFFF"/>
            </a:solidFill>
            <a:ln w="12700" cap="flat" cmpd="sng" algn="ctr">
              <a:solidFill>
                <a:srgbClr val="5B9BD5"/>
              </a:solidFill>
              <a:prstDash val="solid"/>
              <a:miter lim="800000"/>
            </a:ln>
            <a:effectLst/>
          </p:spPr>
        </p:cxnSp>
        <p:sp>
          <p:nvSpPr>
            <p:cNvPr id="55" name="TextBox 54">
              <a:extLst>
                <a:ext uri="{FF2B5EF4-FFF2-40B4-BE49-F238E27FC236}">
                  <a16:creationId xmlns="" xmlns:a16="http://schemas.microsoft.com/office/drawing/2014/main" id="{DA7DA115-231F-0343-A899-841E0E52567C}"/>
                </a:ext>
              </a:extLst>
            </p:cNvPr>
            <p:cNvSpPr txBox="1"/>
            <p:nvPr/>
          </p:nvSpPr>
          <p:spPr>
            <a:xfrm>
              <a:off x="555063" y="2406381"/>
              <a:ext cx="2760134" cy="2419124"/>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lnSpc>
                  <a:spcPct val="120000"/>
                </a:lnSpc>
                <a:spcBef>
                  <a:spcPts val="200"/>
                </a:spcBef>
                <a:spcAft>
                  <a:spcPts val="800"/>
                </a:spcAft>
              </a:pPr>
              <a:r>
                <a:rPr lang="en-US" kern="0" dirty="0">
                  <a:solidFill>
                    <a:srgbClr val="595959"/>
                  </a:solidFill>
                  <a:latin typeface="Cambria" panose="02040503050406030204" pitchFamily="18" charset="0"/>
                  <a:ea typeface="Cambria" panose="02040503050406030204" pitchFamily="18" charset="0"/>
                  <a:cs typeface="Cambria" panose="02040503050406030204" pitchFamily="18" charset="0"/>
                </a:rPr>
                <a:t>By December 2019, 100% of the sites implementing the disaster bundle will have a plan that addresses four essential domains of pediatric disaster preparedness.</a:t>
              </a: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59" name="Elbow Connector 58">
              <a:extLst>
                <a:ext uri="{FF2B5EF4-FFF2-40B4-BE49-F238E27FC236}">
                  <a16:creationId xmlns="" xmlns:a16="http://schemas.microsoft.com/office/drawing/2014/main" id="{2AE1DADF-7620-0F44-A491-5CD84E2E78AF}"/>
                </a:ext>
              </a:extLst>
            </p:cNvPr>
            <p:cNvCxnSpPr/>
            <p:nvPr/>
          </p:nvCxnSpPr>
          <p:spPr>
            <a:xfrm rot="10800000" flipV="1">
              <a:off x="3736235" y="1314050"/>
              <a:ext cx="326689" cy="4949044"/>
            </a:xfrm>
            <a:prstGeom prst="bentConnector2">
              <a:avLst/>
            </a:prstGeom>
            <a:solidFill>
              <a:sysClr val="window" lastClr="FFFFFF"/>
            </a:solidFill>
            <a:ln w="12700" cap="flat" cmpd="sng" algn="ctr">
              <a:solidFill>
                <a:srgbClr val="5B9BD5"/>
              </a:solidFill>
              <a:prstDash val="solid"/>
              <a:miter lim="800000"/>
            </a:ln>
            <a:effectLst/>
          </p:spPr>
        </p:cxnSp>
        <p:cxnSp>
          <p:nvCxnSpPr>
            <p:cNvPr id="61" name="Elbow Connector 60">
              <a:extLst>
                <a:ext uri="{FF2B5EF4-FFF2-40B4-BE49-F238E27FC236}">
                  <a16:creationId xmlns="" xmlns:a16="http://schemas.microsoft.com/office/drawing/2014/main" id="{0FAC042E-9D00-A740-BDC9-D5433876933A}"/>
                </a:ext>
              </a:extLst>
            </p:cNvPr>
            <p:cNvCxnSpPr>
              <a:cxnSpLocks/>
            </p:cNvCxnSpPr>
            <p:nvPr/>
          </p:nvCxnSpPr>
          <p:spPr>
            <a:xfrm flipH="1" flipV="1">
              <a:off x="3745242" y="5239135"/>
              <a:ext cx="184407" cy="1237083"/>
            </a:xfrm>
            <a:prstGeom prst="bentConnector2">
              <a:avLst/>
            </a:prstGeom>
            <a:solidFill>
              <a:sysClr val="window" lastClr="FFFFFF"/>
            </a:solidFill>
            <a:ln w="12700" cap="flat" cmpd="sng" algn="ctr">
              <a:solidFill>
                <a:srgbClr val="5B9BD5"/>
              </a:solidFill>
              <a:prstDash val="solid"/>
              <a:miter lim="800000"/>
            </a:ln>
            <a:effectLst/>
          </p:spPr>
        </p:cxnSp>
        <p:cxnSp>
          <p:nvCxnSpPr>
            <p:cNvPr id="63" name="Straight Connector 62">
              <a:extLst>
                <a:ext uri="{FF2B5EF4-FFF2-40B4-BE49-F238E27FC236}">
                  <a16:creationId xmlns="" xmlns:a16="http://schemas.microsoft.com/office/drawing/2014/main" id="{1E92B88E-11A1-6D4B-A3C2-EBCDE9094893}"/>
                </a:ext>
              </a:extLst>
            </p:cNvPr>
            <p:cNvCxnSpPr>
              <a:cxnSpLocks/>
            </p:cNvCxnSpPr>
            <p:nvPr/>
          </p:nvCxnSpPr>
          <p:spPr>
            <a:xfrm>
              <a:off x="3746179" y="4670324"/>
              <a:ext cx="357905" cy="1"/>
            </a:xfrm>
            <a:prstGeom prst="line">
              <a:avLst/>
            </a:prstGeom>
            <a:solidFill>
              <a:sysClr val="window" lastClr="FFFFFF"/>
            </a:solidFill>
            <a:ln w="12700" cap="flat" cmpd="sng" algn="ctr">
              <a:solidFill>
                <a:srgbClr val="5B9BD5"/>
              </a:solidFill>
              <a:prstDash val="solid"/>
              <a:miter lim="800000"/>
            </a:ln>
            <a:effectLst/>
          </p:spPr>
        </p:cxnSp>
        <p:cxnSp>
          <p:nvCxnSpPr>
            <p:cNvPr id="64" name="Straight Connector 63">
              <a:extLst>
                <a:ext uri="{FF2B5EF4-FFF2-40B4-BE49-F238E27FC236}">
                  <a16:creationId xmlns="" xmlns:a16="http://schemas.microsoft.com/office/drawing/2014/main" id="{A46E15E9-10A6-1C41-A167-EC293EE05D17}"/>
                </a:ext>
              </a:extLst>
            </p:cNvPr>
            <p:cNvCxnSpPr>
              <a:cxnSpLocks/>
            </p:cNvCxnSpPr>
            <p:nvPr/>
          </p:nvCxnSpPr>
          <p:spPr>
            <a:xfrm>
              <a:off x="3764657" y="2992187"/>
              <a:ext cx="357905" cy="1"/>
            </a:xfrm>
            <a:prstGeom prst="line">
              <a:avLst/>
            </a:prstGeom>
            <a:solidFill>
              <a:sysClr val="window" lastClr="FFFFFF"/>
            </a:solidFill>
            <a:ln w="12700" cap="flat" cmpd="sng" algn="ctr">
              <a:solidFill>
                <a:srgbClr val="5B9BD5"/>
              </a:solidFill>
              <a:prstDash val="solid"/>
              <a:miter lim="800000"/>
            </a:ln>
            <a:effectLst/>
          </p:spPr>
        </p:cxnSp>
      </p:grpSp>
    </p:spTree>
    <p:extLst>
      <p:ext uri="{BB962C8B-B14F-4D97-AF65-F5344CB8AC3E}">
        <p14:creationId xmlns:p14="http://schemas.microsoft.com/office/powerpoint/2010/main" val="2919643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3A0EA5D-3BC2-A947-BF58-0B956494712C}"/>
              </a:ext>
            </a:extLst>
          </p:cNvPr>
          <p:cNvSpPr/>
          <p:nvPr/>
        </p:nvSpPr>
        <p:spPr>
          <a:xfrm>
            <a:off x="1599030" y="3130773"/>
            <a:ext cx="10334665" cy="3551229"/>
          </a:xfrm>
          <a:prstGeom prst="rect">
            <a:avLst/>
          </a:prstGeom>
        </p:spPr>
        <p:txBody>
          <a:bodyPr wrap="square">
            <a:spAutoFit/>
          </a:bodyPr>
          <a:lstStyle/>
          <a:p>
            <a:pPr>
              <a:spcBef>
                <a:spcPts val="1800"/>
              </a:spcBef>
              <a:spcAft>
                <a:spcPts val="300"/>
              </a:spcAft>
            </a:pPr>
            <a:r>
              <a:rPr lang="en-US" sz="28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key driver 1: Disaster plan</a:t>
            </a:r>
          </a:p>
          <a:p>
            <a:pPr>
              <a:lnSpc>
                <a:spcPct val="120000"/>
              </a:lnSpc>
              <a:spcAft>
                <a:spcPts val="80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Change Strategies:</a:t>
            </a:r>
          </a:p>
          <a:p>
            <a:pPr marL="342900" marR="0" lvl="0" indent="-342900">
              <a:lnSpc>
                <a:spcPct val="120000"/>
              </a:lnSpc>
              <a:spcBef>
                <a:spcPts val="20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Work with the emergency preparedness coordinator and use the disaster checklist as a framework for creating your site’s disaster plan: </a:t>
            </a:r>
            <a:r>
              <a:rPr lang="en-US"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Checklist of Essential Pediatric Domains and Considerations for Every Hospital's Disaster Preparedness Policies </a:t>
            </a:r>
          </a:p>
          <a:p>
            <a:pPr marR="0" lvl="0">
              <a:lnSpc>
                <a:spcPct val="120000"/>
              </a:lnSpc>
              <a:spcBef>
                <a:spcPts val="200"/>
              </a:spcBef>
              <a:spcAft>
                <a:spcPts val="800"/>
              </a:spcAft>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20000"/>
              </a:lnSpc>
              <a:spcBef>
                <a:spcPts val="20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Define role/responsibilities of a pediatric disaster coordinator</a:t>
            </a:r>
          </a:p>
          <a:p>
            <a:pPr marL="342900" marR="0" lvl="0" indent="-342900">
              <a:spcBef>
                <a:spcPts val="1800"/>
              </a:spcBef>
              <a:spcAft>
                <a:spcPts val="0"/>
              </a:spcAft>
              <a:buFont typeface="Symbol" pitchFamily="2" charset="2"/>
              <a:buChar char=""/>
            </a:pPr>
            <a:r>
              <a:rPr lang="en-US" kern="1000"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Define role/responsibilities of disaster coordinator</a:t>
            </a:r>
            <a:endParaRPr lang="en-US" sz="2800" kern="10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 xmlns:a16="http://schemas.microsoft.com/office/drawing/2014/main" id="{08A83033-232E-DA4C-8B35-A496247150B3}"/>
              </a:ext>
            </a:extLst>
          </p:cNvPr>
          <p:cNvGrpSpPr/>
          <p:nvPr/>
        </p:nvGrpSpPr>
        <p:grpSpPr>
          <a:xfrm>
            <a:off x="2738919" y="1185088"/>
            <a:ext cx="7700412" cy="1576353"/>
            <a:chOff x="4184261" y="609901"/>
            <a:chExt cx="7700412" cy="1576353"/>
          </a:xfrm>
        </p:grpSpPr>
        <p:sp>
          <p:nvSpPr>
            <p:cNvPr id="4" name="TextBox 3">
              <a:extLst>
                <a:ext uri="{FF2B5EF4-FFF2-40B4-BE49-F238E27FC236}">
                  <a16:creationId xmlns="" xmlns:a16="http://schemas.microsoft.com/office/drawing/2014/main" id="{BCB51365-5748-FA4D-AB54-273910E47DE1}"/>
                </a:ext>
              </a:extLst>
            </p:cNvPr>
            <p:cNvSpPr txBox="1"/>
            <p:nvPr/>
          </p:nvSpPr>
          <p:spPr>
            <a:xfrm>
              <a:off x="4184261" y="794567"/>
              <a:ext cx="2760134" cy="923330"/>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1</a:t>
              </a:r>
            </a:p>
            <a:p>
              <a:pPr algn="ctr"/>
              <a:r>
                <a:rPr lang="en-US" b="1" dirty="0">
                  <a:solidFill>
                    <a:schemeClr val="accent4">
                      <a:lumMod val="50000"/>
                    </a:schemeClr>
                  </a:solidFill>
                  <a:latin typeface="Calibri" panose="020F0502020204030204" pitchFamily="34" charset="0"/>
                  <a:cs typeface="Arial" panose="020B0604020202020204" pitchFamily="34" charset="0"/>
                </a:rPr>
                <a:t>Pediatric Disaster Coordination</a:t>
              </a:r>
            </a:p>
          </p:txBody>
        </p:sp>
        <p:sp>
          <p:nvSpPr>
            <p:cNvPr id="5" name="TextBox 4">
              <a:extLst>
                <a:ext uri="{FF2B5EF4-FFF2-40B4-BE49-F238E27FC236}">
                  <a16:creationId xmlns="" xmlns:a16="http://schemas.microsoft.com/office/drawing/2014/main" id="{A9FB6FDF-DC62-8B4D-9BE1-D7648E3F3AE3}"/>
                </a:ext>
              </a:extLst>
            </p:cNvPr>
            <p:cNvSpPr txBox="1"/>
            <p:nvPr/>
          </p:nvSpPr>
          <p:spPr>
            <a:xfrm>
              <a:off x="7865130" y="609901"/>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Disaster Plan</a:t>
              </a:r>
            </a:p>
          </p:txBody>
        </p:sp>
        <p:sp>
          <p:nvSpPr>
            <p:cNvPr id="6" name="TextBox 5">
              <a:extLst>
                <a:ext uri="{FF2B5EF4-FFF2-40B4-BE49-F238E27FC236}">
                  <a16:creationId xmlns="" xmlns:a16="http://schemas.microsoft.com/office/drawing/2014/main" id="{1414C735-C2D8-734D-826C-6814922544A2}"/>
                </a:ext>
              </a:extLst>
            </p:cNvPr>
            <p:cNvSpPr txBox="1"/>
            <p:nvPr/>
          </p:nvSpPr>
          <p:spPr>
            <a:xfrm>
              <a:off x="7865130" y="1213411"/>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Key Personnel</a:t>
              </a:r>
            </a:p>
          </p:txBody>
        </p:sp>
        <p:cxnSp>
          <p:nvCxnSpPr>
            <p:cNvPr id="7" name="Elbow Connector 6">
              <a:extLst>
                <a:ext uri="{FF2B5EF4-FFF2-40B4-BE49-F238E27FC236}">
                  <a16:creationId xmlns="" xmlns:a16="http://schemas.microsoft.com/office/drawing/2014/main" id="{B7AB3335-7EBE-764D-9BE9-ABD091D88281}"/>
                </a:ext>
              </a:extLst>
            </p:cNvPr>
            <p:cNvCxnSpPr/>
            <p:nvPr/>
          </p:nvCxnSpPr>
          <p:spPr>
            <a:xfrm rot="10800000" flipV="1">
              <a:off x="7338086" y="609901"/>
              <a:ext cx="152403" cy="1077055"/>
            </a:xfrm>
            <a:prstGeom prst="bentConnector2">
              <a:avLst/>
            </a:prstGeom>
            <a:solidFill>
              <a:sysClr val="window" lastClr="FFFFFF"/>
            </a:solidFill>
            <a:ln w="12700" cap="flat" cmpd="sng" algn="ctr">
              <a:solidFill>
                <a:srgbClr val="5B9BD5"/>
              </a:solidFill>
              <a:prstDash val="solid"/>
              <a:miter lim="800000"/>
            </a:ln>
            <a:effectLst/>
          </p:spPr>
        </p:cxnSp>
        <p:cxnSp>
          <p:nvCxnSpPr>
            <p:cNvPr id="8" name="Elbow Connector 7">
              <a:extLst>
                <a:ext uri="{FF2B5EF4-FFF2-40B4-BE49-F238E27FC236}">
                  <a16:creationId xmlns="" xmlns:a16="http://schemas.microsoft.com/office/drawing/2014/main" id="{AA56CAEF-C226-B848-BFAD-69018B778EA8}"/>
                </a:ext>
              </a:extLst>
            </p:cNvPr>
            <p:cNvCxnSpPr>
              <a:cxnSpLocks/>
            </p:cNvCxnSpPr>
            <p:nvPr/>
          </p:nvCxnSpPr>
          <p:spPr>
            <a:xfrm flipH="1" flipV="1">
              <a:off x="7333891" y="991580"/>
              <a:ext cx="152403" cy="1124621"/>
            </a:xfrm>
            <a:prstGeom prst="bentConnector2">
              <a:avLst/>
            </a:prstGeom>
            <a:solidFill>
              <a:sysClr val="window" lastClr="FFFFFF"/>
            </a:solidFill>
            <a:ln w="12700" cap="flat" cmpd="sng" algn="ctr">
              <a:solidFill>
                <a:srgbClr val="5B9BD5"/>
              </a:solidFill>
              <a:prstDash val="solid"/>
              <a:miter lim="800000"/>
            </a:ln>
            <a:effectLst/>
          </p:spPr>
        </p:cxnSp>
        <p:cxnSp>
          <p:nvCxnSpPr>
            <p:cNvPr id="9" name="Straight Connector 8">
              <a:extLst>
                <a:ext uri="{FF2B5EF4-FFF2-40B4-BE49-F238E27FC236}">
                  <a16:creationId xmlns="" xmlns:a16="http://schemas.microsoft.com/office/drawing/2014/main" id="{0003E07C-3C03-3546-8D3E-9250465D0F1B}"/>
                </a:ext>
              </a:extLst>
            </p:cNvPr>
            <p:cNvCxnSpPr>
              <a:cxnSpLocks/>
            </p:cNvCxnSpPr>
            <p:nvPr/>
          </p:nvCxnSpPr>
          <p:spPr>
            <a:xfrm>
              <a:off x="6946499" y="1124038"/>
              <a:ext cx="393696" cy="1"/>
            </a:xfrm>
            <a:prstGeom prst="line">
              <a:avLst/>
            </a:prstGeom>
            <a:solidFill>
              <a:sysClr val="window" lastClr="FFFFFF"/>
            </a:solidFill>
            <a:ln w="12700" cap="flat" cmpd="sng" algn="ctr">
              <a:solidFill>
                <a:srgbClr val="5B9BD5"/>
              </a:solidFill>
              <a:prstDash val="solid"/>
              <a:miter lim="800000"/>
            </a:ln>
            <a:effectLst/>
          </p:spPr>
        </p:cxnSp>
        <p:sp>
          <p:nvSpPr>
            <p:cNvPr id="10" name="TextBox 9">
              <a:extLst>
                <a:ext uri="{FF2B5EF4-FFF2-40B4-BE49-F238E27FC236}">
                  <a16:creationId xmlns="" xmlns:a16="http://schemas.microsoft.com/office/drawing/2014/main" id="{7B7E9953-6D3B-B64C-A5FF-E8E75C4C88E2}"/>
                </a:ext>
              </a:extLst>
            </p:cNvPr>
            <p:cNvSpPr txBox="1"/>
            <p:nvPr/>
          </p:nvSpPr>
          <p:spPr>
            <a:xfrm>
              <a:off x="7871473" y="1816922"/>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Education</a:t>
              </a:r>
            </a:p>
          </p:txBody>
        </p:sp>
      </p:grpSp>
    </p:spTree>
    <p:extLst>
      <p:ext uri="{BB962C8B-B14F-4D97-AF65-F5344CB8AC3E}">
        <p14:creationId xmlns:p14="http://schemas.microsoft.com/office/powerpoint/2010/main" val="3878010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3A7579D-AD2C-0040-AF5B-B48F44702F72}"/>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35</a:t>
            </a:fld>
            <a:endParaRPr lang="en-US" dirty="0">
              <a:solidFill>
                <a:prstClr val="black">
                  <a:tint val="75000"/>
                </a:prstClr>
              </a:solidFill>
            </a:endParaRPr>
          </a:p>
        </p:txBody>
      </p:sp>
      <p:pic>
        <p:nvPicPr>
          <p:cNvPr id="3" name="Picture 2">
            <a:extLst>
              <a:ext uri="{FF2B5EF4-FFF2-40B4-BE49-F238E27FC236}">
                <a16:creationId xmlns="" xmlns:a16="http://schemas.microsoft.com/office/drawing/2014/main" id="{329A2C96-15B6-8F4B-BD3A-227DA0E9C277}"/>
              </a:ext>
            </a:extLst>
          </p:cNvPr>
          <p:cNvPicPr>
            <a:picLocks noChangeAspect="1"/>
          </p:cNvPicPr>
          <p:nvPr/>
        </p:nvPicPr>
        <p:blipFill>
          <a:blip r:embed="rId3"/>
          <a:stretch>
            <a:fillRect/>
          </a:stretch>
        </p:blipFill>
        <p:spPr>
          <a:xfrm>
            <a:off x="309967" y="1599039"/>
            <a:ext cx="4863070" cy="3561897"/>
          </a:xfrm>
          <a:prstGeom prst="rect">
            <a:avLst/>
          </a:prstGeom>
          <a:ln>
            <a:solidFill>
              <a:schemeClr val="bg2"/>
            </a:solidFill>
          </a:ln>
        </p:spPr>
      </p:pic>
      <p:pic>
        <p:nvPicPr>
          <p:cNvPr id="4" name="Picture 3">
            <a:extLst>
              <a:ext uri="{FF2B5EF4-FFF2-40B4-BE49-F238E27FC236}">
                <a16:creationId xmlns="" xmlns:a16="http://schemas.microsoft.com/office/drawing/2014/main" id="{B0DF777D-9162-D445-AF4B-86E8B7FA01D0}"/>
              </a:ext>
            </a:extLst>
          </p:cNvPr>
          <p:cNvPicPr>
            <a:picLocks noChangeAspect="1"/>
          </p:cNvPicPr>
          <p:nvPr/>
        </p:nvPicPr>
        <p:blipFill>
          <a:blip r:embed="rId4"/>
          <a:stretch>
            <a:fillRect/>
          </a:stretch>
        </p:blipFill>
        <p:spPr>
          <a:xfrm>
            <a:off x="6045293" y="173195"/>
            <a:ext cx="5017130" cy="2985723"/>
          </a:xfrm>
          <a:prstGeom prst="rect">
            <a:avLst/>
          </a:prstGeom>
          <a:ln>
            <a:solidFill>
              <a:schemeClr val="accent1"/>
            </a:solidFill>
          </a:ln>
        </p:spPr>
      </p:pic>
      <p:pic>
        <p:nvPicPr>
          <p:cNvPr id="5" name="Picture 4">
            <a:extLst>
              <a:ext uri="{FF2B5EF4-FFF2-40B4-BE49-F238E27FC236}">
                <a16:creationId xmlns="" xmlns:a16="http://schemas.microsoft.com/office/drawing/2014/main" id="{FE904178-6D7C-D94C-A3AC-972AEDF68890}"/>
              </a:ext>
            </a:extLst>
          </p:cNvPr>
          <p:cNvPicPr>
            <a:picLocks noChangeAspect="1"/>
          </p:cNvPicPr>
          <p:nvPr/>
        </p:nvPicPr>
        <p:blipFill>
          <a:blip r:embed="rId5"/>
          <a:stretch>
            <a:fillRect/>
          </a:stretch>
        </p:blipFill>
        <p:spPr>
          <a:xfrm>
            <a:off x="6005162" y="3379987"/>
            <a:ext cx="5097391" cy="3360418"/>
          </a:xfrm>
          <a:prstGeom prst="rect">
            <a:avLst/>
          </a:prstGeom>
          <a:ln>
            <a:solidFill>
              <a:schemeClr val="accent1"/>
            </a:solidFill>
          </a:ln>
        </p:spPr>
      </p:pic>
    </p:spTree>
    <p:extLst>
      <p:ext uri="{BB962C8B-B14F-4D97-AF65-F5344CB8AC3E}">
        <p14:creationId xmlns:p14="http://schemas.microsoft.com/office/powerpoint/2010/main" val="3048643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97DC92E-7BAE-9F44-80E0-77FE6CF54454}"/>
              </a:ext>
            </a:extLst>
          </p:cNvPr>
          <p:cNvSpPr/>
          <p:nvPr/>
        </p:nvSpPr>
        <p:spPr>
          <a:xfrm>
            <a:off x="5805948" y="1033267"/>
            <a:ext cx="6386052" cy="4397614"/>
          </a:xfrm>
          <a:prstGeom prst="rect">
            <a:avLst/>
          </a:prstGeom>
        </p:spPr>
        <p:txBody>
          <a:bodyPr wrap="square">
            <a:spAutoFit/>
          </a:bodyPr>
          <a:lstStyle/>
          <a:p>
            <a:pPr>
              <a:spcBef>
                <a:spcPts val="1800"/>
              </a:spcBef>
              <a:spcAft>
                <a:spcPts val="300"/>
              </a:spcAft>
            </a:pPr>
            <a:r>
              <a:rPr lang="en-US" sz="28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key driver 3: Education</a:t>
            </a:r>
          </a:p>
          <a:p>
            <a:pPr>
              <a:lnSpc>
                <a:spcPct val="120000"/>
              </a:lnSpc>
              <a:spcBef>
                <a:spcPts val="200"/>
              </a:spcBef>
              <a:spcAft>
                <a:spcPts val="80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Change Strategies:</a:t>
            </a:r>
          </a:p>
          <a:p>
            <a:pPr marL="342900" marR="0" lvl="0" indent="-342900">
              <a:spcBef>
                <a:spcPts val="20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Develop a training/educational program for care team on site’s disaster policy</a:t>
            </a:r>
          </a:p>
          <a:p>
            <a:pPr marL="342900" marR="0" lvl="0" indent="-342900">
              <a:spcBef>
                <a:spcPts val="200"/>
              </a:spcBef>
              <a:spcAft>
                <a:spcPts val="0"/>
              </a:spcAft>
              <a:buFont typeface="Symbol" pitchFamily="2" charset="2"/>
              <a:buChar char=""/>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Learning objectives should include the 7 disaster planning domains; activating resources in time of disaster, communication strategies for care team</a:t>
            </a:r>
          </a:p>
          <a:p>
            <a:pPr marR="0" lvl="0">
              <a:spcBef>
                <a:spcPts val="0"/>
              </a:spcBef>
              <a:spcAft>
                <a:spcPts val="0"/>
              </a:spcAft>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Identify training delivery modality (e.g., online, in-person staff meetings, peer to peer)</a:t>
            </a:r>
          </a:p>
          <a:p>
            <a:pPr marL="342900" marR="0" lvl="0" indent="-342900">
              <a:spcBef>
                <a:spcPts val="0"/>
              </a:spcBef>
              <a:spcAft>
                <a:spcPts val="0"/>
              </a:spcAft>
              <a:buFont typeface="Symbol" pitchFamily="2" charset="2"/>
              <a:buChar char=""/>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Inform members of care team about the role and responsibilities of the disaster coordinator</a:t>
            </a:r>
          </a:p>
        </p:txBody>
      </p:sp>
      <p:sp>
        <p:nvSpPr>
          <p:cNvPr id="3" name="Rectangle 2">
            <a:extLst>
              <a:ext uri="{FF2B5EF4-FFF2-40B4-BE49-F238E27FC236}">
                <a16:creationId xmlns="" xmlns:a16="http://schemas.microsoft.com/office/drawing/2014/main" id="{7D974254-7A92-6149-A7A5-31CF06E74696}"/>
              </a:ext>
            </a:extLst>
          </p:cNvPr>
          <p:cNvSpPr/>
          <p:nvPr/>
        </p:nvSpPr>
        <p:spPr>
          <a:xfrm>
            <a:off x="280219" y="1048950"/>
            <a:ext cx="5206181" cy="5701561"/>
          </a:xfrm>
          <a:prstGeom prst="rect">
            <a:avLst/>
          </a:prstGeom>
        </p:spPr>
        <p:txBody>
          <a:bodyPr wrap="square">
            <a:spAutoFit/>
          </a:bodyPr>
          <a:lstStyle/>
          <a:p>
            <a:pPr>
              <a:spcBef>
                <a:spcPts val="1800"/>
              </a:spcBef>
              <a:spcAft>
                <a:spcPts val="300"/>
              </a:spcAft>
            </a:pPr>
            <a:r>
              <a:rPr lang="en-US" sz="28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key driver 2: key personnel</a:t>
            </a:r>
          </a:p>
          <a:p>
            <a:pPr>
              <a:lnSpc>
                <a:spcPct val="120000"/>
              </a:lnSpc>
              <a:spcBef>
                <a:spcPts val="200"/>
              </a:spcBef>
              <a:spcAft>
                <a:spcPts val="80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Change Strategies:</a:t>
            </a:r>
          </a:p>
          <a:p>
            <a:pPr marL="342900" marR="0" lvl="0" indent="-342900">
              <a:lnSpc>
                <a:spcPct val="120000"/>
              </a:lnSpc>
              <a:spcBef>
                <a:spcPts val="20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Identify an individual with expertise and/or interest in pediatrics and disaster planning </a:t>
            </a:r>
          </a:p>
          <a:p>
            <a:pPr marL="742950" marR="0" lvl="1" indent="-285750">
              <a:lnSpc>
                <a:spcPct val="120000"/>
              </a:lnSpc>
              <a:spcBef>
                <a:spcPts val="0"/>
              </a:spcBef>
              <a:spcAft>
                <a:spcPts val="0"/>
              </a:spcAft>
              <a:buFont typeface="Courier New" panose="02070309020205020404" pitchFamily="49" charset="0"/>
              <a:buChar char="o"/>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A member of care team (MD, RN, NP)</a:t>
            </a:r>
          </a:p>
          <a:p>
            <a:pPr marL="742950" marR="0" lvl="1" indent="-285750">
              <a:lnSpc>
                <a:spcPct val="120000"/>
              </a:lnSpc>
              <a:spcBef>
                <a:spcPts val="0"/>
              </a:spcBef>
              <a:spcAft>
                <a:spcPts val="0"/>
              </a:spcAft>
              <a:buFont typeface="Courier New" panose="02070309020205020404" pitchFamily="49" charset="0"/>
              <a:buChar char="o"/>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Strongly encourage the recruitment of emergency preparedness manager that is currently on site</a:t>
            </a:r>
          </a:p>
          <a:p>
            <a:pPr marL="742950" marR="0" lvl="1" indent="-285750">
              <a:lnSpc>
                <a:spcPct val="120000"/>
              </a:lnSpc>
              <a:spcBef>
                <a:spcPts val="0"/>
              </a:spcBef>
              <a:spcAft>
                <a:spcPts val="0"/>
              </a:spcAft>
              <a:buFont typeface="Courier New" panose="02070309020205020404" pitchFamily="49" charset="0"/>
              <a:buChar char="o"/>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Garner support from ED and Hospital Leadership</a:t>
            </a:r>
          </a:p>
          <a:p>
            <a:pPr marL="685800" marR="0">
              <a:lnSpc>
                <a:spcPct val="120000"/>
              </a:lnSpc>
              <a:spcBef>
                <a:spcPts val="0"/>
              </a:spcBef>
              <a:spcAft>
                <a:spcPts val="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342900" marR="0" lvl="0" indent="-342900">
              <a:lnSpc>
                <a:spcPct val="120000"/>
              </a:lnSpc>
              <a:spcBef>
                <a:spcPts val="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Offer educational opportunities for the disaster coordinator to enhance their foundational knowledge (e.g., FEMA courses, TEEX). </a:t>
            </a:r>
            <a:r>
              <a:rPr lang="en-US"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Recommendation: Visit the National Pediatric Disaster Coalition Listserv and ASPR TRACIE</a:t>
            </a:r>
            <a:endParaRPr lang="en-US" i="1"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058A0537-04CF-B747-BA40-C0467C8F667B}"/>
              </a:ext>
            </a:extLst>
          </p:cNvPr>
          <p:cNvCxnSpPr/>
          <p:nvPr/>
        </p:nvCxnSpPr>
        <p:spPr>
          <a:xfrm>
            <a:off x="5663381" y="1048950"/>
            <a:ext cx="0" cy="55020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67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3C6EE6A-84A1-1644-B38C-815FB209EE19}"/>
              </a:ext>
            </a:extLst>
          </p:cNvPr>
          <p:cNvSpPr txBox="1"/>
          <p:nvPr/>
        </p:nvSpPr>
        <p:spPr>
          <a:xfrm>
            <a:off x="2567065" y="402544"/>
            <a:ext cx="2954443"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2</a:t>
            </a:r>
          </a:p>
          <a:p>
            <a:pPr algn="ctr"/>
            <a:r>
              <a:rPr lang="en-US" dirty="0">
                <a:solidFill>
                  <a:schemeClr val="accent4">
                    <a:lumMod val="50000"/>
                  </a:schemeClr>
                </a:solidFill>
                <a:latin typeface="Calibri" panose="020F0502020204030204" pitchFamily="34" charset="0"/>
                <a:cs typeface="Arial" panose="020B0604020202020204" pitchFamily="34" charset="0"/>
              </a:rPr>
              <a:t>Coalition-Building</a:t>
            </a:r>
          </a:p>
        </p:txBody>
      </p:sp>
      <p:sp>
        <p:nvSpPr>
          <p:cNvPr id="3" name="TextBox 2">
            <a:extLst>
              <a:ext uri="{FF2B5EF4-FFF2-40B4-BE49-F238E27FC236}">
                <a16:creationId xmlns="" xmlns:a16="http://schemas.microsoft.com/office/drawing/2014/main" id="{E25701B1-029A-1446-A267-7F3F9021A37D}"/>
              </a:ext>
            </a:extLst>
          </p:cNvPr>
          <p:cNvSpPr txBox="1"/>
          <p:nvPr/>
        </p:nvSpPr>
        <p:spPr>
          <a:xfrm>
            <a:off x="6301801" y="541043"/>
            <a:ext cx="3959333"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Team Building</a:t>
            </a:r>
          </a:p>
        </p:txBody>
      </p:sp>
      <p:cxnSp>
        <p:nvCxnSpPr>
          <p:cNvPr id="4" name="Straight Connector 3">
            <a:extLst>
              <a:ext uri="{FF2B5EF4-FFF2-40B4-BE49-F238E27FC236}">
                <a16:creationId xmlns="" xmlns:a16="http://schemas.microsoft.com/office/drawing/2014/main" id="{F306FACA-C37B-4249-85F3-B83967A8C26E}"/>
              </a:ext>
            </a:extLst>
          </p:cNvPr>
          <p:cNvCxnSpPr>
            <a:cxnSpLocks/>
          </p:cNvCxnSpPr>
          <p:nvPr/>
        </p:nvCxnSpPr>
        <p:spPr>
          <a:xfrm flipV="1">
            <a:off x="5523760" y="725709"/>
            <a:ext cx="778041" cy="6306"/>
          </a:xfrm>
          <a:prstGeom prst="line">
            <a:avLst/>
          </a:prstGeom>
          <a:solidFill>
            <a:sysClr val="window" lastClr="FFFFFF"/>
          </a:solidFill>
          <a:ln w="12700" cap="flat" cmpd="sng" algn="ctr">
            <a:solidFill>
              <a:srgbClr val="5B9BD5"/>
            </a:solidFill>
            <a:prstDash val="solid"/>
            <a:miter lim="800000"/>
          </a:ln>
          <a:effectLst/>
        </p:spPr>
      </p:cxnSp>
      <p:sp>
        <p:nvSpPr>
          <p:cNvPr id="5" name="Rectangle 4">
            <a:extLst>
              <a:ext uri="{FF2B5EF4-FFF2-40B4-BE49-F238E27FC236}">
                <a16:creationId xmlns="" xmlns:a16="http://schemas.microsoft.com/office/drawing/2014/main" id="{5B596F0C-B892-D04F-8B56-07D0A21F5EC0}"/>
              </a:ext>
            </a:extLst>
          </p:cNvPr>
          <p:cNvSpPr/>
          <p:nvPr/>
        </p:nvSpPr>
        <p:spPr>
          <a:xfrm>
            <a:off x="634180" y="1932036"/>
            <a:ext cx="10958051" cy="4648965"/>
          </a:xfrm>
          <a:prstGeom prst="rect">
            <a:avLst/>
          </a:prstGeom>
        </p:spPr>
        <p:txBody>
          <a:bodyPr wrap="square">
            <a:spAutoFit/>
          </a:bodyPr>
          <a:lstStyle/>
          <a:p>
            <a:pPr>
              <a:spcBef>
                <a:spcPts val="1800"/>
              </a:spcBef>
              <a:spcAft>
                <a:spcPts val="300"/>
              </a:spcAft>
            </a:pPr>
            <a:r>
              <a:rPr lang="en-US" sz="28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key driver 1: team building</a:t>
            </a:r>
          </a:p>
          <a:p>
            <a:pPr>
              <a:lnSpc>
                <a:spcPct val="120000"/>
              </a:lnSpc>
              <a:spcBef>
                <a:spcPts val="200"/>
              </a:spcBef>
              <a:spcAft>
                <a:spcPts val="80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Change Strategies:</a:t>
            </a:r>
          </a:p>
          <a:p>
            <a:pPr marL="342900" marR="0" lvl="0" indent="-342900">
              <a:lnSpc>
                <a:spcPct val="200000"/>
              </a:lnSpc>
              <a:spcBef>
                <a:spcPts val="20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Compile a list of hospital departments (clinical and non-clinical) to support disaster response</a:t>
            </a:r>
          </a:p>
          <a:p>
            <a:pPr marL="342900" marR="0" lvl="0" indent="-342900">
              <a:lnSpc>
                <a:spcPct val="200000"/>
              </a:lnSpc>
              <a:spcBef>
                <a:spcPts val="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Establish an internal communication strategy across all hospital departments</a:t>
            </a:r>
          </a:p>
          <a:p>
            <a:pPr marR="0" lvl="0">
              <a:spcBef>
                <a:spcPts val="0"/>
              </a:spcBef>
              <a:spcAft>
                <a:spcPts val="0"/>
              </a:spcAft>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Compile a list of regional hospital and non-hospital stakeholders (e.g., primary care, churches, medical homes, EMS, schools, daycare centers, Red Cross, Red Cross shelters). Begin process by reaching out to EMS Agencies and Emergency Operations Managers in your region.</a:t>
            </a:r>
          </a:p>
          <a:p>
            <a:pPr marR="0" lvl="0">
              <a:spcBef>
                <a:spcPts val="0"/>
              </a:spcBef>
              <a:spcAft>
                <a:spcPts val="0"/>
              </a:spcAft>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indent="-342900">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Establish a partnership with the relevant stakeholders (e.g., regional disaster coalition, Hospital Preparedness Program</a:t>
            </a:r>
          </a:p>
          <a:p>
            <a:pPr marL="342900" marR="0" lvl="0" indent="-342900">
              <a:lnSpc>
                <a:spcPct val="200000"/>
              </a:lnSpc>
              <a:spcBef>
                <a:spcPts val="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Develop an after action report for disaster drills</a:t>
            </a:r>
          </a:p>
        </p:txBody>
      </p:sp>
    </p:spTree>
    <p:extLst>
      <p:ext uri="{BB962C8B-B14F-4D97-AF65-F5344CB8AC3E}">
        <p14:creationId xmlns:p14="http://schemas.microsoft.com/office/powerpoint/2010/main" val="2998532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3FE55041-6E23-0C4E-A1DE-DCE2A5C8E077}"/>
              </a:ext>
            </a:extLst>
          </p:cNvPr>
          <p:cNvGrpSpPr/>
          <p:nvPr/>
        </p:nvGrpSpPr>
        <p:grpSpPr>
          <a:xfrm>
            <a:off x="2528087" y="327982"/>
            <a:ext cx="7700412" cy="1576353"/>
            <a:chOff x="4131577" y="4077929"/>
            <a:chExt cx="7700412" cy="1576353"/>
          </a:xfrm>
        </p:grpSpPr>
        <p:sp>
          <p:nvSpPr>
            <p:cNvPr id="2" name="TextBox 1">
              <a:extLst>
                <a:ext uri="{FF2B5EF4-FFF2-40B4-BE49-F238E27FC236}">
                  <a16:creationId xmlns="" xmlns:a16="http://schemas.microsoft.com/office/drawing/2014/main" id="{40714128-735B-BD4C-AA19-D2F186D275D5}"/>
                </a:ext>
              </a:extLst>
            </p:cNvPr>
            <p:cNvSpPr txBox="1"/>
            <p:nvPr/>
          </p:nvSpPr>
          <p:spPr>
            <a:xfrm>
              <a:off x="4131577" y="4262595"/>
              <a:ext cx="2760134"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3</a:t>
              </a:r>
            </a:p>
            <a:p>
              <a:pPr algn="ctr"/>
              <a:r>
                <a:rPr lang="en-US" dirty="0">
                  <a:solidFill>
                    <a:schemeClr val="accent4">
                      <a:lumMod val="50000"/>
                    </a:schemeClr>
                  </a:solidFill>
                  <a:latin typeface="Calibri" panose="020F0502020204030204" pitchFamily="34" charset="0"/>
                  <a:cs typeface="Arial" panose="020B0604020202020204" pitchFamily="34" charset="0"/>
                </a:rPr>
                <a:t>Pediatric Surge Capacity</a:t>
              </a:r>
            </a:p>
          </p:txBody>
        </p:sp>
        <p:sp>
          <p:nvSpPr>
            <p:cNvPr id="3" name="TextBox 2">
              <a:extLst>
                <a:ext uri="{FF2B5EF4-FFF2-40B4-BE49-F238E27FC236}">
                  <a16:creationId xmlns="" xmlns:a16="http://schemas.microsoft.com/office/drawing/2014/main" id="{C6652487-36FF-D74E-B0BA-C2159858429A}"/>
                </a:ext>
              </a:extLst>
            </p:cNvPr>
            <p:cNvSpPr txBox="1"/>
            <p:nvPr/>
          </p:nvSpPr>
          <p:spPr>
            <a:xfrm>
              <a:off x="7812446" y="4077929"/>
              <a:ext cx="4013200" cy="369332"/>
            </a:xfrm>
            <a:prstGeom prst="rect">
              <a:avLst/>
            </a:prstGeom>
            <a:solidFill>
              <a:srgbClr val="A7D9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Infrastructure</a:t>
              </a:r>
            </a:p>
          </p:txBody>
        </p:sp>
        <p:sp>
          <p:nvSpPr>
            <p:cNvPr id="4" name="TextBox 3">
              <a:extLst>
                <a:ext uri="{FF2B5EF4-FFF2-40B4-BE49-F238E27FC236}">
                  <a16:creationId xmlns="" xmlns:a16="http://schemas.microsoft.com/office/drawing/2014/main" id="{9EB0E3B3-7878-CD42-8331-EAABB6096760}"/>
                </a:ext>
              </a:extLst>
            </p:cNvPr>
            <p:cNvSpPr txBox="1"/>
            <p:nvPr/>
          </p:nvSpPr>
          <p:spPr>
            <a:xfrm>
              <a:off x="7812446" y="4681439"/>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Education</a:t>
              </a:r>
            </a:p>
          </p:txBody>
        </p:sp>
        <p:cxnSp>
          <p:nvCxnSpPr>
            <p:cNvPr id="5" name="Elbow Connector 4">
              <a:extLst>
                <a:ext uri="{FF2B5EF4-FFF2-40B4-BE49-F238E27FC236}">
                  <a16:creationId xmlns="" xmlns:a16="http://schemas.microsoft.com/office/drawing/2014/main" id="{EAF84D99-5248-D144-A4BE-9C4C63751C0F}"/>
                </a:ext>
              </a:extLst>
            </p:cNvPr>
            <p:cNvCxnSpPr/>
            <p:nvPr/>
          </p:nvCxnSpPr>
          <p:spPr>
            <a:xfrm rot="10800000" flipV="1">
              <a:off x="7285402" y="4077929"/>
              <a:ext cx="152403" cy="1077055"/>
            </a:xfrm>
            <a:prstGeom prst="bentConnector2">
              <a:avLst/>
            </a:prstGeom>
            <a:solidFill>
              <a:sysClr val="window" lastClr="FFFFFF"/>
            </a:solidFill>
            <a:ln w="12700" cap="flat" cmpd="sng" algn="ctr">
              <a:solidFill>
                <a:srgbClr val="5B9BD5"/>
              </a:solidFill>
              <a:prstDash val="solid"/>
              <a:miter lim="800000"/>
            </a:ln>
            <a:effectLst/>
          </p:spPr>
        </p:cxnSp>
        <p:cxnSp>
          <p:nvCxnSpPr>
            <p:cNvPr id="6" name="Elbow Connector 5">
              <a:extLst>
                <a:ext uri="{FF2B5EF4-FFF2-40B4-BE49-F238E27FC236}">
                  <a16:creationId xmlns="" xmlns:a16="http://schemas.microsoft.com/office/drawing/2014/main" id="{72C80AE6-29C6-6744-8AEA-5455962A4791}"/>
                </a:ext>
              </a:extLst>
            </p:cNvPr>
            <p:cNvCxnSpPr>
              <a:cxnSpLocks/>
            </p:cNvCxnSpPr>
            <p:nvPr/>
          </p:nvCxnSpPr>
          <p:spPr>
            <a:xfrm flipH="1" flipV="1">
              <a:off x="7287506" y="4459608"/>
              <a:ext cx="152403" cy="1124621"/>
            </a:xfrm>
            <a:prstGeom prst="bentConnector2">
              <a:avLst/>
            </a:prstGeom>
            <a:solidFill>
              <a:sysClr val="window" lastClr="FFFFFF"/>
            </a:solidFill>
            <a:ln w="12700" cap="flat" cmpd="sng" algn="ctr">
              <a:solidFill>
                <a:srgbClr val="5B9BD5"/>
              </a:solidFill>
              <a:prstDash val="solid"/>
              <a:miter lim="800000"/>
            </a:ln>
            <a:effectLst/>
          </p:spPr>
        </p:cxnSp>
        <p:cxnSp>
          <p:nvCxnSpPr>
            <p:cNvPr id="7" name="Straight Connector 6">
              <a:extLst>
                <a:ext uri="{FF2B5EF4-FFF2-40B4-BE49-F238E27FC236}">
                  <a16:creationId xmlns="" xmlns:a16="http://schemas.microsoft.com/office/drawing/2014/main" id="{A410277E-3F32-7140-BC52-FD49EB99D921}"/>
                </a:ext>
              </a:extLst>
            </p:cNvPr>
            <p:cNvCxnSpPr>
              <a:cxnSpLocks/>
            </p:cNvCxnSpPr>
            <p:nvPr/>
          </p:nvCxnSpPr>
          <p:spPr>
            <a:xfrm>
              <a:off x="6893815" y="4592066"/>
              <a:ext cx="393696" cy="1"/>
            </a:xfrm>
            <a:prstGeom prst="line">
              <a:avLst/>
            </a:prstGeom>
            <a:solidFill>
              <a:sysClr val="window" lastClr="FFFFFF"/>
            </a:solidFill>
            <a:ln w="12700" cap="flat" cmpd="sng" algn="ctr">
              <a:solidFill>
                <a:srgbClr val="5B9BD5"/>
              </a:solidFill>
              <a:prstDash val="solid"/>
              <a:miter lim="800000"/>
            </a:ln>
            <a:effectLst/>
          </p:spPr>
        </p:cxnSp>
        <p:sp>
          <p:nvSpPr>
            <p:cNvPr id="8" name="TextBox 7">
              <a:extLst>
                <a:ext uri="{FF2B5EF4-FFF2-40B4-BE49-F238E27FC236}">
                  <a16:creationId xmlns="" xmlns:a16="http://schemas.microsoft.com/office/drawing/2014/main" id="{778355F4-E6BD-2E44-BFD1-72B7E4A1449E}"/>
                </a:ext>
              </a:extLst>
            </p:cNvPr>
            <p:cNvSpPr txBox="1"/>
            <p:nvPr/>
          </p:nvSpPr>
          <p:spPr>
            <a:xfrm>
              <a:off x="7818789" y="5284950"/>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Simulation</a:t>
              </a:r>
            </a:p>
          </p:txBody>
        </p:sp>
      </p:grpSp>
      <p:sp>
        <p:nvSpPr>
          <p:cNvPr id="10" name="Rectangle 9">
            <a:extLst>
              <a:ext uri="{FF2B5EF4-FFF2-40B4-BE49-F238E27FC236}">
                <a16:creationId xmlns="" xmlns:a16="http://schemas.microsoft.com/office/drawing/2014/main" id="{3B05D405-7A09-8749-A002-80001AA1D247}"/>
              </a:ext>
            </a:extLst>
          </p:cNvPr>
          <p:cNvSpPr/>
          <p:nvPr/>
        </p:nvSpPr>
        <p:spPr>
          <a:xfrm>
            <a:off x="373371" y="1919174"/>
            <a:ext cx="10769483" cy="4797724"/>
          </a:xfrm>
          <a:prstGeom prst="rect">
            <a:avLst/>
          </a:prstGeom>
        </p:spPr>
        <p:txBody>
          <a:bodyPr wrap="square">
            <a:spAutoFit/>
          </a:bodyPr>
          <a:lstStyle/>
          <a:p>
            <a:pPr>
              <a:spcBef>
                <a:spcPts val="1800"/>
              </a:spcBef>
              <a:spcAft>
                <a:spcPts val="300"/>
              </a:spcAft>
            </a:pPr>
            <a:r>
              <a:rPr lang="en-US" b="1" kern="1000" cap="all" dirty="0">
                <a:solidFill>
                  <a:srgbClr val="577188"/>
                </a:solidFill>
                <a:latin typeface="Cambria" panose="02040503050406030204" pitchFamily="18" charset="0"/>
                <a:ea typeface="Times New Roman" panose="02020603050405020304" pitchFamily="18" charset="0"/>
                <a:cs typeface="Times New Roman" panose="02020603050405020304" pitchFamily="18" charset="0"/>
              </a:rPr>
              <a:t>key driver 1: Infrastructure</a:t>
            </a:r>
          </a:p>
          <a:p>
            <a:pPr algn="just">
              <a:lnSpc>
                <a:spcPct val="120000"/>
              </a:lnSpc>
              <a:spcBef>
                <a:spcPts val="200"/>
              </a:spcBef>
              <a:spcAft>
                <a:spcPts val="800"/>
              </a:spcAft>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Change Strategies:</a:t>
            </a:r>
          </a:p>
          <a:p>
            <a:pPr marL="342900" marR="0" lvl="0" indent="-342900" algn="just">
              <a:lnSpc>
                <a:spcPct val="120000"/>
              </a:lnSpc>
              <a:spcBef>
                <a:spcPts val="200"/>
              </a:spcBef>
              <a:spcAft>
                <a:spcPts val="0"/>
              </a:spcAft>
              <a:buFont typeface="Symbol" pitchFamily="2" charset="2"/>
              <a:buChar char=""/>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Develop a process/plan to measure, prioritize, and expand pediatric surge capacity and capabilities based on resource availability</a:t>
            </a:r>
          </a:p>
          <a:p>
            <a:pPr marL="228600" marR="0" algn="just">
              <a:lnSpc>
                <a:spcPct val="120000"/>
              </a:lnSpc>
              <a:spcBef>
                <a:spcPts val="0"/>
              </a:spcBef>
              <a:spcAft>
                <a:spcPts val="0"/>
              </a:spcAft>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342900" marR="0" lvl="0" indent="-342900" algn="just">
              <a:lnSpc>
                <a:spcPct val="120000"/>
              </a:lnSpc>
              <a:spcBef>
                <a:spcPts val="0"/>
              </a:spcBef>
              <a:spcAft>
                <a:spcPts val="0"/>
              </a:spcAft>
              <a:buFont typeface="Symbol" pitchFamily="2" charset="2"/>
              <a:buChar char=""/>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Establish a process to determine which patients are transported to a particular location based on capacity</a:t>
            </a:r>
          </a:p>
          <a:p>
            <a:pPr marL="228600" marR="0" algn="just">
              <a:lnSpc>
                <a:spcPct val="120000"/>
              </a:lnSpc>
              <a:spcBef>
                <a:spcPts val="0"/>
              </a:spcBef>
              <a:spcAft>
                <a:spcPts val="0"/>
              </a:spcAft>
            </a:pPr>
            <a:r>
              <a:rPr lang="en-US" sz="1200"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fontAlgn="base">
              <a:lnSpc>
                <a:spcPct val="120000"/>
              </a:lnSpc>
              <a:spcBef>
                <a:spcPts val="0"/>
              </a:spcBef>
              <a:spcAft>
                <a:spcPts val="0"/>
              </a:spcAft>
              <a:buFont typeface="Symbol" pitchFamily="2" charset="2"/>
              <a:buChar char=""/>
            </a:pPr>
            <a:r>
              <a:rPr lang="en-US" sz="1200" kern="0" dirty="0">
                <a:solidFill>
                  <a:srgbClr val="595959"/>
                </a:solidFill>
                <a:latin typeface="Cambria" panose="02040503050406030204" pitchFamily="18" charset="0"/>
                <a:ea typeface="Times New Roman" panose="02020603050405020304" pitchFamily="18" charset="0"/>
                <a:cs typeface="Arial" panose="020B0604020202020204" pitchFamily="34" charset="0"/>
              </a:rPr>
              <a:t>Develop a process to augment existing capacity as well as create capacity by limiting elective appointments and procedures and practicing ”surge discharge” of patients that can be effectively managed in non-hospital environments.</a:t>
            </a:r>
            <a:endPar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228600" marR="0" algn="just" fontAlgn="base">
              <a:lnSpc>
                <a:spcPct val="120000"/>
              </a:lnSpc>
              <a:spcBef>
                <a:spcPts val="0"/>
              </a:spcBef>
              <a:spcAft>
                <a:spcPts val="0"/>
              </a:spcAft>
            </a:pPr>
            <a:r>
              <a:rPr lang="en-US" sz="1200" kern="0" dirty="0">
                <a:solidFill>
                  <a:srgbClr val="595959"/>
                </a:solidFill>
                <a:latin typeface="Cambria" panose="02040503050406030204" pitchFamily="18" charset="0"/>
                <a:ea typeface="Times New Roman" panose="02020603050405020304" pitchFamily="18" charset="0"/>
                <a:cs typeface="Arial" panose="020B0604020202020204" pitchFamily="34" charset="0"/>
              </a:rPr>
              <a:t> </a:t>
            </a:r>
            <a:endPar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fontAlgn="base">
              <a:lnSpc>
                <a:spcPct val="120000"/>
              </a:lnSpc>
              <a:spcBef>
                <a:spcPts val="0"/>
              </a:spcBef>
              <a:spcAft>
                <a:spcPts val="0"/>
              </a:spcAft>
              <a:buFont typeface="Symbol" pitchFamily="2" charset="2"/>
              <a:buChar char=""/>
            </a:pPr>
            <a:r>
              <a:rPr lang="en-US" sz="1200" kern="0" dirty="0">
                <a:solidFill>
                  <a:srgbClr val="595959"/>
                </a:solidFill>
                <a:latin typeface="Cambria" panose="02040503050406030204" pitchFamily="18" charset="0"/>
                <a:ea typeface="Times New Roman" panose="02020603050405020304" pitchFamily="18" charset="0"/>
                <a:cs typeface="Arial" panose="020B0604020202020204" pitchFamily="34" charset="0"/>
              </a:rPr>
              <a:t>Develop a process to maximize conventional capacity as well as plan for contingency capacity (adapting patient care spaces to provide functionally equivalent care) and crisis capacity (adapting the level of care provided to the resources available when usual care is impossible)</a:t>
            </a:r>
          </a:p>
          <a:p>
            <a:pPr marR="0" lvl="0" algn="just" fontAlgn="base">
              <a:lnSpc>
                <a:spcPct val="120000"/>
              </a:lnSpc>
              <a:spcBef>
                <a:spcPts val="0"/>
              </a:spcBef>
              <a:spcAft>
                <a:spcPts val="0"/>
              </a:spcAft>
            </a:pPr>
            <a:r>
              <a:rPr lang="en-US" sz="1200" kern="0" dirty="0">
                <a:solidFill>
                  <a:srgbClr val="595959"/>
                </a:solidFill>
                <a:latin typeface="Cambria" panose="02040503050406030204" pitchFamily="18" charset="0"/>
                <a:ea typeface="Times New Roman" panose="02020603050405020304" pitchFamily="18" charset="0"/>
                <a:cs typeface="Arial" panose="020B0604020202020204" pitchFamily="34" charset="0"/>
              </a:rPr>
              <a:t>.</a:t>
            </a:r>
            <a:endPar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20000"/>
              </a:lnSpc>
              <a:spcBef>
                <a:spcPts val="200"/>
              </a:spcBef>
              <a:spcAft>
                <a:spcPts val="0"/>
              </a:spcAft>
              <a:buFont typeface="Symbol" pitchFamily="2" charset="2"/>
              <a:buChar char=""/>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Define pediatric transfer processes, i.e., agreement and guidelines to facilitate movement of children needing pediatric specialty facilities as well as those more stable children needing to be moved to increase surge capacity of specialty centers  (</a:t>
            </a:r>
            <a:r>
              <a:rPr lang="en-US" sz="1200"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See PRQC Bundle #3: Interfacility Transfers)</a:t>
            </a:r>
            <a:endPar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228600" marR="0" algn="just">
              <a:lnSpc>
                <a:spcPct val="120000"/>
              </a:lnSpc>
              <a:spcBef>
                <a:spcPts val="0"/>
              </a:spcBef>
              <a:spcAft>
                <a:spcPts val="0"/>
              </a:spcAft>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342900" marR="0" lvl="0" indent="-342900" algn="just">
              <a:lnSpc>
                <a:spcPct val="120000"/>
              </a:lnSpc>
              <a:spcBef>
                <a:spcPts val="0"/>
              </a:spcBef>
              <a:spcAft>
                <a:spcPts val="0"/>
              </a:spcAft>
              <a:buFont typeface="Symbol" pitchFamily="2" charset="2"/>
              <a:buChar char=""/>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Develop telemedicine/telephone consultation agreements, processes, and equipment to facilitate provision of pediatric care in facilities not typically caring for children</a:t>
            </a:r>
          </a:p>
          <a:p>
            <a:pPr marL="228600" marR="0" algn="just">
              <a:lnSpc>
                <a:spcPct val="120000"/>
              </a:lnSpc>
              <a:spcBef>
                <a:spcPts val="0"/>
              </a:spcBef>
              <a:spcAft>
                <a:spcPts val="0"/>
              </a:spcAft>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342900" marR="0" lvl="0" indent="-342900" algn="just">
              <a:lnSpc>
                <a:spcPct val="120000"/>
              </a:lnSpc>
              <a:spcBef>
                <a:spcPts val="0"/>
              </a:spcBef>
              <a:spcAft>
                <a:spcPts val="0"/>
              </a:spcAft>
              <a:buFont typeface="Symbol" pitchFamily="2" charset="2"/>
              <a:buChar char=""/>
            </a:pPr>
            <a:r>
              <a:rPr lang="en-US" sz="12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Meet with regional stakeholders and develop a method to integrate facility disaster policy with community and regional disaster plans, including prehospital systems of care</a:t>
            </a:r>
            <a:endParaRPr lang="en-US" sz="1200"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15767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4A2546E-E782-564A-827A-FA3BFFDBBD34}"/>
              </a:ext>
            </a:extLst>
          </p:cNvPr>
          <p:cNvSpPr/>
          <p:nvPr/>
        </p:nvSpPr>
        <p:spPr>
          <a:xfrm>
            <a:off x="182279" y="1851226"/>
            <a:ext cx="11444748" cy="4806444"/>
          </a:xfrm>
          <a:prstGeom prst="rect">
            <a:avLst/>
          </a:prstGeom>
        </p:spPr>
        <p:txBody>
          <a:bodyPr wrap="square">
            <a:spAutoFit/>
          </a:bodyPr>
          <a:lstStyle/>
          <a:p>
            <a:pPr>
              <a:spcBef>
                <a:spcPts val="1800"/>
              </a:spcBef>
              <a:spcAft>
                <a:spcPts val="300"/>
              </a:spcAft>
            </a:pPr>
            <a:r>
              <a:rPr lang="en-US" sz="28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key driver 2: Education</a:t>
            </a:r>
          </a:p>
          <a:p>
            <a:pPr>
              <a:lnSpc>
                <a:spcPct val="120000"/>
              </a:lnSpc>
              <a:spcBef>
                <a:spcPts val="200"/>
              </a:spcBef>
              <a:spcAft>
                <a:spcPts val="80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Change Strategies:</a:t>
            </a:r>
          </a:p>
          <a:p>
            <a:pPr marL="342900" marR="0" lvl="0" indent="-342900">
              <a:lnSpc>
                <a:spcPct val="115000"/>
              </a:lnSpc>
              <a:spcBef>
                <a:spcPts val="20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Develop a training/educational program for each hospital department focused on processes for determining surge capacity</a:t>
            </a:r>
          </a:p>
          <a:p>
            <a:pPr marL="800100" lvl="1" indent="-342900" algn="just" fontAlgn="base">
              <a:lnSpc>
                <a:spcPct val="120000"/>
              </a:lnSpc>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Learning objectives should include importance of </a:t>
            </a:r>
            <a:r>
              <a:rPr lang="en-US" kern="0" dirty="0">
                <a:solidFill>
                  <a:srgbClr val="595959"/>
                </a:solidFill>
                <a:latin typeface="Cambria" panose="02040503050406030204" pitchFamily="18" charset="0"/>
                <a:ea typeface="Times New Roman" panose="02020603050405020304" pitchFamily="18" charset="0"/>
                <a:cs typeface="Arial" panose="020B0604020202020204" pitchFamily="34" charset="0"/>
              </a:rPr>
              <a:t>maximizing conventional capacity as well as plan for contingency capacity (adapting patient care spaces to provide functionally equivalent care) and crisis capacity (adapting the level of care provided to the resources available when usual care is impossible).</a:t>
            </a:r>
          </a:p>
          <a:p>
            <a:pPr lvl="1" algn="just" fontAlgn="base">
              <a:lnSpc>
                <a:spcPct val="120000"/>
              </a:lnSpc>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20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Inform members of care team about the role and responsibilities of EMS and staff in the setting of a disaster</a:t>
            </a:r>
          </a:p>
          <a:p>
            <a:pPr marR="0" lvl="0">
              <a:spcBef>
                <a:spcPts val="200"/>
              </a:spcBef>
              <a:spcAft>
                <a:spcPts val="0"/>
              </a:spcAft>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Discuss internal communication strategies and processes for collaborating on surge capacity</a:t>
            </a:r>
          </a:p>
          <a:p>
            <a:pPr marL="342900" marR="0" lvl="0" indent="-342900">
              <a:lnSpc>
                <a:spcPct val="115000"/>
              </a:lnSpc>
              <a:spcBef>
                <a:spcPts val="20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Work with coalition to discuss external communication strategies, timing, and processes for determining regional surge capacity</a:t>
            </a:r>
          </a:p>
        </p:txBody>
      </p:sp>
      <p:grpSp>
        <p:nvGrpSpPr>
          <p:cNvPr id="3" name="Group 2">
            <a:extLst>
              <a:ext uri="{FF2B5EF4-FFF2-40B4-BE49-F238E27FC236}">
                <a16:creationId xmlns="" xmlns:a16="http://schemas.microsoft.com/office/drawing/2014/main" id="{ADDE1D72-41DB-9142-A04B-7EC0401CFDBD}"/>
              </a:ext>
            </a:extLst>
          </p:cNvPr>
          <p:cNvGrpSpPr/>
          <p:nvPr/>
        </p:nvGrpSpPr>
        <p:grpSpPr>
          <a:xfrm>
            <a:off x="2598425" y="182540"/>
            <a:ext cx="7700412" cy="1576353"/>
            <a:chOff x="4131577" y="4077929"/>
            <a:chExt cx="7700412" cy="1576353"/>
          </a:xfrm>
        </p:grpSpPr>
        <p:sp>
          <p:nvSpPr>
            <p:cNvPr id="4" name="TextBox 3">
              <a:extLst>
                <a:ext uri="{FF2B5EF4-FFF2-40B4-BE49-F238E27FC236}">
                  <a16:creationId xmlns="" xmlns:a16="http://schemas.microsoft.com/office/drawing/2014/main" id="{BDA3941E-41BE-7D4D-96B4-B746DF5F8968}"/>
                </a:ext>
              </a:extLst>
            </p:cNvPr>
            <p:cNvSpPr txBox="1"/>
            <p:nvPr/>
          </p:nvSpPr>
          <p:spPr>
            <a:xfrm>
              <a:off x="4131577" y="4262595"/>
              <a:ext cx="2760134"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3</a:t>
              </a:r>
            </a:p>
            <a:p>
              <a:pPr algn="ctr"/>
              <a:r>
                <a:rPr lang="en-US" dirty="0">
                  <a:solidFill>
                    <a:schemeClr val="accent4">
                      <a:lumMod val="50000"/>
                    </a:schemeClr>
                  </a:solidFill>
                  <a:latin typeface="Calibri" panose="020F0502020204030204" pitchFamily="34" charset="0"/>
                  <a:cs typeface="Arial" panose="020B0604020202020204" pitchFamily="34" charset="0"/>
                </a:rPr>
                <a:t>Pediatric Surge Capacity</a:t>
              </a:r>
            </a:p>
          </p:txBody>
        </p:sp>
        <p:sp>
          <p:nvSpPr>
            <p:cNvPr id="5" name="TextBox 4">
              <a:extLst>
                <a:ext uri="{FF2B5EF4-FFF2-40B4-BE49-F238E27FC236}">
                  <a16:creationId xmlns="" xmlns:a16="http://schemas.microsoft.com/office/drawing/2014/main" id="{3CD36ED1-182A-6C42-BF04-E1BCD3CC6789}"/>
                </a:ext>
              </a:extLst>
            </p:cNvPr>
            <p:cNvSpPr txBox="1"/>
            <p:nvPr/>
          </p:nvSpPr>
          <p:spPr>
            <a:xfrm>
              <a:off x="7812446" y="4077929"/>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Infrastructure</a:t>
              </a:r>
            </a:p>
          </p:txBody>
        </p:sp>
        <p:sp>
          <p:nvSpPr>
            <p:cNvPr id="6" name="TextBox 5">
              <a:extLst>
                <a:ext uri="{FF2B5EF4-FFF2-40B4-BE49-F238E27FC236}">
                  <a16:creationId xmlns="" xmlns:a16="http://schemas.microsoft.com/office/drawing/2014/main" id="{430962F4-C247-4045-8720-D1ADE4044036}"/>
                </a:ext>
              </a:extLst>
            </p:cNvPr>
            <p:cNvSpPr txBox="1"/>
            <p:nvPr/>
          </p:nvSpPr>
          <p:spPr>
            <a:xfrm>
              <a:off x="7812446" y="4681439"/>
              <a:ext cx="4013200" cy="369332"/>
            </a:xfrm>
            <a:prstGeom prst="rect">
              <a:avLst/>
            </a:prstGeom>
            <a:solidFill>
              <a:srgbClr val="A7D9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Education</a:t>
              </a:r>
            </a:p>
          </p:txBody>
        </p:sp>
        <p:cxnSp>
          <p:nvCxnSpPr>
            <p:cNvPr id="7" name="Elbow Connector 6">
              <a:extLst>
                <a:ext uri="{FF2B5EF4-FFF2-40B4-BE49-F238E27FC236}">
                  <a16:creationId xmlns="" xmlns:a16="http://schemas.microsoft.com/office/drawing/2014/main" id="{DA87A0A4-D52A-AB47-A5EC-E34A359B939E}"/>
                </a:ext>
              </a:extLst>
            </p:cNvPr>
            <p:cNvCxnSpPr/>
            <p:nvPr/>
          </p:nvCxnSpPr>
          <p:spPr>
            <a:xfrm rot="10800000" flipV="1">
              <a:off x="7285402" y="4077929"/>
              <a:ext cx="152403" cy="1077055"/>
            </a:xfrm>
            <a:prstGeom prst="bentConnector2">
              <a:avLst/>
            </a:prstGeom>
            <a:solidFill>
              <a:sysClr val="window" lastClr="FFFFFF"/>
            </a:solidFill>
            <a:ln w="12700" cap="flat" cmpd="sng" algn="ctr">
              <a:solidFill>
                <a:srgbClr val="5B9BD5"/>
              </a:solidFill>
              <a:prstDash val="solid"/>
              <a:miter lim="800000"/>
            </a:ln>
            <a:effectLst/>
          </p:spPr>
        </p:cxnSp>
        <p:cxnSp>
          <p:nvCxnSpPr>
            <p:cNvPr id="8" name="Elbow Connector 7">
              <a:extLst>
                <a:ext uri="{FF2B5EF4-FFF2-40B4-BE49-F238E27FC236}">
                  <a16:creationId xmlns="" xmlns:a16="http://schemas.microsoft.com/office/drawing/2014/main" id="{D6DC46EA-171F-094F-BE77-5E1003CAE34B}"/>
                </a:ext>
              </a:extLst>
            </p:cNvPr>
            <p:cNvCxnSpPr>
              <a:cxnSpLocks/>
            </p:cNvCxnSpPr>
            <p:nvPr/>
          </p:nvCxnSpPr>
          <p:spPr>
            <a:xfrm flipH="1" flipV="1">
              <a:off x="7287506" y="4459608"/>
              <a:ext cx="152403" cy="1124621"/>
            </a:xfrm>
            <a:prstGeom prst="bentConnector2">
              <a:avLst/>
            </a:prstGeom>
            <a:solidFill>
              <a:sysClr val="window" lastClr="FFFFFF"/>
            </a:solidFill>
            <a:ln w="12700" cap="flat" cmpd="sng" algn="ctr">
              <a:solidFill>
                <a:srgbClr val="5B9BD5"/>
              </a:solidFill>
              <a:prstDash val="solid"/>
              <a:miter lim="800000"/>
            </a:ln>
            <a:effectLst/>
          </p:spPr>
        </p:cxnSp>
        <p:cxnSp>
          <p:nvCxnSpPr>
            <p:cNvPr id="9" name="Straight Connector 8">
              <a:extLst>
                <a:ext uri="{FF2B5EF4-FFF2-40B4-BE49-F238E27FC236}">
                  <a16:creationId xmlns="" xmlns:a16="http://schemas.microsoft.com/office/drawing/2014/main" id="{63D31724-A5EC-5D45-806E-5586D1AF6F1A}"/>
                </a:ext>
              </a:extLst>
            </p:cNvPr>
            <p:cNvCxnSpPr>
              <a:cxnSpLocks/>
            </p:cNvCxnSpPr>
            <p:nvPr/>
          </p:nvCxnSpPr>
          <p:spPr>
            <a:xfrm>
              <a:off x="6893815" y="4592066"/>
              <a:ext cx="393696" cy="1"/>
            </a:xfrm>
            <a:prstGeom prst="line">
              <a:avLst/>
            </a:prstGeom>
            <a:solidFill>
              <a:sysClr val="window" lastClr="FFFFFF"/>
            </a:solidFill>
            <a:ln w="12700" cap="flat" cmpd="sng" algn="ctr">
              <a:solidFill>
                <a:srgbClr val="5B9BD5"/>
              </a:solidFill>
              <a:prstDash val="solid"/>
              <a:miter lim="800000"/>
            </a:ln>
            <a:effectLst/>
          </p:spPr>
        </p:cxnSp>
        <p:sp>
          <p:nvSpPr>
            <p:cNvPr id="10" name="TextBox 9">
              <a:extLst>
                <a:ext uri="{FF2B5EF4-FFF2-40B4-BE49-F238E27FC236}">
                  <a16:creationId xmlns="" xmlns:a16="http://schemas.microsoft.com/office/drawing/2014/main" id="{D58B2D0E-C441-034E-89A8-475930ECD8B5}"/>
                </a:ext>
              </a:extLst>
            </p:cNvPr>
            <p:cNvSpPr txBox="1"/>
            <p:nvPr/>
          </p:nvSpPr>
          <p:spPr>
            <a:xfrm>
              <a:off x="7818789" y="5284950"/>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Simulation</a:t>
              </a:r>
            </a:p>
          </p:txBody>
        </p:sp>
      </p:grpSp>
    </p:spTree>
    <p:extLst>
      <p:ext uri="{BB962C8B-B14F-4D97-AF65-F5344CB8AC3E}">
        <p14:creationId xmlns:p14="http://schemas.microsoft.com/office/powerpoint/2010/main" val="1149919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476452-D2F7-7A4C-A169-B30FE08C9C28}"/>
              </a:ext>
            </a:extLst>
          </p:cNvPr>
          <p:cNvSpPr>
            <a:spLocks noGrp="1"/>
          </p:cNvSpPr>
          <p:nvPr>
            <p:ph type="title"/>
          </p:nvPr>
        </p:nvSpPr>
        <p:spPr>
          <a:xfrm>
            <a:off x="281354" y="367375"/>
            <a:ext cx="7080738" cy="799306"/>
          </a:xfrm>
        </p:spPr>
        <p:txBody>
          <a:bodyPr/>
          <a:lstStyle/>
          <a:p>
            <a:r>
              <a:rPr lang="en-US" b="0" dirty="0" smtClean="0"/>
              <a:t>DISASTER BUNDLE</a:t>
            </a:r>
            <a:r>
              <a:rPr lang="en-US" dirty="0" smtClean="0"/>
              <a:t> DEEP DIVE</a:t>
            </a:r>
            <a:endParaRPr lang="en-US" dirty="0"/>
          </a:p>
        </p:txBody>
      </p:sp>
      <p:graphicFrame>
        <p:nvGraphicFramePr>
          <p:cNvPr id="5" name="Content Placeholder 4">
            <a:extLst>
              <a:ext uri="{FF2B5EF4-FFF2-40B4-BE49-F238E27FC236}">
                <a16:creationId xmlns:a16="http://schemas.microsoft.com/office/drawing/2014/main" xmlns="" id="{03FEDA6F-7461-1946-8EEF-7FAF7D1E13DF}"/>
              </a:ext>
            </a:extLst>
          </p:cNvPr>
          <p:cNvGraphicFramePr>
            <a:graphicFrameLocks noGrp="1"/>
          </p:cNvGraphicFramePr>
          <p:nvPr>
            <p:ph idx="1"/>
            <p:extLst>
              <p:ext uri="{D42A27DB-BD31-4B8C-83A1-F6EECF244321}">
                <p14:modId xmlns:p14="http://schemas.microsoft.com/office/powerpoint/2010/main" val="2719968074"/>
              </p:ext>
            </p:extLst>
          </p:nvPr>
        </p:nvGraphicFramePr>
        <p:xfrm>
          <a:off x="1690253" y="2088031"/>
          <a:ext cx="9753600" cy="3277388"/>
        </p:xfrm>
        <a:graphic>
          <a:graphicData uri="http://schemas.openxmlformats.org/drawingml/2006/table">
            <a:tbl>
              <a:tblPr firstRow="1" bandRow="1">
                <a:tableStyleId>{5C22544A-7EE6-4342-B048-85BDC9FD1C3A}</a:tableStyleId>
              </a:tblPr>
              <a:tblGrid>
                <a:gridCol w="7218220">
                  <a:extLst>
                    <a:ext uri="{9D8B030D-6E8A-4147-A177-3AD203B41FA5}">
                      <a16:colId xmlns:a16="http://schemas.microsoft.com/office/drawing/2014/main" xmlns="" val="3602884324"/>
                    </a:ext>
                  </a:extLst>
                </a:gridCol>
                <a:gridCol w="2535380">
                  <a:extLst>
                    <a:ext uri="{9D8B030D-6E8A-4147-A177-3AD203B41FA5}">
                      <a16:colId xmlns:a16="http://schemas.microsoft.com/office/drawing/2014/main" xmlns="" val="2739956583"/>
                    </a:ext>
                  </a:extLst>
                </a:gridCol>
              </a:tblGrid>
              <a:tr h="442748">
                <a:tc>
                  <a:txBody>
                    <a:bodyPr/>
                    <a:lstStyle/>
                    <a:p>
                      <a:r>
                        <a:rPr lang="en-US" dirty="0"/>
                        <a:t>TALKING POINTS</a:t>
                      </a:r>
                    </a:p>
                  </a:txBody>
                  <a:tcPr/>
                </a:tc>
                <a:tc>
                  <a:txBody>
                    <a:bodyPr/>
                    <a:lstStyle/>
                    <a:p>
                      <a:r>
                        <a:rPr lang="en-US" dirty="0"/>
                        <a:t>SPEAKERS</a:t>
                      </a:r>
                    </a:p>
                  </a:txBody>
                  <a:tcPr/>
                </a:tc>
                <a:extLst>
                  <a:ext uri="{0D108BD9-81ED-4DB2-BD59-A6C34878D82A}">
                    <a16:rowId xmlns:a16="http://schemas.microsoft.com/office/drawing/2014/main" xmlns="" val="2188514776"/>
                  </a:ext>
                </a:extLst>
              </a:tr>
              <a:tr h="442748">
                <a:tc>
                  <a:txBody>
                    <a:bodyPr/>
                    <a:lstStyle/>
                    <a:p>
                      <a:pPr marL="285750" indent="-285750" algn="l">
                        <a:buFont typeface="Arial" panose="020B0604020202020204" pitchFamily="34" charset="0"/>
                        <a:buChar char="•"/>
                      </a:pPr>
                      <a:r>
                        <a:rPr lang="en-US" kern="1200" dirty="0" smtClean="0">
                          <a:effectLst/>
                        </a:rPr>
                        <a:t>IHI</a:t>
                      </a:r>
                      <a:r>
                        <a:rPr lang="en-US" kern="1200" baseline="0" dirty="0" smtClean="0">
                          <a:effectLst/>
                        </a:rPr>
                        <a:t> Collaborative Model</a:t>
                      </a:r>
                      <a:endParaRPr lang="en-US" kern="1200" dirty="0">
                        <a:effectLst/>
                      </a:endParaRPr>
                    </a:p>
                    <a:p>
                      <a:pPr marL="285750" indent="-285750" algn="l">
                        <a:buFont typeface="Arial" panose="020B0604020202020204" pitchFamily="34" charset="0"/>
                        <a:buChar char="•"/>
                      </a:pPr>
                      <a:r>
                        <a:rPr lang="en-US" kern="1200" dirty="0" smtClean="0">
                          <a:effectLst/>
                        </a:rPr>
                        <a:t>Common Concepts for QI Collaboratives</a:t>
                      </a:r>
                      <a:endParaRPr lang="en-US" kern="1200" dirty="0">
                        <a:effectLst/>
                      </a:endParaRPr>
                    </a:p>
                    <a:p>
                      <a:pPr marL="285750" indent="-285750" algn="l">
                        <a:buFont typeface="Arial" panose="020B0604020202020204" pitchFamily="34" charset="0"/>
                        <a:buChar char="•"/>
                      </a:pPr>
                      <a:r>
                        <a:rPr lang="en-US" kern="1200" dirty="0" smtClean="0">
                          <a:effectLst/>
                        </a:rPr>
                        <a:t>Support Available</a:t>
                      </a:r>
                      <a:r>
                        <a:rPr lang="en-US" kern="1200" baseline="0" dirty="0" smtClean="0">
                          <a:effectLst/>
                        </a:rPr>
                        <a:t> for Affiliate Sites</a:t>
                      </a:r>
                      <a:endParaRPr lang="en-US" kern="1200" dirty="0">
                        <a:effectLst/>
                      </a:endParaRPr>
                    </a:p>
                    <a:p>
                      <a:pPr marL="285750" indent="-285750" algn="l">
                        <a:buFont typeface="Arial" panose="020B0604020202020204" pitchFamily="34" charset="0"/>
                        <a:buChar char="•"/>
                      </a:pPr>
                      <a:r>
                        <a:rPr lang="en-US" kern="1200" dirty="0">
                          <a:effectLst/>
                        </a:rPr>
                        <a:t>PRQC: </a:t>
                      </a:r>
                      <a:r>
                        <a:rPr lang="en-US" kern="1200" dirty="0" smtClean="0">
                          <a:effectLst/>
                        </a:rPr>
                        <a:t>Culture</a:t>
                      </a:r>
                      <a:endParaRPr lang="en-US" kern="1200" dirty="0">
                        <a:effectLst/>
                      </a:endParaRPr>
                    </a:p>
                    <a:p>
                      <a:pPr marL="285750" indent="-285750" algn="l">
                        <a:buFont typeface="Arial" panose="020B0604020202020204" pitchFamily="34" charset="0"/>
                        <a:buChar char="•"/>
                      </a:pPr>
                      <a:r>
                        <a:rPr lang="en-US" kern="1200" dirty="0" smtClean="0">
                          <a:effectLst/>
                        </a:rPr>
                        <a:t>Disaster Bundle: Framework</a:t>
                      </a:r>
                      <a:endParaRPr lang="en-US" kern="1200" dirty="0">
                        <a:effectLst/>
                      </a:endParaRPr>
                    </a:p>
                    <a:p>
                      <a:pPr marL="285750" indent="-285750" algn="l">
                        <a:buFont typeface="Arial" panose="020B0604020202020204" pitchFamily="34" charset="0"/>
                        <a:buChar char="•"/>
                      </a:pPr>
                      <a:r>
                        <a:rPr lang="en-US" kern="1200" dirty="0" smtClean="0">
                          <a:effectLst/>
                        </a:rPr>
                        <a:t>Disaster</a:t>
                      </a:r>
                      <a:r>
                        <a:rPr lang="en-US" kern="1200" baseline="0" dirty="0" smtClean="0">
                          <a:effectLst/>
                        </a:rPr>
                        <a:t> Bundle: Background; Aim Statement; Change Strategies; Quality Measures; Variables</a:t>
                      </a:r>
                      <a:endParaRPr lang="en-US" kern="1200" dirty="0">
                        <a:effectLst/>
                      </a:endParaRPr>
                    </a:p>
                    <a:p>
                      <a:pPr marL="285750" indent="-285750" algn="l">
                        <a:buFont typeface="Arial" panose="020B0604020202020204" pitchFamily="34" charset="0"/>
                        <a:buChar char="•"/>
                      </a:pPr>
                      <a:r>
                        <a:rPr lang="en-US" kern="1200" dirty="0" smtClean="0">
                          <a:effectLst/>
                        </a:rPr>
                        <a:t>Next</a:t>
                      </a:r>
                      <a:r>
                        <a:rPr lang="en-US" kern="1200" baseline="0" dirty="0" smtClean="0">
                          <a:effectLst/>
                        </a:rPr>
                        <a:t> Steps</a:t>
                      </a:r>
                      <a:endParaRPr lang="en-US" kern="1200" dirty="0">
                        <a:effectLst/>
                      </a:endParaRPr>
                    </a:p>
                    <a:p>
                      <a:pPr marL="285750" indent="-285750" algn="l">
                        <a:buFont typeface="Arial" panose="020B0604020202020204" pitchFamily="34" charset="0"/>
                        <a:buChar char="•"/>
                      </a:pPr>
                      <a:r>
                        <a:rPr lang="en-US" kern="1200" dirty="0" smtClean="0">
                          <a:effectLst/>
                        </a:rPr>
                        <a:t>Housekeeping</a:t>
                      </a:r>
                      <a:endParaRPr lang="en-US" kern="1200" dirty="0">
                        <a:effectLst/>
                      </a:endParaRPr>
                    </a:p>
                    <a:p>
                      <a:endParaRPr lang="en-US" dirty="0"/>
                    </a:p>
                  </a:txBody>
                  <a:tcPr/>
                </a:tc>
                <a:tc>
                  <a:txBody>
                    <a:bodyPr/>
                    <a:lstStyle/>
                    <a:p>
                      <a:r>
                        <a:rPr lang="en-US" dirty="0"/>
                        <a:t>Dr. Kate Remick</a:t>
                      </a:r>
                    </a:p>
                    <a:p>
                      <a:r>
                        <a:rPr lang="en-US" dirty="0"/>
                        <a:t>Krystle</a:t>
                      </a:r>
                      <a:r>
                        <a:rPr lang="en-US" baseline="0" dirty="0"/>
                        <a:t> Bartley</a:t>
                      </a:r>
                    </a:p>
                    <a:p>
                      <a:r>
                        <a:rPr lang="en-US" baseline="0" dirty="0"/>
                        <a:t>Diana Fendya</a:t>
                      </a:r>
                      <a:endParaRPr lang="en-US" dirty="0"/>
                    </a:p>
                    <a:p>
                      <a:endParaRPr lang="en-US" dirty="0"/>
                    </a:p>
                  </a:txBody>
                  <a:tcPr/>
                </a:tc>
                <a:extLst>
                  <a:ext uri="{0D108BD9-81ED-4DB2-BD59-A6C34878D82A}">
                    <a16:rowId xmlns:a16="http://schemas.microsoft.com/office/drawing/2014/main" xmlns="" val="2885540113"/>
                  </a:ext>
                </a:extLst>
              </a:tr>
            </a:tbl>
          </a:graphicData>
        </a:graphic>
      </p:graphicFrame>
      <p:sp>
        <p:nvSpPr>
          <p:cNvPr id="4" name="Slide Number Placeholder 3">
            <a:extLst>
              <a:ext uri="{FF2B5EF4-FFF2-40B4-BE49-F238E27FC236}">
                <a16:creationId xmlns:a16="http://schemas.microsoft.com/office/drawing/2014/main" xmlns="" id="{6445805B-16EF-0147-B404-05F727F4BBAD}"/>
              </a:ext>
            </a:extLst>
          </p:cNvPr>
          <p:cNvSpPr>
            <a:spLocks noGrp="1"/>
          </p:cNvSpPr>
          <p:nvPr>
            <p:ph type="sldNum" sz="quarter" idx="12"/>
          </p:nvPr>
        </p:nvSpPr>
        <p:spPr/>
        <p:txBody>
          <a:bodyPr/>
          <a:lstStyle/>
          <a:p>
            <a:fld id="{FEA1243F-3000-4347-94A4-FBDEAD3122CB}" type="slidenum">
              <a:rPr lang="en-US" smtClean="0"/>
              <a:pPr/>
              <a:t>4</a:t>
            </a:fld>
            <a:endParaRPr lang="en-US" dirty="0"/>
          </a:p>
        </p:txBody>
      </p:sp>
      <p:sp>
        <p:nvSpPr>
          <p:cNvPr id="3" name="Rectangle 2">
            <a:extLst>
              <a:ext uri="{FF2B5EF4-FFF2-40B4-BE49-F238E27FC236}">
                <a16:creationId xmlns:a16="http://schemas.microsoft.com/office/drawing/2014/main" xmlns="" id="{FBA029CF-94C7-0342-ADB1-996FFFDCF0D1}"/>
              </a:ext>
            </a:extLst>
          </p:cNvPr>
          <p:cNvSpPr/>
          <p:nvPr/>
        </p:nvSpPr>
        <p:spPr>
          <a:xfrm>
            <a:off x="1930400" y="1394578"/>
            <a:ext cx="8981440" cy="646331"/>
          </a:xfrm>
          <a:prstGeom prst="rect">
            <a:avLst/>
          </a:prstGeom>
        </p:spPr>
        <p:txBody>
          <a:bodyPr wrap="square">
            <a:spAutoFit/>
          </a:bodyPr>
          <a:lstStyle/>
          <a:p>
            <a:pPr lvl="0" algn="ctr">
              <a:defRPr/>
            </a:pPr>
            <a:endParaRPr lang="en-US" dirty="0">
              <a:solidFill>
                <a:schemeClr val="bg1"/>
              </a:solidFill>
            </a:endParaRPr>
          </a:p>
          <a:p>
            <a:pPr lvl="0" algn="ctr">
              <a:defRPr/>
            </a:pPr>
            <a:r>
              <a:rPr lang="en-US" dirty="0">
                <a:solidFill>
                  <a:schemeClr val="bg1"/>
                </a:solidFill>
              </a:rPr>
              <a:t>Welcome to the Pediatric Readiness Quality Collaborative (PRQC)</a:t>
            </a:r>
          </a:p>
        </p:txBody>
      </p:sp>
    </p:spTree>
    <p:extLst>
      <p:ext uri="{BB962C8B-B14F-4D97-AF65-F5344CB8AC3E}">
        <p14:creationId xmlns:p14="http://schemas.microsoft.com/office/powerpoint/2010/main" val="767817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F121ABA-2F03-A143-AD71-85A84E840306}"/>
              </a:ext>
            </a:extLst>
          </p:cNvPr>
          <p:cNvSpPr/>
          <p:nvPr/>
        </p:nvSpPr>
        <p:spPr>
          <a:xfrm>
            <a:off x="4445392" y="2788159"/>
            <a:ext cx="7722958" cy="3400418"/>
          </a:xfrm>
          <a:prstGeom prst="rect">
            <a:avLst/>
          </a:prstGeom>
        </p:spPr>
        <p:txBody>
          <a:bodyPr wrap="square">
            <a:spAutoFit/>
          </a:bodyPr>
          <a:lstStyle/>
          <a:p>
            <a:pPr>
              <a:spcBef>
                <a:spcPts val="1800"/>
              </a:spcBef>
              <a:spcAft>
                <a:spcPts val="300"/>
              </a:spcAft>
            </a:pPr>
            <a:r>
              <a:rPr lang="en-US" sz="2800" b="1" kern="1000" cap="all" dirty="0">
                <a:solidFill>
                  <a:srgbClr val="577188"/>
                </a:solidFill>
                <a:latin typeface="Calibri" panose="020F0502020204030204" pitchFamily="34" charset="0"/>
                <a:ea typeface="Times New Roman" panose="02020603050405020304" pitchFamily="18" charset="0"/>
                <a:cs typeface="Times New Roman" panose="02020603050405020304" pitchFamily="18" charset="0"/>
              </a:rPr>
              <a:t>key driver 3: simulation</a:t>
            </a:r>
          </a:p>
          <a:p>
            <a:pPr>
              <a:lnSpc>
                <a:spcPct val="120000"/>
              </a:lnSpc>
              <a:spcBef>
                <a:spcPts val="200"/>
              </a:spcBef>
              <a:spcAft>
                <a:spcPts val="800"/>
              </a:spcAft>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Change Strategies:</a:t>
            </a:r>
          </a:p>
          <a:p>
            <a:pPr marL="342900" marR="0" lvl="0" indent="-342900">
              <a:lnSpc>
                <a:spcPct val="120000"/>
              </a:lnSpc>
              <a:spcBef>
                <a:spcPts val="200"/>
              </a:spcBef>
              <a:spcAft>
                <a:spcPts val="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Conduct table top exercises to assess internal communication in the setting of a simulated disaster, ensure all hospital departments are engaged</a:t>
            </a:r>
          </a:p>
          <a:p>
            <a:pPr marR="0" lvl="0">
              <a:lnSpc>
                <a:spcPct val="120000"/>
              </a:lnSpc>
              <a:spcBef>
                <a:spcPts val="200"/>
              </a:spcBef>
              <a:spcAft>
                <a:spcPts val="0"/>
              </a:spcAft>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20000"/>
              </a:lnSpc>
              <a:spcBef>
                <a:spcPts val="0"/>
              </a:spcBef>
              <a:spcAft>
                <a:spcPts val="800"/>
              </a:spcAft>
              <a:buFont typeface="Symbol" pitchFamily="2" charset="2"/>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Conduct table top exercises to assess external communication in the setting of a simulated disaster, ensure all regional stakeholders are engaged</a:t>
            </a:r>
          </a:p>
        </p:txBody>
      </p:sp>
      <p:grpSp>
        <p:nvGrpSpPr>
          <p:cNvPr id="3" name="Group 2">
            <a:extLst>
              <a:ext uri="{FF2B5EF4-FFF2-40B4-BE49-F238E27FC236}">
                <a16:creationId xmlns="" xmlns:a16="http://schemas.microsoft.com/office/drawing/2014/main" id="{98423966-82E8-1145-A16C-840B43C17889}"/>
              </a:ext>
            </a:extLst>
          </p:cNvPr>
          <p:cNvGrpSpPr/>
          <p:nvPr/>
        </p:nvGrpSpPr>
        <p:grpSpPr>
          <a:xfrm>
            <a:off x="2612493" y="449826"/>
            <a:ext cx="7700412" cy="1576353"/>
            <a:chOff x="4131577" y="4077929"/>
            <a:chExt cx="7700412" cy="1576353"/>
          </a:xfrm>
        </p:grpSpPr>
        <p:sp>
          <p:nvSpPr>
            <p:cNvPr id="4" name="TextBox 3">
              <a:extLst>
                <a:ext uri="{FF2B5EF4-FFF2-40B4-BE49-F238E27FC236}">
                  <a16:creationId xmlns="" xmlns:a16="http://schemas.microsoft.com/office/drawing/2014/main" id="{00D15397-342A-A044-A793-60E5DD5D0B61}"/>
                </a:ext>
              </a:extLst>
            </p:cNvPr>
            <p:cNvSpPr txBox="1"/>
            <p:nvPr/>
          </p:nvSpPr>
          <p:spPr>
            <a:xfrm>
              <a:off x="4131577" y="4262595"/>
              <a:ext cx="2760134"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3</a:t>
              </a:r>
            </a:p>
            <a:p>
              <a:pPr algn="ctr"/>
              <a:r>
                <a:rPr lang="en-US" dirty="0">
                  <a:solidFill>
                    <a:schemeClr val="accent4">
                      <a:lumMod val="50000"/>
                    </a:schemeClr>
                  </a:solidFill>
                  <a:latin typeface="Calibri" panose="020F0502020204030204" pitchFamily="34" charset="0"/>
                  <a:cs typeface="Arial" panose="020B0604020202020204" pitchFamily="34" charset="0"/>
                </a:rPr>
                <a:t>Pediatric Surge Capacity</a:t>
              </a:r>
            </a:p>
          </p:txBody>
        </p:sp>
        <p:sp>
          <p:nvSpPr>
            <p:cNvPr id="5" name="TextBox 4">
              <a:extLst>
                <a:ext uri="{FF2B5EF4-FFF2-40B4-BE49-F238E27FC236}">
                  <a16:creationId xmlns="" xmlns:a16="http://schemas.microsoft.com/office/drawing/2014/main" id="{06E4D42B-FB85-AC49-BA24-F75BD9F33391}"/>
                </a:ext>
              </a:extLst>
            </p:cNvPr>
            <p:cNvSpPr txBox="1"/>
            <p:nvPr/>
          </p:nvSpPr>
          <p:spPr>
            <a:xfrm>
              <a:off x="7812446" y="4077929"/>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Infrastructure</a:t>
              </a:r>
            </a:p>
          </p:txBody>
        </p:sp>
        <p:sp>
          <p:nvSpPr>
            <p:cNvPr id="6" name="TextBox 5">
              <a:extLst>
                <a:ext uri="{FF2B5EF4-FFF2-40B4-BE49-F238E27FC236}">
                  <a16:creationId xmlns="" xmlns:a16="http://schemas.microsoft.com/office/drawing/2014/main" id="{90CB0B21-DD8C-3544-8FF5-FDE4053801E8}"/>
                </a:ext>
              </a:extLst>
            </p:cNvPr>
            <p:cNvSpPr txBox="1"/>
            <p:nvPr/>
          </p:nvSpPr>
          <p:spPr>
            <a:xfrm>
              <a:off x="7812446" y="4681439"/>
              <a:ext cx="4013200"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Education</a:t>
              </a:r>
            </a:p>
          </p:txBody>
        </p:sp>
        <p:cxnSp>
          <p:nvCxnSpPr>
            <p:cNvPr id="7" name="Elbow Connector 6">
              <a:extLst>
                <a:ext uri="{FF2B5EF4-FFF2-40B4-BE49-F238E27FC236}">
                  <a16:creationId xmlns="" xmlns:a16="http://schemas.microsoft.com/office/drawing/2014/main" id="{4B2C1E51-35AB-C142-80F0-BB3AA93E8909}"/>
                </a:ext>
              </a:extLst>
            </p:cNvPr>
            <p:cNvCxnSpPr/>
            <p:nvPr/>
          </p:nvCxnSpPr>
          <p:spPr>
            <a:xfrm rot="10800000" flipV="1">
              <a:off x="7285402" y="4077929"/>
              <a:ext cx="152403" cy="1077055"/>
            </a:xfrm>
            <a:prstGeom prst="bentConnector2">
              <a:avLst/>
            </a:prstGeom>
            <a:solidFill>
              <a:sysClr val="window" lastClr="FFFFFF"/>
            </a:solidFill>
            <a:ln w="12700" cap="flat" cmpd="sng" algn="ctr">
              <a:solidFill>
                <a:srgbClr val="5B9BD5"/>
              </a:solidFill>
              <a:prstDash val="solid"/>
              <a:miter lim="800000"/>
            </a:ln>
            <a:effectLst/>
          </p:spPr>
        </p:cxnSp>
        <p:cxnSp>
          <p:nvCxnSpPr>
            <p:cNvPr id="8" name="Elbow Connector 7">
              <a:extLst>
                <a:ext uri="{FF2B5EF4-FFF2-40B4-BE49-F238E27FC236}">
                  <a16:creationId xmlns="" xmlns:a16="http://schemas.microsoft.com/office/drawing/2014/main" id="{DF650DE4-234B-8F44-AEED-BC148863D055}"/>
                </a:ext>
              </a:extLst>
            </p:cNvPr>
            <p:cNvCxnSpPr>
              <a:cxnSpLocks/>
            </p:cNvCxnSpPr>
            <p:nvPr/>
          </p:nvCxnSpPr>
          <p:spPr>
            <a:xfrm flipH="1" flipV="1">
              <a:off x="7287506" y="4459608"/>
              <a:ext cx="152403" cy="1124621"/>
            </a:xfrm>
            <a:prstGeom prst="bentConnector2">
              <a:avLst/>
            </a:prstGeom>
            <a:solidFill>
              <a:sysClr val="window" lastClr="FFFFFF"/>
            </a:solidFill>
            <a:ln w="12700" cap="flat" cmpd="sng" algn="ctr">
              <a:solidFill>
                <a:srgbClr val="5B9BD5"/>
              </a:solidFill>
              <a:prstDash val="solid"/>
              <a:miter lim="800000"/>
            </a:ln>
            <a:effectLst/>
          </p:spPr>
        </p:cxnSp>
        <p:cxnSp>
          <p:nvCxnSpPr>
            <p:cNvPr id="9" name="Straight Connector 8">
              <a:extLst>
                <a:ext uri="{FF2B5EF4-FFF2-40B4-BE49-F238E27FC236}">
                  <a16:creationId xmlns="" xmlns:a16="http://schemas.microsoft.com/office/drawing/2014/main" id="{ED1A6F6D-3259-1D4F-A76A-BF983CC3A571}"/>
                </a:ext>
              </a:extLst>
            </p:cNvPr>
            <p:cNvCxnSpPr>
              <a:cxnSpLocks/>
            </p:cNvCxnSpPr>
            <p:nvPr/>
          </p:nvCxnSpPr>
          <p:spPr>
            <a:xfrm>
              <a:off x="6893815" y="4592066"/>
              <a:ext cx="393696" cy="1"/>
            </a:xfrm>
            <a:prstGeom prst="line">
              <a:avLst/>
            </a:prstGeom>
            <a:solidFill>
              <a:sysClr val="window" lastClr="FFFFFF"/>
            </a:solidFill>
            <a:ln w="12700" cap="flat" cmpd="sng" algn="ctr">
              <a:solidFill>
                <a:srgbClr val="5B9BD5"/>
              </a:solidFill>
              <a:prstDash val="solid"/>
              <a:miter lim="800000"/>
            </a:ln>
            <a:effectLst/>
          </p:spPr>
        </p:cxnSp>
        <p:sp>
          <p:nvSpPr>
            <p:cNvPr id="10" name="TextBox 9">
              <a:extLst>
                <a:ext uri="{FF2B5EF4-FFF2-40B4-BE49-F238E27FC236}">
                  <a16:creationId xmlns="" xmlns:a16="http://schemas.microsoft.com/office/drawing/2014/main" id="{6858663D-7BDF-8942-910E-12335F96EE14}"/>
                </a:ext>
              </a:extLst>
            </p:cNvPr>
            <p:cNvSpPr txBox="1"/>
            <p:nvPr/>
          </p:nvSpPr>
          <p:spPr>
            <a:xfrm>
              <a:off x="7818789" y="5284950"/>
              <a:ext cx="4013200" cy="369332"/>
            </a:xfrm>
            <a:prstGeom prst="rect">
              <a:avLst/>
            </a:prstGeom>
            <a:solidFill>
              <a:srgbClr val="A7D9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Simulation</a:t>
              </a:r>
            </a:p>
          </p:txBody>
        </p:sp>
      </p:grpSp>
      <p:pic>
        <p:nvPicPr>
          <p:cNvPr id="11" name="Picture 10">
            <a:extLst>
              <a:ext uri="{FF2B5EF4-FFF2-40B4-BE49-F238E27FC236}">
                <a16:creationId xmlns="" xmlns:a16="http://schemas.microsoft.com/office/drawing/2014/main" id="{F1C06A8C-535D-8941-947E-16D27C936B63}"/>
              </a:ext>
            </a:extLst>
          </p:cNvPr>
          <p:cNvPicPr>
            <a:picLocks noChangeAspect="1"/>
          </p:cNvPicPr>
          <p:nvPr/>
        </p:nvPicPr>
        <p:blipFill>
          <a:blip r:embed="rId3"/>
          <a:stretch>
            <a:fillRect/>
          </a:stretch>
        </p:blipFill>
        <p:spPr>
          <a:xfrm>
            <a:off x="359676" y="2228270"/>
            <a:ext cx="3915671" cy="4520195"/>
          </a:xfrm>
          <a:prstGeom prst="rect">
            <a:avLst/>
          </a:prstGeom>
          <a:ln>
            <a:solidFill>
              <a:schemeClr val="tx1">
                <a:lumMod val="75000"/>
              </a:schemeClr>
            </a:solidFill>
          </a:ln>
        </p:spPr>
      </p:pic>
    </p:spTree>
    <p:extLst>
      <p:ext uri="{BB962C8B-B14F-4D97-AF65-F5344CB8AC3E}">
        <p14:creationId xmlns:p14="http://schemas.microsoft.com/office/powerpoint/2010/main" val="1219840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02059B0-296B-A44E-9C90-0EB422EE6552}"/>
              </a:ext>
            </a:extLst>
          </p:cNvPr>
          <p:cNvSpPr txBox="1"/>
          <p:nvPr/>
        </p:nvSpPr>
        <p:spPr>
          <a:xfrm>
            <a:off x="2788291" y="573995"/>
            <a:ext cx="2954443" cy="646331"/>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ctr"/>
            <a:r>
              <a:rPr lang="en-US" b="1" dirty="0">
                <a:solidFill>
                  <a:schemeClr val="accent4">
                    <a:lumMod val="50000"/>
                  </a:schemeClr>
                </a:solidFill>
                <a:latin typeface="Calibri" panose="020F0502020204030204" pitchFamily="34" charset="0"/>
                <a:cs typeface="Arial" panose="020B0604020202020204" pitchFamily="34" charset="0"/>
              </a:rPr>
              <a:t>Domain 4</a:t>
            </a:r>
          </a:p>
          <a:p>
            <a:pPr algn="ctr"/>
            <a:r>
              <a:rPr lang="en-US" dirty="0">
                <a:solidFill>
                  <a:schemeClr val="accent4">
                    <a:lumMod val="50000"/>
                  </a:schemeClr>
                </a:solidFill>
                <a:latin typeface="Calibri" panose="020F0502020204030204" pitchFamily="34" charset="0"/>
                <a:cs typeface="Arial" panose="020B0604020202020204" pitchFamily="34" charset="0"/>
              </a:rPr>
              <a:t>Essential Pediatric Resources</a:t>
            </a:r>
          </a:p>
        </p:txBody>
      </p:sp>
      <p:sp>
        <p:nvSpPr>
          <p:cNvPr id="3" name="TextBox 2">
            <a:extLst>
              <a:ext uri="{FF2B5EF4-FFF2-40B4-BE49-F238E27FC236}">
                <a16:creationId xmlns="" xmlns:a16="http://schemas.microsoft.com/office/drawing/2014/main" id="{9CA06F42-75E9-064B-98C9-E09BF50AEC00}"/>
              </a:ext>
            </a:extLst>
          </p:cNvPr>
          <p:cNvSpPr txBox="1"/>
          <p:nvPr/>
        </p:nvSpPr>
        <p:spPr>
          <a:xfrm>
            <a:off x="6523027" y="712494"/>
            <a:ext cx="3959333" cy="369332"/>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Infrastructure</a:t>
            </a:r>
          </a:p>
        </p:txBody>
      </p:sp>
      <p:cxnSp>
        <p:nvCxnSpPr>
          <p:cNvPr id="4" name="Straight Connector 3">
            <a:extLst>
              <a:ext uri="{FF2B5EF4-FFF2-40B4-BE49-F238E27FC236}">
                <a16:creationId xmlns="" xmlns:a16="http://schemas.microsoft.com/office/drawing/2014/main" id="{688DE239-682C-1B42-9664-39DD085E25B5}"/>
              </a:ext>
            </a:extLst>
          </p:cNvPr>
          <p:cNvCxnSpPr>
            <a:cxnSpLocks/>
          </p:cNvCxnSpPr>
          <p:nvPr/>
        </p:nvCxnSpPr>
        <p:spPr>
          <a:xfrm>
            <a:off x="5742734" y="897161"/>
            <a:ext cx="789545" cy="546"/>
          </a:xfrm>
          <a:prstGeom prst="line">
            <a:avLst/>
          </a:prstGeom>
          <a:solidFill>
            <a:sysClr val="window" lastClr="FFFFFF"/>
          </a:solidFill>
          <a:ln w="12700" cap="flat" cmpd="sng" algn="ctr">
            <a:solidFill>
              <a:srgbClr val="5B9BD5"/>
            </a:solidFill>
            <a:prstDash val="solid"/>
            <a:miter lim="800000"/>
          </a:ln>
          <a:effectLst/>
        </p:spPr>
      </p:cxnSp>
      <p:sp>
        <p:nvSpPr>
          <p:cNvPr id="5" name="Rectangle 4">
            <a:extLst>
              <a:ext uri="{FF2B5EF4-FFF2-40B4-BE49-F238E27FC236}">
                <a16:creationId xmlns="" xmlns:a16="http://schemas.microsoft.com/office/drawing/2014/main" id="{0976C441-1BBA-CB4C-9B6E-276E0F817559}"/>
              </a:ext>
            </a:extLst>
          </p:cNvPr>
          <p:cNvSpPr/>
          <p:nvPr/>
        </p:nvSpPr>
        <p:spPr>
          <a:xfrm>
            <a:off x="565225" y="1764804"/>
            <a:ext cx="11341510" cy="4957767"/>
          </a:xfrm>
          <a:prstGeom prst="rect">
            <a:avLst/>
          </a:prstGeom>
        </p:spPr>
        <p:txBody>
          <a:bodyPr wrap="square">
            <a:spAutoFit/>
          </a:bodyPr>
          <a:lstStyle/>
          <a:p>
            <a:pPr lvl="0">
              <a:spcBef>
                <a:spcPts val="1800"/>
              </a:spcBef>
              <a:spcAft>
                <a:spcPts val="300"/>
              </a:spcAft>
            </a:pPr>
            <a:r>
              <a:rPr kumimoji="0" lang="en-US" sz="2800" b="1" i="0" u="none" strike="noStrike" kern="1000" cap="all" spc="0" normalizeH="0" baseline="0" noProof="0" dirty="0">
                <a:ln>
                  <a:noFill/>
                </a:ln>
                <a:solidFill>
                  <a:srgbClr val="577188"/>
                </a:solidFill>
                <a:effectLst/>
                <a:uLnTx/>
                <a:uFillTx/>
                <a:latin typeface="Calibri" panose="020F0502020204030204" pitchFamily="34" charset="0"/>
                <a:ea typeface="Times New Roman" panose="02020603050405020304" pitchFamily="18" charset="0"/>
                <a:cs typeface="Times New Roman" panose="02020603050405020304" pitchFamily="18" charset="0"/>
              </a:rPr>
              <a:t>key driver 1: infrastructure</a:t>
            </a:r>
          </a:p>
          <a:p>
            <a:pPr>
              <a:lnSpc>
                <a:spcPct val="120000"/>
              </a:lnSpc>
              <a:spcBef>
                <a:spcPts val="200"/>
              </a:spcBef>
              <a:spcAft>
                <a:spcPts val="800"/>
              </a:spcAft>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Change Strategies:</a:t>
            </a:r>
          </a:p>
          <a:p>
            <a:pPr marL="342900" marR="0" lvl="0" indent="-342900">
              <a:lnSpc>
                <a:spcPct val="120000"/>
              </a:lnSpc>
              <a:spcBef>
                <a:spcPts val="200"/>
              </a:spcBef>
              <a:spcAft>
                <a:spcPts val="0"/>
              </a:spcAft>
              <a:buFont typeface="Symbol" pitchFamily="2" charset="2"/>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Develop a comprehensive list of pediatric supplies and medications needed in cases of disaster</a:t>
            </a:r>
          </a:p>
          <a:p>
            <a:pPr marL="800100" lvl="1" indent="-342900">
              <a:lnSpc>
                <a:spcPct val="120000"/>
              </a:lnSpc>
              <a:spcBef>
                <a:spcPts val="200"/>
              </a:spcBef>
              <a:buFont typeface="Symbol" pitchFamily="2" charset="2"/>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Consider needs for children of all ages from infancy through adolescence</a:t>
            </a:r>
          </a:p>
          <a:p>
            <a:pPr marL="800100" lvl="1" indent="-342900">
              <a:lnSpc>
                <a:spcPct val="120000"/>
              </a:lnSpc>
              <a:spcBef>
                <a:spcPts val="200"/>
              </a:spcBef>
              <a:buFont typeface="Symbol" pitchFamily="2" charset="2"/>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Include resources needed for dietary, daily care, and sleeping accommodations</a:t>
            </a:r>
          </a:p>
          <a:p>
            <a:pPr marL="800100" lvl="1" indent="-342900">
              <a:lnSpc>
                <a:spcPct val="120000"/>
              </a:lnSpc>
              <a:spcBef>
                <a:spcPts val="200"/>
              </a:spcBef>
              <a:buFont typeface="Symbol" pitchFamily="2" charset="2"/>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This should be an assessment of day-to-day use of staff, space, and resources, and then projected based on surge level.  </a:t>
            </a:r>
          </a:p>
          <a:p>
            <a:pPr marR="0" lvl="0">
              <a:lnSpc>
                <a:spcPct val="120000"/>
              </a:lnSpc>
              <a:spcBef>
                <a:spcPts val="200"/>
              </a:spcBef>
              <a:spcAft>
                <a:spcPts val="0"/>
              </a:spcAft>
            </a:pPr>
            <a:endPar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20000"/>
              </a:lnSpc>
              <a:spcBef>
                <a:spcPts val="200"/>
              </a:spcBef>
              <a:spcAft>
                <a:spcPts val="0"/>
              </a:spcAft>
              <a:buFont typeface="Symbol" pitchFamily="2" charset="2"/>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Create a source document that outlines the location and constraints involved with securing the essential supplies and resources</a:t>
            </a:r>
          </a:p>
          <a:p>
            <a:pPr marR="0" lvl="0">
              <a:lnSpc>
                <a:spcPct val="120000"/>
              </a:lnSpc>
              <a:spcBef>
                <a:spcPts val="200"/>
              </a:spcBef>
              <a:spcAft>
                <a:spcPts val="0"/>
              </a:spcAft>
            </a:pPr>
            <a:endPar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20000"/>
              </a:lnSpc>
              <a:spcBef>
                <a:spcPts val="200"/>
              </a:spcBef>
              <a:spcAft>
                <a:spcPts val="0"/>
              </a:spcAft>
              <a:buFont typeface="Symbol" pitchFamily="2" charset="2"/>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Create a checklist for pediatric resources and supplies that can be used during a disaster</a:t>
            </a:r>
          </a:p>
        </p:txBody>
      </p:sp>
    </p:spTree>
    <p:extLst>
      <p:ext uri="{BB962C8B-B14F-4D97-AF65-F5344CB8AC3E}">
        <p14:creationId xmlns:p14="http://schemas.microsoft.com/office/powerpoint/2010/main" val="1205290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42</a:t>
            </a:fld>
            <a:endParaRPr lang="en-US" dirty="0">
              <a:solidFill>
                <a:prstClr val="black">
                  <a:tint val="75000"/>
                </a:prstClr>
              </a:solidFill>
            </a:endParaRPr>
          </a:p>
        </p:txBody>
      </p:sp>
      <p:sp>
        <p:nvSpPr>
          <p:cNvPr id="4" name="Rectangle 3"/>
          <p:cNvSpPr/>
          <p:nvPr/>
        </p:nvSpPr>
        <p:spPr>
          <a:xfrm>
            <a:off x="1188720" y="984700"/>
            <a:ext cx="10634472" cy="4635115"/>
          </a:xfrm>
          <a:prstGeom prst="rect">
            <a:avLst/>
          </a:prstGeom>
        </p:spPr>
        <p:txBody>
          <a:bodyPr wrap="square">
            <a:spAutoFit/>
          </a:bodyPr>
          <a:lstStyle/>
          <a:p>
            <a:pPr>
              <a:spcAft>
                <a:spcPts val="1800"/>
              </a:spcAft>
            </a:pPr>
            <a:r>
              <a:rPr lang="en-US" sz="4000" b="1" kern="1000" dirty="0">
                <a:solidFill>
                  <a:srgbClr val="595959"/>
                </a:solidFill>
                <a:latin typeface="Cambria" panose="02040503050406030204" pitchFamily="18" charset="0"/>
              </a:rPr>
              <a:t>Quality Measures</a:t>
            </a:r>
          </a:p>
          <a:p>
            <a:pPr>
              <a:spcAft>
                <a:spcPts val="1800"/>
              </a:spcAft>
            </a:pPr>
            <a:r>
              <a:rPr lang="en-US" sz="2800" kern="1000"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Domain 1: Pediatric Disaster Coordination</a:t>
            </a: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Structural Measure #1: </a:t>
            </a: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A disaster plan that includes pediatric-specific needs</a:t>
            </a: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Structural Measure #2: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A disaster plan that outlines the number of pediatric patients that must be involved in a disaster drill</a:t>
            </a: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Structural Measure #3: </a:t>
            </a: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Hospital disaster committee with pediatric representation </a:t>
            </a:r>
          </a:p>
          <a:p>
            <a:pPr marL="1371600" marR="0" indent="-1371600" algn="just">
              <a:lnSpc>
                <a:spcPct val="120000"/>
              </a:lnSpc>
              <a:spcBef>
                <a:spcPts val="200"/>
              </a:spcBef>
              <a:spcAft>
                <a:spcPts val="800"/>
              </a:spcAft>
            </a:pPr>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lnSpc>
                <a:spcPct val="120000"/>
              </a:lnSpc>
              <a:spcBef>
                <a:spcPts val="200"/>
              </a:spcBef>
              <a:spcAft>
                <a:spcPts val="800"/>
              </a:spcAft>
            </a:pPr>
            <a:r>
              <a:rPr lang="en-US"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17373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43</a:t>
            </a:fld>
            <a:endParaRPr lang="en-US" dirty="0">
              <a:solidFill>
                <a:prstClr val="black">
                  <a:tint val="75000"/>
                </a:prstClr>
              </a:solidFill>
            </a:endParaRPr>
          </a:p>
        </p:txBody>
      </p:sp>
      <p:sp>
        <p:nvSpPr>
          <p:cNvPr id="4" name="Rectangle 3"/>
          <p:cNvSpPr/>
          <p:nvPr/>
        </p:nvSpPr>
        <p:spPr>
          <a:xfrm>
            <a:off x="1188720" y="984700"/>
            <a:ext cx="10634472" cy="5435334"/>
          </a:xfrm>
          <a:prstGeom prst="rect">
            <a:avLst/>
          </a:prstGeom>
        </p:spPr>
        <p:txBody>
          <a:bodyPr wrap="square">
            <a:spAutoFit/>
          </a:bodyPr>
          <a:lstStyle/>
          <a:p>
            <a:pPr>
              <a:spcAft>
                <a:spcPts val="1800"/>
              </a:spcAft>
            </a:pPr>
            <a:r>
              <a:rPr lang="en-US" sz="4000" b="1" kern="1000" dirty="0">
                <a:solidFill>
                  <a:srgbClr val="595959"/>
                </a:solidFill>
                <a:latin typeface="Cambria" panose="02040503050406030204" pitchFamily="18" charset="0"/>
              </a:rPr>
              <a:t>Variables </a:t>
            </a:r>
            <a:endParaRPr lang="en-US" sz="4000" b="1" kern="1000" dirty="0" smtClean="0">
              <a:solidFill>
                <a:srgbClr val="595959"/>
              </a:solidFill>
              <a:latin typeface="Cambria" panose="02040503050406030204" pitchFamily="18" charset="0"/>
            </a:endParaRPr>
          </a:p>
          <a:p>
            <a:pPr>
              <a:spcAft>
                <a:spcPts val="1800"/>
              </a:spcAft>
            </a:pPr>
            <a:r>
              <a:rPr lang="en-US" sz="2800" kern="1000" cap="all"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Domain </a:t>
            </a:r>
            <a:r>
              <a:rPr lang="en-US" sz="2800" kern="1000"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 Pediatric Disaster Coordination</a:t>
            </a: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a:buFont typeface="Arial" panose="020B0604020202020204" pitchFamily="34" charset="0"/>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Has your hospital established a disaster plan?</a:t>
            </a:r>
          </a:p>
          <a:p>
            <a:pPr marL="342900" marR="0" indent="-342900" algn="just">
              <a:buFont typeface="Arial" panose="020B0604020202020204" pitchFamily="34" charset="0"/>
              <a:buChar char="•"/>
            </a:pPr>
            <a:endPar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a:buFont typeface="Arial" panose="020B0604020202020204" pitchFamily="34" charset="0"/>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List the domains included in the disaster plan</a:t>
            </a:r>
          </a:p>
          <a:p>
            <a:pPr marL="342900" marR="0" indent="-342900" algn="just">
              <a:buFont typeface="Arial" panose="020B0604020202020204" pitchFamily="34" charset="0"/>
              <a:buChar char="•"/>
            </a:pPr>
            <a:endPar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a:buFont typeface="Arial" panose="020B0604020202020204" pitchFamily="34" charset="0"/>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Does the disaster plan specify the number of pediatric patients that must be involved in disaster drills?</a:t>
            </a:r>
          </a:p>
          <a:p>
            <a:pPr marL="342900" marR="0" indent="-342900" algn="just">
              <a:buFont typeface="Arial" panose="020B0604020202020204" pitchFamily="34" charset="0"/>
              <a:buChar char="•"/>
            </a:pPr>
            <a:endPar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a:buFont typeface="Arial" panose="020B0604020202020204" pitchFamily="34" charset="0"/>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Does your hospital’s disaster committee include a representative specifically for pediatrics?</a:t>
            </a: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lnSpc>
                <a:spcPct val="120000"/>
              </a:lnSpc>
              <a:spcBef>
                <a:spcPts val="200"/>
              </a:spcBef>
              <a:spcAft>
                <a:spcPts val="800"/>
              </a:spcAft>
            </a:pPr>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lnSpc>
                <a:spcPct val="120000"/>
              </a:lnSpc>
              <a:spcBef>
                <a:spcPts val="200"/>
              </a:spcBef>
              <a:spcAft>
                <a:spcPts val="800"/>
              </a:spcAft>
            </a:pPr>
            <a:r>
              <a:rPr lang="en-US"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107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44</a:t>
            </a:fld>
            <a:endParaRPr lang="en-US" dirty="0">
              <a:solidFill>
                <a:prstClr val="black">
                  <a:tint val="75000"/>
                </a:prstClr>
              </a:solidFill>
            </a:endParaRPr>
          </a:p>
        </p:txBody>
      </p:sp>
      <p:sp>
        <p:nvSpPr>
          <p:cNvPr id="3" name="Rectangle 2"/>
          <p:cNvSpPr/>
          <p:nvPr/>
        </p:nvSpPr>
        <p:spPr>
          <a:xfrm>
            <a:off x="1307592" y="893261"/>
            <a:ext cx="10634472" cy="5201424"/>
          </a:xfrm>
          <a:prstGeom prst="rect">
            <a:avLst/>
          </a:prstGeom>
        </p:spPr>
        <p:txBody>
          <a:bodyPr wrap="square">
            <a:spAutoFit/>
          </a:bodyPr>
          <a:lstStyle/>
          <a:p>
            <a:pPr>
              <a:spcAft>
                <a:spcPts val="1800"/>
              </a:spcAft>
            </a:pPr>
            <a:r>
              <a:rPr lang="en-US" sz="4000" b="1" kern="1000" dirty="0">
                <a:solidFill>
                  <a:srgbClr val="595959"/>
                </a:solidFill>
                <a:latin typeface="Cambria" panose="02040503050406030204" pitchFamily="18" charset="0"/>
              </a:rPr>
              <a:t>Quality Measures</a:t>
            </a:r>
          </a:p>
          <a:p>
            <a:pPr>
              <a:spcAft>
                <a:spcPts val="1800"/>
              </a:spcAft>
            </a:pPr>
            <a:r>
              <a:rPr lang="en-US" sz="2800" kern="1000"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Domain 2: coalition building</a:t>
            </a: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Structural Measure #1: </a:t>
            </a: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Emergency department participation in a regional disaster coalition</a:t>
            </a: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Structural Measure #2: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A catalog of entities that participate in a regional disaster coalition</a:t>
            </a: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Process Measure #1:</a:t>
            </a: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Percentage of internal departments that are mobilized during a disaster drill</a:t>
            </a: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r>
              <a:rPr lang="en-US"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Process Measure #2:</a:t>
            </a: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Median time to recruitment of internal departments during a disaster drill</a:t>
            </a:r>
          </a:p>
          <a:p>
            <a:pPr marL="1371600" marR="0" indent="-1371600" algn="just"/>
            <a:endParaRPr lang="en-US"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ctr"/>
            <a:r>
              <a:rPr lang="en-US"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Optional Process Measure: Percentage of external entities involved in a disaster drill </a:t>
            </a:r>
            <a:endParaRPr lang="en-US" i="1"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27985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45</a:t>
            </a:fld>
            <a:endParaRPr lang="en-US" dirty="0">
              <a:solidFill>
                <a:prstClr val="black">
                  <a:tint val="75000"/>
                </a:prstClr>
              </a:solidFill>
            </a:endParaRPr>
          </a:p>
        </p:txBody>
      </p:sp>
      <p:sp>
        <p:nvSpPr>
          <p:cNvPr id="3" name="Rectangle 2"/>
          <p:cNvSpPr/>
          <p:nvPr/>
        </p:nvSpPr>
        <p:spPr>
          <a:xfrm>
            <a:off x="1307592" y="893261"/>
            <a:ext cx="10634472" cy="4616648"/>
          </a:xfrm>
          <a:prstGeom prst="rect">
            <a:avLst/>
          </a:prstGeom>
        </p:spPr>
        <p:txBody>
          <a:bodyPr wrap="square">
            <a:spAutoFit/>
          </a:bodyPr>
          <a:lstStyle/>
          <a:p>
            <a:pPr>
              <a:spcAft>
                <a:spcPts val="1800"/>
              </a:spcAft>
            </a:pPr>
            <a:r>
              <a:rPr lang="en-US" sz="4000" b="1" kern="1000" dirty="0" smtClean="0">
                <a:solidFill>
                  <a:srgbClr val="595959"/>
                </a:solidFill>
                <a:latin typeface="Cambria" panose="02040503050406030204" pitchFamily="18" charset="0"/>
              </a:rPr>
              <a:t>Variables</a:t>
            </a:r>
            <a:endParaRPr lang="en-US" sz="4000" b="1" kern="1000" dirty="0">
              <a:solidFill>
                <a:srgbClr val="595959"/>
              </a:solidFill>
              <a:latin typeface="Cambria" panose="02040503050406030204" pitchFamily="18" charset="0"/>
            </a:endParaRPr>
          </a:p>
          <a:p>
            <a:pPr>
              <a:spcAft>
                <a:spcPts val="1800"/>
              </a:spcAft>
            </a:pPr>
            <a:r>
              <a:rPr lang="en-US" sz="2800" kern="1000"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Domain 2: coalition building</a:t>
            </a:r>
          </a:p>
          <a:p>
            <a:pPr marL="342900" marR="0" indent="-342900" algn="just">
              <a:buFont typeface="Arial" panose="020B0604020202020204" pitchFamily="34" charset="0"/>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Does your hospital participate in a regional disaster coalition?</a:t>
            </a:r>
          </a:p>
          <a:p>
            <a:pPr marR="0" algn="just"/>
            <a:endPar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a:buFont typeface="Arial" panose="020B0604020202020204" pitchFamily="34" charset="0"/>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Does your hospital have a catalog of entities (organizations/agencies) that participate in a regional disaster coalition?</a:t>
            </a:r>
          </a:p>
          <a:p>
            <a:pPr marR="0" algn="just"/>
            <a:endPar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a:buFont typeface="Arial" panose="020B0604020202020204" pitchFamily="34" charset="0"/>
              <a:buChar char="•"/>
            </a:pPr>
            <a:r>
              <a:rPr lang="en-US" sz="2000"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Details about internal/external coalition-building drills (clinical departments/services involved; timestamp of the initiation of disaster drill; timestamp of when final clinical department/service was mobilized)</a:t>
            </a: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0223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46</a:t>
            </a:fld>
            <a:endParaRPr lang="en-US" dirty="0">
              <a:solidFill>
                <a:prstClr val="black">
                  <a:tint val="75000"/>
                </a:prstClr>
              </a:solidFill>
            </a:endParaRPr>
          </a:p>
        </p:txBody>
      </p:sp>
      <p:sp>
        <p:nvSpPr>
          <p:cNvPr id="3" name="Rectangle 2"/>
          <p:cNvSpPr/>
          <p:nvPr/>
        </p:nvSpPr>
        <p:spPr>
          <a:xfrm>
            <a:off x="1307592" y="893261"/>
            <a:ext cx="10634472" cy="4370427"/>
          </a:xfrm>
          <a:prstGeom prst="rect">
            <a:avLst/>
          </a:prstGeom>
        </p:spPr>
        <p:txBody>
          <a:bodyPr wrap="square">
            <a:spAutoFit/>
          </a:bodyPr>
          <a:lstStyle/>
          <a:p>
            <a:pPr>
              <a:spcAft>
                <a:spcPts val="1800"/>
              </a:spcAft>
            </a:pPr>
            <a:r>
              <a:rPr lang="en-US" sz="4000" b="1" kern="1000" dirty="0">
                <a:solidFill>
                  <a:srgbClr val="595959"/>
                </a:solidFill>
                <a:latin typeface="Cambria" panose="02040503050406030204" pitchFamily="18" charset="0"/>
              </a:rPr>
              <a:t>Quality Measures</a:t>
            </a:r>
          </a:p>
          <a:p>
            <a:pPr>
              <a:spcAft>
                <a:spcPts val="1800"/>
              </a:spcAft>
            </a:pPr>
            <a:r>
              <a:rPr lang="en-US" sz="2800" kern="1000"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Domain 3: pediatric surge capacity</a:t>
            </a: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Process Measure #1: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Median time to determination of emergency department surge capacity services</a:t>
            </a: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Process Measure #2:</a:t>
            </a: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Median time to determination of surgical services surge capacity</a:t>
            </a: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Process Measure #3:</a:t>
            </a: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Median time to determination of inpatient services surge capacity</a:t>
            </a:r>
          </a:p>
          <a:p>
            <a:pPr marL="1371600" marR="0" indent="-1371600" algn="just"/>
            <a:endParaRPr lang="en-US"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ctr"/>
            <a:r>
              <a:rPr lang="en-US" i="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Optional Structural Measure: Determination of external pediatric surge capacity for region </a:t>
            </a:r>
            <a:endParaRPr lang="en-US" i="1" kern="1000" dirty="0">
              <a:solidFill>
                <a:srgbClr val="595959"/>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76215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47</a:t>
            </a:fld>
            <a:endParaRPr lang="en-US" dirty="0">
              <a:solidFill>
                <a:prstClr val="black">
                  <a:tint val="75000"/>
                </a:prstClr>
              </a:solidFill>
            </a:endParaRPr>
          </a:p>
        </p:txBody>
      </p:sp>
      <p:sp>
        <p:nvSpPr>
          <p:cNvPr id="3" name="Rectangle 2"/>
          <p:cNvSpPr/>
          <p:nvPr/>
        </p:nvSpPr>
        <p:spPr>
          <a:xfrm>
            <a:off x="1307592" y="893261"/>
            <a:ext cx="10634472" cy="4370427"/>
          </a:xfrm>
          <a:prstGeom prst="rect">
            <a:avLst/>
          </a:prstGeom>
        </p:spPr>
        <p:txBody>
          <a:bodyPr wrap="square">
            <a:spAutoFit/>
          </a:bodyPr>
          <a:lstStyle/>
          <a:p>
            <a:pPr>
              <a:spcAft>
                <a:spcPts val="1800"/>
              </a:spcAft>
            </a:pPr>
            <a:r>
              <a:rPr lang="en-US" sz="4000" b="1" kern="1000" dirty="0">
                <a:solidFill>
                  <a:srgbClr val="595959"/>
                </a:solidFill>
                <a:latin typeface="Cambria" panose="02040503050406030204" pitchFamily="18" charset="0"/>
              </a:rPr>
              <a:t>Variables </a:t>
            </a:r>
            <a:endParaRPr lang="en-US" sz="4000" b="1" kern="1000" dirty="0" smtClean="0">
              <a:solidFill>
                <a:srgbClr val="595959"/>
              </a:solidFill>
              <a:latin typeface="Cambria" panose="02040503050406030204" pitchFamily="18" charset="0"/>
            </a:endParaRPr>
          </a:p>
          <a:p>
            <a:pPr>
              <a:spcAft>
                <a:spcPts val="1800"/>
              </a:spcAft>
            </a:pPr>
            <a:r>
              <a:rPr lang="en-US" sz="2800" kern="1000" cap="all"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Domain </a:t>
            </a:r>
            <a:r>
              <a:rPr lang="en-US" sz="2800" kern="1000"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3: pediatric surge capacity</a:t>
            </a: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285750" marR="0" indent="-285750" algn="just">
              <a:buFont typeface="Arial" panose="020B0604020202020204" pitchFamily="34" charset="0"/>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Does your regional disaster coalition have a mechanism to determine pediatric surge capacity in real time?</a:t>
            </a:r>
          </a:p>
          <a:p>
            <a:pPr marL="285750" marR="0" indent="-285750" algn="just">
              <a:buFont typeface="Arial" panose="020B0604020202020204" pitchFamily="34" charset="0"/>
              <a:buChar char="•"/>
            </a:pP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285750" indent="-285750" algn="just">
              <a:buFont typeface="Arial" panose="020B0604020202020204" pitchFamily="34" charset="0"/>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Details about internal surge capacity drills:</a:t>
            </a:r>
          </a:p>
          <a:p>
            <a:pPr marL="742950" lvl="1" indent="-285750" algn="just">
              <a:buFont typeface="Arial" panose="020B0604020202020204" pitchFamily="34" charset="0"/>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Identification of care team availability and bed capacity; </a:t>
            </a:r>
          </a:p>
          <a:p>
            <a:pPr marL="742950" lvl="1" indent="-285750" algn="just">
              <a:buFont typeface="Arial" panose="020B0604020202020204" pitchFamily="34" charset="0"/>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Resources stratified by patients’ criticality for surgical and inpatient services; </a:t>
            </a:r>
          </a:p>
          <a:p>
            <a:pPr marL="742950" lvl="1" indent="-285750" algn="just">
              <a:buFont typeface="Arial" panose="020B0604020202020204" pitchFamily="34" charset="0"/>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Number of pediatric patients triaged during </a:t>
            </a:r>
            <a:r>
              <a:rPr lang="en-US" kern="1000" dirty="0" smtClean="0">
                <a:solidFill>
                  <a:srgbClr val="595959"/>
                </a:solidFill>
                <a:latin typeface="Cambria" panose="02040503050406030204" pitchFamily="18" charset="0"/>
                <a:ea typeface="Cambria" panose="02040503050406030204" pitchFamily="18" charset="0"/>
                <a:cs typeface="Times New Roman" panose="02020603050405020304" pitchFamily="18" charset="0"/>
              </a:rPr>
              <a:t>drill</a:t>
            </a:r>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a:p>
            <a:pPr marL="1371600" marR="0" indent="-1371600" algn="just"/>
            <a:endPar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79371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48</a:t>
            </a:fld>
            <a:endParaRPr lang="en-US" dirty="0">
              <a:solidFill>
                <a:prstClr val="black">
                  <a:tint val="75000"/>
                </a:prstClr>
              </a:solidFill>
            </a:endParaRPr>
          </a:p>
        </p:txBody>
      </p:sp>
      <p:sp>
        <p:nvSpPr>
          <p:cNvPr id="3" name="Rectangle 2"/>
          <p:cNvSpPr/>
          <p:nvPr/>
        </p:nvSpPr>
        <p:spPr>
          <a:xfrm>
            <a:off x="1133856" y="1533341"/>
            <a:ext cx="10634472" cy="2154436"/>
          </a:xfrm>
          <a:prstGeom prst="rect">
            <a:avLst/>
          </a:prstGeom>
        </p:spPr>
        <p:txBody>
          <a:bodyPr wrap="square">
            <a:spAutoFit/>
          </a:bodyPr>
          <a:lstStyle/>
          <a:p>
            <a:pPr>
              <a:spcAft>
                <a:spcPts val="1800"/>
              </a:spcAft>
            </a:pPr>
            <a:r>
              <a:rPr lang="en-US" sz="4000" b="1" kern="1000" dirty="0">
                <a:solidFill>
                  <a:srgbClr val="595959"/>
                </a:solidFill>
                <a:latin typeface="Cambria" panose="02040503050406030204" pitchFamily="18" charset="0"/>
              </a:rPr>
              <a:t>Quality Measures</a:t>
            </a:r>
          </a:p>
          <a:p>
            <a:pPr>
              <a:spcAft>
                <a:spcPts val="1800"/>
              </a:spcAft>
            </a:pPr>
            <a:r>
              <a:rPr lang="en-US" sz="2800" kern="1000"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Domain 4: essential pediatric resources</a:t>
            </a: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Process Measure #1:	</a:t>
            </a:r>
          </a:p>
          <a:p>
            <a:pPr marL="1371600" marR="0" indent="-1371600" algn="just"/>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Median time to determination of essential pediatric equipment and supplies</a:t>
            </a:r>
          </a:p>
        </p:txBody>
      </p:sp>
    </p:spTree>
    <p:extLst>
      <p:ext uri="{BB962C8B-B14F-4D97-AF65-F5344CB8AC3E}">
        <p14:creationId xmlns:p14="http://schemas.microsoft.com/office/powerpoint/2010/main" val="26907681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49</a:t>
            </a:fld>
            <a:endParaRPr lang="en-US" dirty="0">
              <a:solidFill>
                <a:prstClr val="black">
                  <a:tint val="75000"/>
                </a:prstClr>
              </a:solidFill>
            </a:endParaRPr>
          </a:p>
        </p:txBody>
      </p:sp>
      <p:sp>
        <p:nvSpPr>
          <p:cNvPr id="3" name="Rectangle 2"/>
          <p:cNvSpPr/>
          <p:nvPr/>
        </p:nvSpPr>
        <p:spPr>
          <a:xfrm>
            <a:off x="1133856" y="1533341"/>
            <a:ext cx="10634472" cy="2154436"/>
          </a:xfrm>
          <a:prstGeom prst="rect">
            <a:avLst/>
          </a:prstGeom>
        </p:spPr>
        <p:txBody>
          <a:bodyPr wrap="square">
            <a:spAutoFit/>
          </a:bodyPr>
          <a:lstStyle/>
          <a:p>
            <a:pPr>
              <a:spcAft>
                <a:spcPts val="1800"/>
              </a:spcAft>
            </a:pPr>
            <a:r>
              <a:rPr lang="en-US" sz="4000" b="1" kern="1000" dirty="0">
                <a:solidFill>
                  <a:srgbClr val="595959"/>
                </a:solidFill>
                <a:latin typeface="Cambria" panose="02040503050406030204" pitchFamily="18" charset="0"/>
              </a:rPr>
              <a:t>Variable</a:t>
            </a:r>
          </a:p>
          <a:p>
            <a:pPr>
              <a:spcAft>
                <a:spcPts val="1800"/>
              </a:spcAft>
            </a:pPr>
            <a:r>
              <a:rPr lang="en-US" sz="2800" kern="1000"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Domain 4: essential pediatric resources</a:t>
            </a:r>
          </a:p>
          <a:p>
            <a:pPr marL="1371600" marR="0" indent="-1371600" algn="just"/>
            <a:r>
              <a:rPr lang="en-US" b="1"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	</a:t>
            </a:r>
          </a:p>
          <a:p>
            <a:pPr marL="285750" marR="0" indent="-285750" algn="just">
              <a:buFont typeface="Arial" panose="020B0604020202020204" pitchFamily="34" charset="0"/>
              <a:buChar char="•"/>
            </a:pPr>
            <a:r>
              <a:rPr lang="en-US" kern="1000" dirty="0">
                <a:solidFill>
                  <a:srgbClr val="595959"/>
                </a:solidFill>
                <a:latin typeface="Cambria" panose="02040503050406030204" pitchFamily="18" charset="0"/>
                <a:ea typeface="Cambria" panose="02040503050406030204" pitchFamily="18" charset="0"/>
                <a:cs typeface="Times New Roman" panose="02020603050405020304" pitchFamily="18" charset="0"/>
              </a:rPr>
              <a:t>Time to identification of available pediatric surge equipment and supplies during drill</a:t>
            </a:r>
          </a:p>
        </p:txBody>
      </p:sp>
    </p:spTree>
    <p:extLst>
      <p:ext uri="{BB962C8B-B14F-4D97-AF65-F5344CB8AC3E}">
        <p14:creationId xmlns:p14="http://schemas.microsoft.com/office/powerpoint/2010/main" val="2167341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39CDAA-DCFC-F24B-86D0-295D5B897A0A}"/>
              </a:ext>
            </a:extLst>
          </p:cNvPr>
          <p:cNvSpPr>
            <a:spLocks noGrp="1"/>
          </p:cNvSpPr>
          <p:nvPr>
            <p:ph type="title"/>
          </p:nvPr>
        </p:nvSpPr>
        <p:spPr>
          <a:xfrm>
            <a:off x="198304" y="303876"/>
            <a:ext cx="6913696" cy="799306"/>
          </a:xfrm>
        </p:spPr>
        <p:txBody>
          <a:bodyPr/>
          <a:lstStyle/>
          <a:p>
            <a:r>
              <a:rPr lang="en-US" b="0" dirty="0"/>
              <a:t>IHI </a:t>
            </a:r>
            <a:r>
              <a:rPr lang="en-US" dirty="0"/>
              <a:t>COLLABORATIVE MODEL</a:t>
            </a:r>
            <a:endParaRPr lang="en-US" b="0" dirty="0"/>
          </a:p>
        </p:txBody>
      </p:sp>
      <p:sp>
        <p:nvSpPr>
          <p:cNvPr id="4" name="Slide Number Placeholder 3">
            <a:extLst>
              <a:ext uri="{FF2B5EF4-FFF2-40B4-BE49-F238E27FC236}">
                <a16:creationId xmlns="" xmlns:a16="http://schemas.microsoft.com/office/drawing/2014/main" id="{DB9D2572-25CC-ED43-8E02-9570DEFCF71C}"/>
              </a:ext>
            </a:extLst>
          </p:cNvPr>
          <p:cNvSpPr>
            <a:spLocks noGrp="1"/>
          </p:cNvSpPr>
          <p:nvPr>
            <p:ph type="sldNum" sz="quarter" idx="12"/>
          </p:nvPr>
        </p:nvSpPr>
        <p:spPr/>
        <p:txBody>
          <a:bodyPr/>
          <a:lstStyle/>
          <a:p>
            <a:fld id="{FEA1243F-3000-4347-94A4-FBDEAD3122CB}" type="slidenum">
              <a:rPr lang="en-US" smtClean="0"/>
              <a:pPr/>
              <a:t>5</a:t>
            </a:fld>
            <a:endParaRPr lang="en-US" dirty="0"/>
          </a:p>
        </p:txBody>
      </p:sp>
      <p:pic>
        <p:nvPicPr>
          <p:cNvPr id="5" name="Picture 4">
            <a:extLst>
              <a:ext uri="{FF2B5EF4-FFF2-40B4-BE49-F238E27FC236}">
                <a16:creationId xmlns="" xmlns:a16="http://schemas.microsoft.com/office/drawing/2014/main" id="{3C5BA0C1-A9B0-ED46-A409-5B22D9CC0953}"/>
              </a:ext>
            </a:extLst>
          </p:cNvPr>
          <p:cNvPicPr>
            <a:picLocks noChangeAspect="1"/>
          </p:cNvPicPr>
          <p:nvPr/>
        </p:nvPicPr>
        <p:blipFill>
          <a:blip r:embed="rId3"/>
          <a:stretch>
            <a:fillRect/>
          </a:stretch>
        </p:blipFill>
        <p:spPr>
          <a:xfrm>
            <a:off x="2010040" y="1317296"/>
            <a:ext cx="9237080" cy="4926443"/>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 xmlns:a16="http://schemas.microsoft.com/office/drawing/2014/main" id="{5FF239D6-9EE2-1E4F-ADDE-FB1BD3744B00}"/>
              </a:ext>
            </a:extLst>
          </p:cNvPr>
          <p:cNvSpPr/>
          <p:nvPr/>
        </p:nvSpPr>
        <p:spPr>
          <a:xfrm>
            <a:off x="2010041" y="6396335"/>
            <a:ext cx="9237080" cy="430887"/>
          </a:xfrm>
          <a:prstGeom prst="rect">
            <a:avLst/>
          </a:prstGeom>
        </p:spPr>
        <p:txBody>
          <a:bodyPr wrap="square">
            <a:spAutoFit/>
          </a:bodyPr>
          <a:lstStyle/>
          <a:p>
            <a:r>
              <a:rPr lang="en-US" sz="1050" b="0" i="1" dirty="0">
                <a:solidFill>
                  <a:schemeClr val="tx1">
                    <a:lumMod val="75000"/>
                  </a:schemeClr>
                </a:solidFill>
                <a:effectLst/>
                <a:latin typeface="Arial" panose="020B0604020202020204" pitchFamily="34" charset="0"/>
              </a:rPr>
              <a:t>The Breakthrough Series: IHI’s Collaborative Model for Achieving Breakthrough Improvement.</a:t>
            </a:r>
            <a:r>
              <a:rPr lang="en-US" sz="1050" b="0" i="0" dirty="0">
                <a:solidFill>
                  <a:schemeClr val="tx1">
                    <a:lumMod val="75000"/>
                  </a:schemeClr>
                </a:solidFill>
                <a:effectLst/>
                <a:latin typeface="Arial" panose="020B0604020202020204" pitchFamily="34" charset="0"/>
              </a:rPr>
              <a:t> IHI Innovation Series white paper. Boston: Institute for Healthcare Improvement; 2003. (Available on </a:t>
            </a:r>
            <a:r>
              <a:rPr lang="en-US" sz="1050" b="0" i="0" u="none" strike="noStrike" dirty="0">
                <a:solidFill>
                  <a:schemeClr val="tx1">
                    <a:lumMod val="75000"/>
                  </a:schemeClr>
                </a:solidFill>
                <a:effectLst/>
                <a:latin typeface="Arial" panose="020B0604020202020204" pitchFamily="34" charset="0"/>
                <a:hlinkClick r:id="rId4"/>
              </a:rPr>
              <a:t>www.IHI.org</a:t>
            </a:r>
            <a:r>
              <a:rPr lang="en-US" sz="1050" b="0" i="0" dirty="0">
                <a:solidFill>
                  <a:schemeClr val="tx1">
                    <a:lumMod val="75000"/>
                  </a:schemeClr>
                </a:solidFill>
                <a:effectLst/>
                <a:latin typeface="Arial" panose="020B0604020202020204" pitchFamily="34" charset="0"/>
              </a:rPr>
              <a:t>)</a:t>
            </a:r>
            <a:endParaRPr lang="en-US" sz="1050" dirty="0">
              <a:solidFill>
                <a:schemeClr val="tx1">
                  <a:lumMod val="75000"/>
                </a:schemeClr>
              </a:solidFill>
            </a:endParaRPr>
          </a:p>
        </p:txBody>
      </p:sp>
    </p:spTree>
    <p:extLst>
      <p:ext uri="{BB962C8B-B14F-4D97-AF65-F5344CB8AC3E}">
        <p14:creationId xmlns:p14="http://schemas.microsoft.com/office/powerpoint/2010/main" val="1976211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86486B-8531-E64C-A508-D4C508DDEF7D}"/>
              </a:ext>
            </a:extLst>
          </p:cNvPr>
          <p:cNvSpPr>
            <a:spLocks noGrp="1"/>
          </p:cNvSpPr>
          <p:nvPr>
            <p:ph type="title"/>
          </p:nvPr>
        </p:nvSpPr>
        <p:spPr/>
        <p:txBody>
          <a:bodyPr/>
          <a:lstStyle/>
          <a:p>
            <a:r>
              <a:rPr lang="en-US" b="0" dirty="0"/>
              <a:t>DATA</a:t>
            </a:r>
            <a:r>
              <a:rPr lang="en-US" dirty="0"/>
              <a:t> COLLECTION</a:t>
            </a:r>
            <a:endParaRPr lang="en-US" b="0" dirty="0"/>
          </a:p>
        </p:txBody>
      </p:sp>
      <p:sp>
        <p:nvSpPr>
          <p:cNvPr id="3" name="Content Placeholder 2">
            <a:extLst>
              <a:ext uri="{FF2B5EF4-FFF2-40B4-BE49-F238E27FC236}">
                <a16:creationId xmlns="" xmlns:a16="http://schemas.microsoft.com/office/drawing/2014/main" id="{52268AE0-207B-EF40-976D-C10545D93723}"/>
              </a:ext>
            </a:extLst>
          </p:cNvPr>
          <p:cNvSpPr>
            <a:spLocks noGrp="1"/>
          </p:cNvSpPr>
          <p:nvPr>
            <p:ph idx="1"/>
          </p:nvPr>
        </p:nvSpPr>
        <p:spPr/>
        <p:txBody>
          <a:bodyPr>
            <a:normAutofit/>
          </a:bodyPr>
          <a:lstStyle/>
          <a:p>
            <a:r>
              <a:rPr lang="en-US" dirty="0">
                <a:solidFill>
                  <a:schemeClr val="bg2">
                    <a:lumMod val="65000"/>
                    <a:lumOff val="35000"/>
                  </a:schemeClr>
                </a:solidFill>
                <a:latin typeface="Cambria" panose="02040503050406030204" pitchFamily="18" charset="0"/>
              </a:rPr>
              <a:t>Data Use Agreements Must Be Established </a:t>
            </a:r>
          </a:p>
          <a:p>
            <a:r>
              <a:rPr lang="en-US" dirty="0">
                <a:solidFill>
                  <a:schemeClr val="bg2">
                    <a:lumMod val="65000"/>
                    <a:lumOff val="35000"/>
                  </a:schemeClr>
                </a:solidFill>
                <a:latin typeface="Cambria" panose="02040503050406030204" pitchFamily="18" charset="0"/>
              </a:rPr>
              <a:t>Data Portal in Development</a:t>
            </a:r>
          </a:p>
          <a:p>
            <a:pPr lvl="1"/>
            <a:r>
              <a:rPr lang="en-US" sz="2000" dirty="0">
                <a:solidFill>
                  <a:schemeClr val="bg2">
                    <a:lumMod val="65000"/>
                    <a:lumOff val="35000"/>
                  </a:schemeClr>
                </a:solidFill>
                <a:latin typeface="Cambria" panose="02040503050406030204" pitchFamily="18" charset="0"/>
              </a:rPr>
              <a:t>”How-To” guide for data submission will be released this </a:t>
            </a:r>
            <a:r>
              <a:rPr lang="en-US" sz="2000" dirty="0" smtClean="0">
                <a:solidFill>
                  <a:schemeClr val="bg2">
                    <a:lumMod val="65000"/>
                    <a:lumOff val="35000"/>
                  </a:schemeClr>
                </a:solidFill>
                <a:latin typeface="Cambria" panose="02040503050406030204" pitchFamily="18" charset="0"/>
              </a:rPr>
              <a:t>summer</a:t>
            </a:r>
          </a:p>
          <a:p>
            <a:r>
              <a:rPr lang="en-US" dirty="0" smtClean="0">
                <a:solidFill>
                  <a:schemeClr val="bg2">
                    <a:lumMod val="65000"/>
                    <a:lumOff val="35000"/>
                  </a:schemeClr>
                </a:solidFill>
                <a:latin typeface="Cambria" panose="02040503050406030204" pitchFamily="18" charset="0"/>
              </a:rPr>
              <a:t>Each site will have ownership of their own data </a:t>
            </a:r>
            <a:endParaRPr lang="en-US" dirty="0">
              <a:solidFill>
                <a:schemeClr val="bg2">
                  <a:lumMod val="65000"/>
                  <a:lumOff val="35000"/>
                </a:schemeClr>
              </a:solidFill>
              <a:latin typeface="Cambria" panose="02040503050406030204" pitchFamily="18" charset="0"/>
            </a:endParaRPr>
          </a:p>
          <a:p>
            <a:r>
              <a:rPr lang="en-US" dirty="0" smtClean="0">
                <a:solidFill>
                  <a:schemeClr val="bg2">
                    <a:lumMod val="65000"/>
                    <a:lumOff val="35000"/>
                  </a:schemeClr>
                </a:solidFill>
                <a:latin typeface="Cambria" panose="02040503050406030204" pitchFamily="18" charset="0"/>
              </a:rPr>
              <a:t>Dashboards available – control charts; run charts</a:t>
            </a:r>
          </a:p>
          <a:p>
            <a:pPr lvl="2"/>
            <a:r>
              <a:rPr lang="en-US" dirty="0" smtClean="0">
                <a:solidFill>
                  <a:schemeClr val="bg2">
                    <a:lumMod val="65000"/>
                    <a:lumOff val="35000"/>
                  </a:schemeClr>
                </a:solidFill>
                <a:latin typeface="Cambria" panose="02040503050406030204" pitchFamily="18" charset="0"/>
              </a:rPr>
              <a:t>Intervention-Specific (benchmarking purposes)</a:t>
            </a:r>
          </a:p>
          <a:p>
            <a:pPr lvl="2"/>
            <a:r>
              <a:rPr lang="en-US" dirty="0" smtClean="0">
                <a:solidFill>
                  <a:schemeClr val="bg2">
                    <a:lumMod val="65000"/>
                    <a:lumOff val="35000"/>
                  </a:schemeClr>
                </a:solidFill>
                <a:latin typeface="Cambria" panose="02040503050406030204" pitchFamily="18" charset="0"/>
              </a:rPr>
              <a:t>Site-Specific (based on selected intervention bundle at site)</a:t>
            </a:r>
          </a:p>
          <a:p>
            <a:pPr lvl="2"/>
            <a:r>
              <a:rPr lang="en-US" dirty="0" smtClean="0">
                <a:solidFill>
                  <a:schemeClr val="bg2">
                    <a:lumMod val="65000"/>
                    <a:lumOff val="35000"/>
                  </a:schemeClr>
                </a:solidFill>
                <a:latin typeface="Cambria" panose="02040503050406030204" pitchFamily="18" charset="0"/>
              </a:rPr>
              <a:t>Comprehensive PRQC Dashboard (all intervention bundle progress)</a:t>
            </a:r>
            <a:endParaRPr lang="en-US" dirty="0">
              <a:solidFill>
                <a:schemeClr val="bg2">
                  <a:lumMod val="65000"/>
                  <a:lumOff val="35000"/>
                </a:schemeClr>
              </a:solidFill>
              <a:latin typeface="Cambria" panose="02040503050406030204" pitchFamily="18" charset="0"/>
            </a:endParaRPr>
          </a:p>
          <a:p>
            <a:pPr lvl="1"/>
            <a:endParaRPr lang="en-US" dirty="0">
              <a:solidFill>
                <a:schemeClr val="bg2">
                  <a:lumMod val="65000"/>
                  <a:lumOff val="35000"/>
                </a:schemeClr>
              </a:solidFill>
              <a:latin typeface="Cambria" panose="02040503050406030204" pitchFamily="18" charset="0"/>
            </a:endParaRPr>
          </a:p>
          <a:p>
            <a:pPr lvl="1"/>
            <a:endParaRPr lang="en-US" dirty="0">
              <a:solidFill>
                <a:schemeClr val="bg2">
                  <a:lumMod val="65000"/>
                  <a:lumOff val="35000"/>
                </a:schemeClr>
              </a:solidFill>
              <a:latin typeface="Cambria" panose="02040503050406030204" pitchFamily="18" charset="0"/>
            </a:endParaRPr>
          </a:p>
        </p:txBody>
      </p:sp>
      <p:sp>
        <p:nvSpPr>
          <p:cNvPr id="4" name="Slide Number Placeholder 3">
            <a:extLst>
              <a:ext uri="{FF2B5EF4-FFF2-40B4-BE49-F238E27FC236}">
                <a16:creationId xmlns="" xmlns:a16="http://schemas.microsoft.com/office/drawing/2014/main" id="{DAFCB088-2D9B-B844-9772-C960305CD04B}"/>
              </a:ext>
            </a:extLst>
          </p:cNvPr>
          <p:cNvSpPr>
            <a:spLocks noGrp="1"/>
          </p:cNvSpPr>
          <p:nvPr>
            <p:ph type="sldNum" sz="quarter" idx="12"/>
          </p:nvPr>
        </p:nvSpPr>
        <p:spPr/>
        <p:txBody>
          <a:bodyPr/>
          <a:lstStyle/>
          <a:p>
            <a:fld id="{FEA1243F-3000-4347-94A4-FBDEAD3122CB}" type="slidenum">
              <a:rPr lang="en-US" smtClean="0"/>
              <a:pPr/>
              <a:t>50</a:t>
            </a:fld>
            <a:endParaRPr lang="en-US" dirty="0"/>
          </a:p>
        </p:txBody>
      </p:sp>
    </p:spTree>
    <p:extLst>
      <p:ext uri="{BB962C8B-B14F-4D97-AF65-F5344CB8AC3E}">
        <p14:creationId xmlns:p14="http://schemas.microsoft.com/office/powerpoint/2010/main" val="845381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655BB-FB44-854A-831F-EFD3C131AF7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 xmlns:a16="http://schemas.microsoft.com/office/drawing/2014/main" id="{95BFA7C2-3864-8444-8C23-DAEC474A7EAC}"/>
              </a:ext>
            </a:extLst>
          </p:cNvPr>
          <p:cNvSpPr>
            <a:spLocks noGrp="1"/>
          </p:cNvSpPr>
          <p:nvPr>
            <p:ph idx="1"/>
          </p:nvPr>
        </p:nvSpPr>
        <p:spPr/>
        <p:txBody>
          <a:bodyPr/>
          <a:lstStyle/>
          <a:p>
            <a:r>
              <a:rPr lang="en-US" dirty="0">
                <a:solidFill>
                  <a:schemeClr val="bg2">
                    <a:lumMod val="65000"/>
                    <a:lumOff val="35000"/>
                  </a:schemeClr>
                </a:solidFill>
              </a:rPr>
              <a:t>File-Sharing Site</a:t>
            </a:r>
          </a:p>
          <a:p>
            <a:pPr lvl="1"/>
            <a:r>
              <a:rPr lang="en-US" dirty="0" smtClean="0">
                <a:solidFill>
                  <a:schemeClr val="bg2">
                    <a:lumMod val="65000"/>
                    <a:lumOff val="35000"/>
                  </a:schemeClr>
                </a:solidFill>
              </a:rPr>
              <a:t>Pre-Readings; </a:t>
            </a:r>
            <a:r>
              <a:rPr lang="en-US" dirty="0">
                <a:solidFill>
                  <a:schemeClr val="bg2">
                    <a:lumMod val="65000"/>
                    <a:lumOff val="35000"/>
                  </a:schemeClr>
                </a:solidFill>
              </a:rPr>
              <a:t>Checklists; </a:t>
            </a:r>
            <a:r>
              <a:rPr lang="en-US" dirty="0" smtClean="0">
                <a:solidFill>
                  <a:schemeClr val="bg2">
                    <a:lumMod val="65000"/>
                    <a:lumOff val="35000"/>
                  </a:schemeClr>
                </a:solidFill>
              </a:rPr>
              <a:t>Pertinent Articles</a:t>
            </a:r>
            <a:endParaRPr lang="en-US" dirty="0">
              <a:solidFill>
                <a:schemeClr val="bg2">
                  <a:lumMod val="65000"/>
                  <a:lumOff val="35000"/>
                </a:schemeClr>
              </a:solidFill>
            </a:endParaRPr>
          </a:p>
          <a:p>
            <a:pPr lvl="1"/>
            <a:r>
              <a:rPr lang="en-US" u="sng" dirty="0">
                <a:hlinkClick r:id="rId3"/>
              </a:rPr>
              <a:t>https://</a:t>
            </a:r>
            <a:r>
              <a:rPr lang="en-US" u="sng" dirty="0" smtClean="0">
                <a:hlinkClick r:id="rId3"/>
              </a:rPr>
              <a:t>bcm.box.com/v/prqcdisasterbundle</a:t>
            </a:r>
            <a:endParaRPr lang="en-US" u="sng" dirty="0" smtClean="0"/>
          </a:p>
          <a:p>
            <a:pPr lvl="1"/>
            <a:endParaRPr lang="en-US" u="sng" dirty="0" smtClean="0"/>
          </a:p>
          <a:p>
            <a:r>
              <a:rPr lang="en-US" dirty="0" smtClean="0">
                <a:solidFill>
                  <a:schemeClr val="bg2">
                    <a:lumMod val="65000"/>
                    <a:lumOff val="35000"/>
                  </a:schemeClr>
                </a:solidFill>
              </a:rPr>
              <a:t>Educational Webinars </a:t>
            </a:r>
            <a:r>
              <a:rPr lang="en-US" dirty="0" smtClean="0">
                <a:solidFill>
                  <a:schemeClr val="bg2">
                    <a:lumMod val="65000"/>
                    <a:lumOff val="35000"/>
                  </a:schemeClr>
                </a:solidFill>
              </a:rPr>
              <a:t>Coming Scheduled </a:t>
            </a:r>
            <a:r>
              <a:rPr lang="en-US" dirty="0" smtClean="0">
                <a:solidFill>
                  <a:schemeClr val="bg2">
                    <a:lumMod val="65000"/>
                    <a:lumOff val="35000"/>
                  </a:schemeClr>
                </a:solidFill>
              </a:rPr>
              <a:t>Soon – Partners at American Academy of Pediatrics</a:t>
            </a:r>
            <a:endParaRPr lang="en-US" dirty="0">
              <a:solidFill>
                <a:schemeClr val="bg2">
                  <a:lumMod val="65000"/>
                  <a:lumOff val="35000"/>
                </a:schemeClr>
              </a:solidFill>
            </a:endParaRPr>
          </a:p>
        </p:txBody>
      </p:sp>
      <p:sp>
        <p:nvSpPr>
          <p:cNvPr id="4" name="Slide Number Placeholder 3">
            <a:extLst>
              <a:ext uri="{FF2B5EF4-FFF2-40B4-BE49-F238E27FC236}">
                <a16:creationId xmlns="" xmlns:a16="http://schemas.microsoft.com/office/drawing/2014/main" id="{0AB92775-CC35-F149-8864-DA4E5C8DE966}"/>
              </a:ext>
            </a:extLst>
          </p:cNvPr>
          <p:cNvSpPr>
            <a:spLocks noGrp="1"/>
          </p:cNvSpPr>
          <p:nvPr>
            <p:ph type="sldNum" sz="quarter" idx="12"/>
          </p:nvPr>
        </p:nvSpPr>
        <p:spPr/>
        <p:txBody>
          <a:bodyPr/>
          <a:lstStyle/>
          <a:p>
            <a:fld id="{FEA1243F-3000-4347-94A4-FBDEAD3122CB}" type="slidenum">
              <a:rPr lang="en-US" smtClean="0"/>
              <a:pPr/>
              <a:t>51</a:t>
            </a:fld>
            <a:endParaRPr lang="en-US" dirty="0"/>
          </a:p>
        </p:txBody>
      </p:sp>
    </p:spTree>
    <p:extLst>
      <p:ext uri="{BB962C8B-B14F-4D97-AF65-F5344CB8AC3E}">
        <p14:creationId xmlns:p14="http://schemas.microsoft.com/office/powerpoint/2010/main" val="1370558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0033F3-06E6-6442-ABB2-E7F309BB5C24}" type="slidenum">
              <a:rPr lang="en-US" smtClean="0">
                <a:solidFill>
                  <a:prstClr val="black">
                    <a:tint val="75000"/>
                  </a:prstClr>
                </a:solidFill>
              </a:rPr>
              <a:pPr/>
              <a:t>52</a:t>
            </a:fld>
            <a:endParaRPr lang="en-US" dirty="0">
              <a:solidFill>
                <a:prstClr val="black">
                  <a:tint val="75000"/>
                </a:prstClr>
              </a:solidFill>
            </a:endParaRPr>
          </a:p>
        </p:txBody>
      </p:sp>
      <p:pic>
        <p:nvPicPr>
          <p:cNvPr id="5" name="Picture 4"/>
          <p:cNvPicPr>
            <a:picLocks noChangeAspect="1"/>
          </p:cNvPicPr>
          <p:nvPr/>
        </p:nvPicPr>
        <p:blipFill rotWithShape="1">
          <a:blip r:embed="rId3"/>
          <a:srcRect l="11442" r="9039"/>
          <a:stretch/>
        </p:blipFill>
        <p:spPr>
          <a:xfrm>
            <a:off x="410308" y="173195"/>
            <a:ext cx="7240313" cy="3097543"/>
          </a:xfrm>
          <a:prstGeom prst="rect">
            <a:avLst/>
          </a:prstGeom>
        </p:spPr>
      </p:pic>
      <p:pic>
        <p:nvPicPr>
          <p:cNvPr id="6" name="Picture 5"/>
          <p:cNvPicPr>
            <a:picLocks noChangeAspect="1"/>
          </p:cNvPicPr>
          <p:nvPr/>
        </p:nvPicPr>
        <p:blipFill>
          <a:blip r:embed="rId4"/>
          <a:stretch>
            <a:fillRect/>
          </a:stretch>
        </p:blipFill>
        <p:spPr>
          <a:xfrm>
            <a:off x="5181599" y="3960216"/>
            <a:ext cx="6926689" cy="2675046"/>
          </a:xfrm>
          <a:prstGeom prst="rect">
            <a:avLst/>
          </a:prstGeom>
        </p:spPr>
      </p:pic>
    </p:spTree>
    <p:extLst>
      <p:ext uri="{BB962C8B-B14F-4D97-AF65-F5344CB8AC3E}">
        <p14:creationId xmlns:p14="http://schemas.microsoft.com/office/powerpoint/2010/main" val="127252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1"/>
            <a:r>
              <a:rPr lang="en-US" b="1" dirty="0">
                <a:solidFill>
                  <a:schemeClr val="bg2">
                    <a:lumMod val="65000"/>
                    <a:lumOff val="35000"/>
                  </a:schemeClr>
                </a:solidFill>
                <a:latin typeface="Cambria" panose="02040503050406030204" pitchFamily="18" charset="0"/>
              </a:rPr>
              <a:t>Action Items:</a:t>
            </a:r>
          </a:p>
          <a:p>
            <a:pPr lvl="2"/>
            <a:r>
              <a:rPr lang="en-US" dirty="0">
                <a:solidFill>
                  <a:schemeClr val="bg2">
                    <a:lumMod val="65000"/>
                    <a:lumOff val="35000"/>
                  </a:schemeClr>
                </a:solidFill>
                <a:latin typeface="Cambria" panose="02040503050406030204" pitchFamily="18" charset="0"/>
              </a:rPr>
              <a:t>Educational Purposes: </a:t>
            </a:r>
            <a:r>
              <a:rPr lang="en-US" dirty="0" smtClean="0">
                <a:solidFill>
                  <a:schemeClr val="bg2">
                    <a:lumMod val="65000"/>
                    <a:lumOff val="35000"/>
                  </a:schemeClr>
                </a:solidFill>
                <a:latin typeface="Cambria" panose="02040503050406030204" pitchFamily="18" charset="0"/>
              </a:rPr>
              <a:t>Complete IHI QI Modules; Consider Attending AAP’s </a:t>
            </a:r>
            <a:r>
              <a:rPr lang="en-US" dirty="0">
                <a:solidFill>
                  <a:schemeClr val="bg2">
                    <a:lumMod val="65000"/>
                    <a:lumOff val="35000"/>
                  </a:schemeClr>
                </a:solidFill>
                <a:latin typeface="Cambria" panose="02040503050406030204" pitchFamily="18" charset="0"/>
              </a:rPr>
              <a:t>Seminars; </a:t>
            </a:r>
            <a:r>
              <a:rPr lang="en-US" dirty="0" smtClean="0">
                <a:solidFill>
                  <a:schemeClr val="bg2">
                    <a:lumMod val="65000"/>
                    <a:lumOff val="35000"/>
                  </a:schemeClr>
                </a:solidFill>
                <a:latin typeface="Cambria" panose="02040503050406030204" pitchFamily="18" charset="0"/>
              </a:rPr>
              <a:t>Complete Suggested </a:t>
            </a:r>
            <a:r>
              <a:rPr lang="en-US" dirty="0">
                <a:solidFill>
                  <a:schemeClr val="bg2">
                    <a:lumMod val="65000"/>
                    <a:lumOff val="35000"/>
                  </a:schemeClr>
                </a:solidFill>
                <a:latin typeface="Cambria" panose="02040503050406030204" pitchFamily="18" charset="0"/>
              </a:rPr>
              <a:t>Reading</a:t>
            </a:r>
          </a:p>
          <a:p>
            <a:pPr lvl="2"/>
            <a:r>
              <a:rPr lang="en-US" dirty="0">
                <a:solidFill>
                  <a:schemeClr val="bg2">
                    <a:lumMod val="65000"/>
                    <a:lumOff val="35000"/>
                  </a:schemeClr>
                </a:solidFill>
                <a:latin typeface="Cambria" panose="02040503050406030204" pitchFamily="18" charset="0"/>
              </a:rPr>
              <a:t>Administrative: </a:t>
            </a:r>
            <a:r>
              <a:rPr lang="en-US" dirty="0" smtClean="0">
                <a:solidFill>
                  <a:schemeClr val="bg2">
                    <a:lumMod val="65000"/>
                    <a:lumOff val="35000"/>
                  </a:schemeClr>
                </a:solidFill>
                <a:latin typeface="Cambria" panose="02040503050406030204" pitchFamily="18" charset="0"/>
              </a:rPr>
              <a:t>Establish data use </a:t>
            </a:r>
            <a:r>
              <a:rPr lang="en-US" dirty="0" smtClean="0">
                <a:solidFill>
                  <a:schemeClr val="bg2">
                    <a:lumMod val="65000"/>
                    <a:lumOff val="35000"/>
                  </a:schemeClr>
                </a:solidFill>
                <a:latin typeface="Cambria" panose="02040503050406030204" pitchFamily="18" charset="0"/>
              </a:rPr>
              <a:t>agreement</a:t>
            </a:r>
            <a:endParaRPr lang="en-US" dirty="0">
              <a:solidFill>
                <a:srgbClr val="C00000"/>
              </a:solidFill>
              <a:latin typeface="Cambria" panose="02040503050406030204" pitchFamily="18" charset="0"/>
            </a:endParaRPr>
          </a:p>
          <a:p>
            <a:pPr lvl="2"/>
            <a:r>
              <a:rPr lang="en-US" dirty="0">
                <a:solidFill>
                  <a:schemeClr val="bg2">
                    <a:lumMod val="65000"/>
                    <a:lumOff val="35000"/>
                  </a:schemeClr>
                </a:solidFill>
                <a:latin typeface="Cambria" panose="02040503050406030204" pitchFamily="18" charset="0"/>
              </a:rPr>
              <a:t>Collaborative-Specific: </a:t>
            </a:r>
            <a:r>
              <a:rPr lang="en-US" dirty="0" smtClean="0">
                <a:solidFill>
                  <a:schemeClr val="bg2">
                    <a:lumMod val="65000"/>
                    <a:lumOff val="35000"/>
                  </a:schemeClr>
                </a:solidFill>
                <a:latin typeface="Cambria" panose="02040503050406030204" pitchFamily="18" charset="0"/>
              </a:rPr>
              <a:t>Complete Environmental </a:t>
            </a:r>
            <a:r>
              <a:rPr lang="en-US" dirty="0">
                <a:solidFill>
                  <a:schemeClr val="bg2">
                    <a:lumMod val="65000"/>
                    <a:lumOff val="35000"/>
                  </a:schemeClr>
                </a:solidFill>
                <a:latin typeface="Cambria" panose="02040503050406030204" pitchFamily="18" charset="0"/>
              </a:rPr>
              <a:t>Scan; Site Visit Survey (if not completed already)</a:t>
            </a:r>
          </a:p>
          <a:p>
            <a:pPr lvl="2"/>
            <a:endParaRPr lang="en-US" b="1" dirty="0"/>
          </a:p>
          <a:p>
            <a:pPr lvl="2"/>
            <a:r>
              <a:rPr lang="en-US" sz="2400" b="1" dirty="0">
                <a:solidFill>
                  <a:schemeClr val="bg2">
                    <a:lumMod val="65000"/>
                    <a:lumOff val="35000"/>
                  </a:schemeClr>
                </a:solidFill>
                <a:latin typeface="Cambria" panose="02040503050406030204" pitchFamily="18" charset="0"/>
              </a:rPr>
              <a:t>Dates:</a:t>
            </a:r>
          </a:p>
          <a:p>
            <a:pPr lvl="3"/>
            <a:r>
              <a:rPr lang="en-US" b="1" dirty="0">
                <a:solidFill>
                  <a:schemeClr val="bg2">
                    <a:lumMod val="65000"/>
                    <a:lumOff val="35000"/>
                  </a:schemeClr>
                </a:solidFill>
                <a:latin typeface="Cambria" panose="02040503050406030204" pitchFamily="18" charset="0"/>
              </a:rPr>
              <a:t>July 1: </a:t>
            </a:r>
            <a:r>
              <a:rPr lang="en-US" dirty="0" smtClean="0">
                <a:solidFill>
                  <a:schemeClr val="bg2">
                    <a:lumMod val="65000"/>
                    <a:lumOff val="35000"/>
                  </a:schemeClr>
                </a:solidFill>
                <a:latin typeface="Cambria" panose="02040503050406030204" pitchFamily="18" charset="0"/>
              </a:rPr>
              <a:t>Anticipated completion of DUA process; Link </a:t>
            </a:r>
            <a:r>
              <a:rPr lang="en-US" dirty="0">
                <a:solidFill>
                  <a:schemeClr val="bg2">
                    <a:lumMod val="65000"/>
                    <a:lumOff val="35000"/>
                  </a:schemeClr>
                </a:solidFill>
                <a:latin typeface="Cambria" panose="02040503050406030204" pitchFamily="18" charset="0"/>
              </a:rPr>
              <a:t>for </a:t>
            </a:r>
            <a:r>
              <a:rPr lang="en-US" dirty="0" smtClean="0">
                <a:solidFill>
                  <a:schemeClr val="bg2">
                    <a:lumMod val="65000"/>
                    <a:lumOff val="35000"/>
                  </a:schemeClr>
                </a:solidFill>
                <a:latin typeface="Cambria" panose="02040503050406030204" pitchFamily="18" charset="0"/>
              </a:rPr>
              <a:t>Environmental </a:t>
            </a:r>
            <a:r>
              <a:rPr lang="en-US" dirty="0">
                <a:solidFill>
                  <a:schemeClr val="bg2">
                    <a:lumMod val="65000"/>
                    <a:lumOff val="35000"/>
                  </a:schemeClr>
                </a:solidFill>
                <a:latin typeface="Cambria" panose="02040503050406030204" pitchFamily="18" charset="0"/>
              </a:rPr>
              <a:t>S</a:t>
            </a:r>
            <a:r>
              <a:rPr lang="en-US" dirty="0" smtClean="0">
                <a:solidFill>
                  <a:schemeClr val="bg2">
                    <a:lumMod val="65000"/>
                    <a:lumOff val="35000"/>
                  </a:schemeClr>
                </a:solidFill>
                <a:latin typeface="Cambria" panose="02040503050406030204" pitchFamily="18" charset="0"/>
              </a:rPr>
              <a:t>can </a:t>
            </a:r>
            <a:r>
              <a:rPr lang="en-US" dirty="0">
                <a:solidFill>
                  <a:schemeClr val="bg2">
                    <a:lumMod val="65000"/>
                    <a:lumOff val="35000"/>
                  </a:schemeClr>
                </a:solidFill>
                <a:latin typeface="Cambria" panose="02040503050406030204" pitchFamily="18" charset="0"/>
              </a:rPr>
              <a:t>and </a:t>
            </a:r>
            <a:r>
              <a:rPr lang="en-US" dirty="0" smtClean="0">
                <a:solidFill>
                  <a:schemeClr val="bg2">
                    <a:lumMod val="65000"/>
                    <a:lumOff val="35000"/>
                  </a:schemeClr>
                </a:solidFill>
                <a:latin typeface="Cambria" panose="02040503050406030204" pitchFamily="18" charset="0"/>
              </a:rPr>
              <a:t>Process for Registering for QI Education will be released</a:t>
            </a:r>
          </a:p>
          <a:p>
            <a:pPr lvl="3"/>
            <a:r>
              <a:rPr lang="en-US" b="1" dirty="0" smtClean="0">
                <a:solidFill>
                  <a:schemeClr val="bg2">
                    <a:lumMod val="65000"/>
                    <a:lumOff val="35000"/>
                  </a:schemeClr>
                </a:solidFill>
                <a:latin typeface="Cambria" panose="02040503050406030204" pitchFamily="18" charset="0"/>
              </a:rPr>
              <a:t>July </a:t>
            </a:r>
            <a:r>
              <a:rPr lang="en-US" b="1" dirty="0">
                <a:solidFill>
                  <a:schemeClr val="bg2">
                    <a:lumMod val="65000"/>
                    <a:lumOff val="35000"/>
                  </a:schemeClr>
                </a:solidFill>
                <a:latin typeface="Cambria" panose="02040503050406030204" pitchFamily="18" charset="0"/>
              </a:rPr>
              <a:t>31</a:t>
            </a:r>
            <a:r>
              <a:rPr lang="en-US" dirty="0">
                <a:solidFill>
                  <a:schemeClr val="bg2">
                    <a:lumMod val="65000"/>
                    <a:lumOff val="35000"/>
                  </a:schemeClr>
                </a:solidFill>
                <a:latin typeface="Cambria" panose="02040503050406030204" pitchFamily="18" charset="0"/>
              </a:rPr>
              <a:t>: Environmental scan </a:t>
            </a:r>
            <a:r>
              <a:rPr lang="en-US" dirty="0" smtClean="0">
                <a:solidFill>
                  <a:schemeClr val="bg2">
                    <a:lumMod val="65000"/>
                    <a:lumOff val="35000"/>
                  </a:schemeClr>
                </a:solidFill>
                <a:latin typeface="Cambria" panose="02040503050406030204" pitchFamily="18" charset="0"/>
              </a:rPr>
              <a:t>due </a:t>
            </a:r>
            <a:r>
              <a:rPr lang="en-US" dirty="0" smtClean="0">
                <a:solidFill>
                  <a:schemeClr val="bg2">
                    <a:lumMod val="65000"/>
                    <a:lumOff val="35000"/>
                  </a:schemeClr>
                </a:solidFill>
                <a:latin typeface="Cambria" panose="02040503050406030204" pitchFamily="18" charset="0"/>
              </a:rPr>
              <a:t>along with contact </a:t>
            </a:r>
            <a:r>
              <a:rPr lang="en-US" dirty="0" smtClean="0">
                <a:solidFill>
                  <a:schemeClr val="bg2">
                    <a:lumMod val="65000"/>
                    <a:lumOff val="35000"/>
                  </a:schemeClr>
                </a:solidFill>
                <a:latin typeface="Cambria" panose="02040503050406030204" pitchFamily="18" charset="0"/>
              </a:rPr>
              <a:t>information for data </a:t>
            </a:r>
            <a:r>
              <a:rPr lang="en-US" dirty="0" smtClean="0">
                <a:solidFill>
                  <a:schemeClr val="bg2">
                    <a:lumMod val="65000"/>
                    <a:lumOff val="35000"/>
                  </a:schemeClr>
                </a:solidFill>
                <a:latin typeface="Cambria" panose="02040503050406030204" pitchFamily="18" charset="0"/>
              </a:rPr>
              <a:t>champions</a:t>
            </a:r>
            <a:endParaRPr lang="en-US" dirty="0">
              <a:solidFill>
                <a:schemeClr val="bg2">
                  <a:lumMod val="65000"/>
                  <a:lumOff val="35000"/>
                </a:schemeClr>
              </a:solidFill>
              <a:latin typeface="Cambria" panose="02040503050406030204" pitchFamily="18" charset="0"/>
            </a:endParaRPr>
          </a:p>
          <a:p>
            <a:pPr lvl="3"/>
            <a:r>
              <a:rPr lang="en-US" b="1" dirty="0">
                <a:solidFill>
                  <a:srgbClr val="FF0000"/>
                </a:solidFill>
                <a:latin typeface="Cambria" panose="02040503050406030204" pitchFamily="18" charset="0"/>
              </a:rPr>
              <a:t>July 31: </a:t>
            </a:r>
            <a:r>
              <a:rPr lang="en-US" dirty="0">
                <a:solidFill>
                  <a:srgbClr val="FF0000"/>
                </a:solidFill>
                <a:latin typeface="Cambria" panose="02040503050406030204" pitchFamily="18" charset="0"/>
              </a:rPr>
              <a:t>Disaster Deep Dive Part II (Recipe for Success: How to Operationalize DP Bundle)</a:t>
            </a:r>
          </a:p>
          <a:p>
            <a:pPr lvl="3"/>
            <a:r>
              <a:rPr lang="en-US" b="1" dirty="0">
                <a:solidFill>
                  <a:schemeClr val="bg2">
                    <a:lumMod val="65000"/>
                    <a:lumOff val="35000"/>
                  </a:schemeClr>
                </a:solidFill>
                <a:latin typeface="Cambria" panose="02040503050406030204" pitchFamily="18" charset="0"/>
              </a:rPr>
              <a:t>September 1: </a:t>
            </a:r>
            <a:r>
              <a:rPr lang="en-US" dirty="0">
                <a:solidFill>
                  <a:schemeClr val="bg2">
                    <a:lumMod val="65000"/>
                    <a:lumOff val="35000"/>
                  </a:schemeClr>
                </a:solidFill>
                <a:latin typeface="Cambria" panose="02040503050406030204" pitchFamily="18" charset="0"/>
              </a:rPr>
              <a:t>Go Live</a:t>
            </a:r>
          </a:p>
        </p:txBody>
      </p:sp>
      <p:sp>
        <p:nvSpPr>
          <p:cNvPr id="4" name="Slide Number Placeholder 3"/>
          <p:cNvSpPr>
            <a:spLocks noGrp="1"/>
          </p:cNvSpPr>
          <p:nvPr>
            <p:ph type="sldNum" sz="quarter" idx="12"/>
          </p:nvPr>
        </p:nvSpPr>
        <p:spPr/>
        <p:txBody>
          <a:bodyPr/>
          <a:lstStyle/>
          <a:p>
            <a:fld id="{FEA1243F-3000-4347-94A4-FBDEAD3122CB}" type="slidenum">
              <a:rPr lang="en-US" smtClean="0"/>
              <a:pPr/>
              <a:t>53</a:t>
            </a:fld>
            <a:endParaRPr lang="en-US" dirty="0"/>
          </a:p>
        </p:txBody>
      </p:sp>
      <p:sp>
        <p:nvSpPr>
          <p:cNvPr id="6" name="Title 5">
            <a:extLst>
              <a:ext uri="{FF2B5EF4-FFF2-40B4-BE49-F238E27FC236}">
                <a16:creationId xmlns="" xmlns:a16="http://schemas.microsoft.com/office/drawing/2014/main" id="{A33603B8-3394-134F-9FEF-C8A089C5153B}"/>
              </a:ext>
            </a:extLst>
          </p:cNvPr>
          <p:cNvSpPr>
            <a:spLocks noGrp="1"/>
          </p:cNvSpPr>
          <p:nvPr>
            <p:ph type="title"/>
          </p:nvPr>
        </p:nvSpPr>
        <p:spPr/>
        <p:txBody>
          <a:bodyPr/>
          <a:lstStyle/>
          <a:p>
            <a:r>
              <a:rPr lang="en-US" dirty="0"/>
              <a:t>HOUSEKEEPING</a:t>
            </a:r>
          </a:p>
        </p:txBody>
      </p:sp>
    </p:spTree>
    <p:extLst>
      <p:ext uri="{BB962C8B-B14F-4D97-AF65-F5344CB8AC3E}">
        <p14:creationId xmlns:p14="http://schemas.microsoft.com/office/powerpoint/2010/main" val="974597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ENVIRONMENTAL </a:t>
            </a:r>
            <a:r>
              <a:rPr lang="en-US" dirty="0" smtClean="0"/>
              <a:t>SCAN</a:t>
            </a:r>
            <a:endParaRPr lang="en-US" b="0" dirty="0"/>
          </a:p>
        </p:txBody>
      </p:sp>
      <p:sp>
        <p:nvSpPr>
          <p:cNvPr id="3" name="Content Placeholder 2"/>
          <p:cNvSpPr>
            <a:spLocks noGrp="1"/>
          </p:cNvSpPr>
          <p:nvPr>
            <p:ph idx="1"/>
          </p:nvPr>
        </p:nvSpPr>
        <p:spPr/>
        <p:txBody>
          <a:bodyPr>
            <a:normAutofit/>
          </a:bodyPr>
          <a:lstStyle/>
          <a:p>
            <a:r>
              <a:rPr lang="en-US" sz="2400" dirty="0" smtClean="0">
                <a:solidFill>
                  <a:schemeClr val="bg2">
                    <a:lumMod val="65000"/>
                    <a:lumOff val="35000"/>
                  </a:schemeClr>
                </a:solidFill>
                <a:latin typeface="Cambria" panose="02040503050406030204" pitchFamily="18" charset="0"/>
              </a:rPr>
              <a:t>Baseline assessment that seeks information about hospital infrastructure, care team, policies/procedures/guidelines, and resources currently available for the respective bundle</a:t>
            </a:r>
          </a:p>
          <a:p>
            <a:r>
              <a:rPr lang="en-US" sz="2400" dirty="0" smtClean="0">
                <a:solidFill>
                  <a:schemeClr val="bg2">
                    <a:lumMod val="65000"/>
                    <a:lumOff val="35000"/>
                  </a:schemeClr>
                </a:solidFill>
                <a:latin typeface="Cambria" panose="02040503050406030204" pitchFamily="18" charset="0"/>
              </a:rPr>
              <a:t>Results from the scan can also assist in the selection of change strategies for PDSA cycles/improvement cycles</a:t>
            </a:r>
          </a:p>
          <a:p>
            <a:r>
              <a:rPr lang="en-US" sz="2400" dirty="0" smtClean="0">
                <a:solidFill>
                  <a:schemeClr val="bg2">
                    <a:lumMod val="65000"/>
                    <a:lumOff val="35000"/>
                  </a:schemeClr>
                </a:solidFill>
                <a:latin typeface="Cambria" panose="02040503050406030204" pitchFamily="18" charset="0"/>
              </a:rPr>
              <a:t>Important Dates</a:t>
            </a:r>
          </a:p>
          <a:p>
            <a:pPr lvl="1"/>
            <a:r>
              <a:rPr lang="en-US" sz="2000" dirty="0" smtClean="0">
                <a:solidFill>
                  <a:schemeClr val="bg2">
                    <a:lumMod val="65000"/>
                    <a:lumOff val="35000"/>
                  </a:schemeClr>
                </a:solidFill>
                <a:latin typeface="Cambria" panose="02040503050406030204" pitchFamily="18" charset="0"/>
              </a:rPr>
              <a:t>Scan released on July 1 </a:t>
            </a:r>
          </a:p>
          <a:p>
            <a:pPr lvl="1"/>
            <a:r>
              <a:rPr lang="en-US" sz="2000" dirty="0" smtClean="0">
                <a:solidFill>
                  <a:schemeClr val="bg2">
                    <a:lumMod val="65000"/>
                    <a:lumOff val="35000"/>
                  </a:schemeClr>
                </a:solidFill>
                <a:latin typeface="Cambria" panose="02040503050406030204" pitchFamily="18" charset="0"/>
              </a:rPr>
              <a:t>Submit completed scan by July 31</a:t>
            </a:r>
          </a:p>
        </p:txBody>
      </p:sp>
      <p:sp>
        <p:nvSpPr>
          <p:cNvPr id="4" name="Slide Number Placeholder 3"/>
          <p:cNvSpPr>
            <a:spLocks noGrp="1"/>
          </p:cNvSpPr>
          <p:nvPr>
            <p:ph type="sldNum" sz="quarter" idx="12"/>
          </p:nvPr>
        </p:nvSpPr>
        <p:spPr/>
        <p:txBody>
          <a:bodyPr/>
          <a:lstStyle/>
          <a:p>
            <a:fld id="{FEA1243F-3000-4347-94A4-FBDEAD3122CB}" type="slidenum">
              <a:rPr lang="en-US" smtClean="0"/>
              <a:pPr/>
              <a:t>54</a:t>
            </a:fld>
            <a:endParaRPr lang="en-US" dirty="0"/>
          </a:p>
        </p:txBody>
      </p:sp>
    </p:spTree>
    <p:extLst>
      <p:ext uri="{BB962C8B-B14F-4D97-AF65-F5344CB8AC3E}">
        <p14:creationId xmlns:p14="http://schemas.microsoft.com/office/powerpoint/2010/main" val="760403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18738" y="3553489"/>
            <a:ext cx="5454159" cy="1821338"/>
          </a:xfrm>
          <a:prstGeom prst="rect">
            <a:avLst/>
          </a:prstGeom>
          <a:solidFill>
            <a:srgbClr val="FFFF00">
              <a:alpha val="1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5C0C150C-773D-084B-80C8-F4DAEABC78E9}"/>
              </a:ext>
            </a:extLst>
          </p:cNvPr>
          <p:cNvSpPr>
            <a:spLocks noGrp="1"/>
          </p:cNvSpPr>
          <p:nvPr>
            <p:ph type="title"/>
          </p:nvPr>
        </p:nvSpPr>
        <p:spPr/>
        <p:txBody>
          <a:bodyPr/>
          <a:lstStyle/>
          <a:p>
            <a:r>
              <a:rPr lang="en-US" b="0" dirty="0"/>
              <a:t>BUNDLE </a:t>
            </a:r>
            <a:r>
              <a:rPr lang="en-US" dirty="0"/>
              <a:t>RELEASE DATES</a:t>
            </a:r>
          </a:p>
        </p:txBody>
      </p:sp>
      <p:sp>
        <p:nvSpPr>
          <p:cNvPr id="4" name="Slide Number Placeholder 3">
            <a:extLst>
              <a:ext uri="{FF2B5EF4-FFF2-40B4-BE49-F238E27FC236}">
                <a16:creationId xmlns="" xmlns:a16="http://schemas.microsoft.com/office/drawing/2014/main" id="{9E03F3B8-AD68-3849-A517-F48B751FB2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A1243F-3000-4347-94A4-FBDEAD3122CB}" type="slidenum">
              <a:rPr kumimoji="0" lang="en-US" sz="1200" b="1"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Content Placeholder 5">
            <a:extLst>
              <a:ext uri="{FF2B5EF4-FFF2-40B4-BE49-F238E27FC236}">
                <a16:creationId xmlns="" xmlns:a16="http://schemas.microsoft.com/office/drawing/2014/main" id="{5C1C81D1-3205-7C42-8DB6-CF33E9C86986}"/>
              </a:ext>
            </a:extLst>
          </p:cNvPr>
          <p:cNvSpPr>
            <a:spLocks noGrp="1"/>
          </p:cNvSpPr>
          <p:nvPr>
            <p:ph idx="1"/>
          </p:nvPr>
        </p:nvSpPr>
        <p:spPr>
          <a:xfrm>
            <a:off x="6372094" y="3645675"/>
            <a:ext cx="5347446" cy="1921072"/>
          </a:xfrm>
        </p:spPr>
        <p:txBody>
          <a:bodyPr>
            <a:normAutofit fontScale="92500" lnSpcReduction="20000"/>
          </a:bodyPr>
          <a:lstStyle/>
          <a:p>
            <a:pPr marL="64008" indent="0">
              <a:buNone/>
            </a:pPr>
            <a:r>
              <a:rPr lang="en-US" sz="2000" b="1" dirty="0"/>
              <a:t>Disaster </a:t>
            </a:r>
            <a:r>
              <a:rPr lang="en-US" sz="2000" b="1" dirty="0" smtClean="0"/>
              <a:t>Planning Part II </a:t>
            </a:r>
            <a:endParaRPr lang="en-US" sz="2000" b="1" dirty="0"/>
          </a:p>
          <a:p>
            <a:r>
              <a:rPr lang="en-US" sz="1800" dirty="0" smtClean="0"/>
              <a:t>Focus on implementation of disaster bundle (workflows; data submission)</a:t>
            </a:r>
          </a:p>
          <a:p>
            <a:r>
              <a:rPr lang="en-US" sz="1800" dirty="0" smtClean="0"/>
              <a:t>Bundle </a:t>
            </a:r>
            <a:r>
              <a:rPr lang="en-US" sz="1800" dirty="0"/>
              <a:t>Release Date: Friday, </a:t>
            </a:r>
            <a:r>
              <a:rPr lang="en-US" sz="1800" dirty="0" smtClean="0"/>
              <a:t>July 27</a:t>
            </a:r>
          </a:p>
          <a:p>
            <a:r>
              <a:rPr lang="en-US" sz="1800" dirty="0" smtClean="0"/>
              <a:t>Bundle </a:t>
            </a:r>
            <a:r>
              <a:rPr lang="en-US" sz="1800" dirty="0"/>
              <a:t>Deep Dive </a:t>
            </a:r>
            <a:r>
              <a:rPr lang="en-US" sz="1800" dirty="0" smtClean="0"/>
              <a:t>Part II: </a:t>
            </a:r>
            <a:r>
              <a:rPr lang="en-US" sz="1800" dirty="0"/>
              <a:t>Tuesday, </a:t>
            </a:r>
            <a:r>
              <a:rPr lang="en-US" sz="1800" dirty="0" smtClean="0"/>
              <a:t>July 31</a:t>
            </a:r>
            <a:endParaRPr lang="en-US" sz="1800" dirty="0"/>
          </a:p>
          <a:p>
            <a:pPr lvl="1"/>
            <a:endParaRPr lang="en-US" sz="1800" dirty="0"/>
          </a:p>
        </p:txBody>
      </p:sp>
      <p:sp>
        <p:nvSpPr>
          <p:cNvPr id="8" name="Content Placeholder 5">
            <a:extLst>
              <a:ext uri="{FF2B5EF4-FFF2-40B4-BE49-F238E27FC236}">
                <a16:creationId xmlns="" xmlns:a16="http://schemas.microsoft.com/office/drawing/2014/main" id="{FE76B4F1-DAF2-0641-87EC-50A10F646DD1}"/>
              </a:ext>
            </a:extLst>
          </p:cNvPr>
          <p:cNvSpPr txBox="1">
            <a:spLocks/>
          </p:cNvSpPr>
          <p:nvPr/>
        </p:nvSpPr>
        <p:spPr>
          <a:xfrm>
            <a:off x="6145306" y="1682544"/>
            <a:ext cx="5347446" cy="1574018"/>
          </a:xfrm>
          <a:prstGeom prst="rect">
            <a:avLst/>
          </a:prstGeom>
        </p:spPr>
        <p:txBody>
          <a:bodyPr vert="horz" anchor="t">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marR="0" lvl="0" indent="0"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Interfacility Transfers</a:t>
            </a:r>
          </a:p>
          <a:p>
            <a:pPr marL="448056" marR="0" lvl="0" indent="-384048"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Bundle Release Date: Friday, July 6</a:t>
            </a:r>
          </a:p>
          <a:p>
            <a:pPr marL="448056" marR="0" lvl="0" indent="-384048"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Bundle Deep Dive Webinar: Tuesday, July 10</a:t>
            </a:r>
          </a:p>
          <a:p>
            <a:pPr marL="822960" marR="0" lvl="1" indent="-285750" algn="l" defTabSz="914400" rtl="0" eaLnBrk="1" fontAlgn="auto" latinLnBrk="0" hangingPunct="1">
              <a:lnSpc>
                <a:spcPct val="100000"/>
              </a:lnSpc>
              <a:spcBef>
                <a:spcPct val="20000"/>
              </a:spcBef>
              <a:spcAft>
                <a:spcPts val="1000"/>
              </a:spcAft>
              <a:buClr>
                <a:srgbClr val="DDDDDD"/>
              </a:buClr>
              <a:buSzPct val="95000"/>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Content Placeholder 5">
            <a:extLst>
              <a:ext uri="{FF2B5EF4-FFF2-40B4-BE49-F238E27FC236}">
                <a16:creationId xmlns="" xmlns:a16="http://schemas.microsoft.com/office/drawing/2014/main" id="{8C14BCBB-5C6D-EC4F-A6AB-7662E46CD50F}"/>
              </a:ext>
            </a:extLst>
          </p:cNvPr>
          <p:cNvSpPr txBox="1">
            <a:spLocks/>
          </p:cNvSpPr>
          <p:nvPr/>
        </p:nvSpPr>
        <p:spPr>
          <a:xfrm>
            <a:off x="425823" y="1729914"/>
            <a:ext cx="5719482" cy="1582271"/>
          </a:xfrm>
          <a:prstGeom prst="rect">
            <a:avLst/>
          </a:prstGeom>
        </p:spPr>
        <p:txBody>
          <a:bodyPr vert="horz" anchor="t">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marR="0" lvl="0" indent="0"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Abnormal Vital Signs</a:t>
            </a:r>
          </a:p>
          <a:p>
            <a:pPr marL="448056" marR="0" lvl="0" indent="-384048"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Bundle Release Date: Friday, June 22</a:t>
            </a:r>
          </a:p>
          <a:p>
            <a:pPr marL="448056" marR="0" lvl="0" indent="-384048"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Bundle Deep Dive Webinar: Tuesday, June 26</a:t>
            </a:r>
          </a:p>
        </p:txBody>
      </p:sp>
      <p:sp>
        <p:nvSpPr>
          <p:cNvPr id="10" name="Content Placeholder 5">
            <a:extLst>
              <a:ext uri="{FF2B5EF4-FFF2-40B4-BE49-F238E27FC236}">
                <a16:creationId xmlns="" xmlns:a16="http://schemas.microsoft.com/office/drawing/2014/main" id="{663B5847-BB2B-8249-9067-9CE2419896C1}"/>
              </a:ext>
            </a:extLst>
          </p:cNvPr>
          <p:cNvSpPr txBox="1">
            <a:spLocks/>
          </p:cNvSpPr>
          <p:nvPr/>
        </p:nvSpPr>
        <p:spPr>
          <a:xfrm>
            <a:off x="609600" y="3583000"/>
            <a:ext cx="5815851" cy="1407987"/>
          </a:xfrm>
          <a:prstGeom prst="rect">
            <a:avLst/>
          </a:prstGeom>
        </p:spPr>
        <p:txBody>
          <a:bodyPr vert="horz" anchor="t">
            <a:normAutofit/>
          </a:bodyPr>
          <a:lst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marR="0" lvl="0" indent="0"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Weight in Kilograms</a:t>
            </a:r>
          </a:p>
          <a:p>
            <a:pPr marL="448056" marR="0" lvl="0" indent="-384048"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Bundle Release Date: Friday, July 13</a:t>
            </a:r>
          </a:p>
          <a:p>
            <a:pPr marL="448056" marR="0" lvl="0" indent="-384048" algn="l" defTabSz="914400" rtl="0" eaLnBrk="1" fontAlgn="auto" latinLnBrk="0" hangingPunct="1">
              <a:lnSpc>
                <a:spcPct val="100000"/>
              </a:lnSpc>
              <a:spcBef>
                <a:spcPct val="20000"/>
              </a:spcBef>
              <a:spcAft>
                <a:spcPts val="1000"/>
              </a:spcAft>
              <a:buClr>
                <a:srgbClr val="DDDDDD"/>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Bundle Deep Dive Webinar: Tuesday, July 17</a:t>
            </a:r>
          </a:p>
        </p:txBody>
      </p:sp>
      <p:cxnSp>
        <p:nvCxnSpPr>
          <p:cNvPr id="11" name="Straight Connector 10">
            <a:extLst>
              <a:ext uri="{FF2B5EF4-FFF2-40B4-BE49-F238E27FC236}">
                <a16:creationId xmlns="" xmlns:a16="http://schemas.microsoft.com/office/drawing/2014/main" id="{B1B93402-C76F-4F49-9870-4104DA2E281F}"/>
              </a:ext>
            </a:extLst>
          </p:cNvPr>
          <p:cNvCxnSpPr>
            <a:cxnSpLocks/>
          </p:cNvCxnSpPr>
          <p:nvPr/>
        </p:nvCxnSpPr>
        <p:spPr>
          <a:xfrm>
            <a:off x="5773270" y="1905488"/>
            <a:ext cx="0" cy="3141605"/>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 xmlns:a16="http://schemas.microsoft.com/office/drawing/2014/main" id="{AAA0C580-4DE7-A349-8A61-07E8C98B8F04}"/>
              </a:ext>
            </a:extLst>
          </p:cNvPr>
          <p:cNvCxnSpPr>
            <a:cxnSpLocks/>
          </p:cNvCxnSpPr>
          <p:nvPr/>
        </p:nvCxnSpPr>
        <p:spPr>
          <a:xfrm flipH="1">
            <a:off x="3901887" y="3424481"/>
            <a:ext cx="3742765" cy="0"/>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 xmlns:a16="http://schemas.microsoft.com/office/drawing/2014/main" id="{F9BB8FB5-BF9A-5249-B417-79B203B86A6D}"/>
              </a:ext>
            </a:extLst>
          </p:cNvPr>
          <p:cNvSpPr txBox="1"/>
          <p:nvPr/>
        </p:nvSpPr>
        <p:spPr>
          <a:xfrm>
            <a:off x="1562582" y="6304476"/>
            <a:ext cx="105329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4C93"/>
                </a:solidFill>
                <a:effectLst/>
                <a:uLnTx/>
                <a:uFillTx/>
                <a:latin typeface="Arial"/>
                <a:ea typeface="+mn-ea"/>
                <a:cs typeface="+mn-cs"/>
              </a:rPr>
              <a:t>Release Date: All Content Available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4C93"/>
                </a:solidFill>
                <a:effectLst/>
                <a:uLnTx/>
                <a:uFillTx/>
                <a:latin typeface="Arial"/>
                <a:ea typeface="+mn-ea"/>
                <a:cs typeface="+mn-cs"/>
              </a:rPr>
              <a:t>Deep Dive Webinar: In-Depth Description of Bundle with Subject Matter Experts, Data Support Team, &amp; Admin Team</a:t>
            </a:r>
          </a:p>
        </p:txBody>
      </p:sp>
    </p:spTree>
    <p:extLst>
      <p:ext uri="{BB962C8B-B14F-4D97-AF65-F5344CB8AC3E}">
        <p14:creationId xmlns:p14="http://schemas.microsoft.com/office/powerpoint/2010/main" val="39727900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5399" y="3105155"/>
            <a:ext cx="10070123" cy="337992"/>
          </a:xfrm>
        </p:spPr>
        <p:txBody>
          <a:bodyPr/>
          <a:lstStyle/>
          <a:p>
            <a:pPr algn="ctr"/>
            <a:r>
              <a:rPr lang="en-US" dirty="0" smtClean="0">
                <a:solidFill>
                  <a:srgbClr val="C36428"/>
                </a:solidFill>
              </a:rPr>
              <a:t>DISASTER BUNDLE DEEP DIVE</a:t>
            </a:r>
            <a:br>
              <a:rPr lang="en-US" dirty="0" smtClean="0">
                <a:solidFill>
                  <a:srgbClr val="C36428"/>
                </a:solidFill>
              </a:rPr>
            </a:br>
            <a:r>
              <a:rPr lang="en-US" dirty="0" smtClean="0">
                <a:solidFill>
                  <a:srgbClr val="C36428"/>
                </a:solidFill>
              </a:rPr>
              <a:t>PART II</a:t>
            </a:r>
            <a:r>
              <a:rPr lang="en-US" dirty="0" smtClean="0">
                <a:solidFill>
                  <a:srgbClr val="FFC000"/>
                </a:solidFill>
              </a:rPr>
              <a:t/>
            </a:r>
            <a:br>
              <a:rPr lang="en-US" dirty="0" smtClean="0">
                <a:solidFill>
                  <a:srgbClr val="FFC000"/>
                </a:solidFill>
              </a:rPr>
            </a:b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10975750" y="173195"/>
            <a:ext cx="670560" cy="301752"/>
          </a:xfrm>
        </p:spPr>
        <p:txBody>
          <a:bodyPr/>
          <a:lstStyle/>
          <a:p>
            <a:fld id="{FEA1243F-3000-4347-94A4-FBDEAD3122CB}" type="slidenum">
              <a:rPr lang="en-US" smtClean="0"/>
              <a:pPr/>
              <a:t>56</a:t>
            </a:fld>
            <a:endParaRPr lang="en-US" dirty="0"/>
          </a:p>
        </p:txBody>
      </p:sp>
      <p:cxnSp>
        <p:nvCxnSpPr>
          <p:cNvPr id="5" name="Straight Connector 4">
            <a:extLst>
              <a:ext uri="{FF2B5EF4-FFF2-40B4-BE49-F238E27FC236}">
                <a16:creationId xmlns="" xmlns:a16="http://schemas.microsoft.com/office/drawing/2014/main" id="{3296C472-8380-0547-B3FE-9E11C38F0668}"/>
              </a:ext>
            </a:extLst>
          </p:cNvPr>
          <p:cNvCxnSpPr/>
          <p:nvPr/>
        </p:nvCxnSpPr>
        <p:spPr>
          <a:xfrm>
            <a:off x="832338" y="3274151"/>
            <a:ext cx="11036710"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Content Placeholder 2"/>
          <p:cNvSpPr>
            <a:spLocks noGrp="1"/>
          </p:cNvSpPr>
          <p:nvPr>
            <p:ph idx="1"/>
          </p:nvPr>
        </p:nvSpPr>
        <p:spPr>
          <a:xfrm>
            <a:off x="152399" y="3443147"/>
            <a:ext cx="11898923" cy="3180391"/>
          </a:xfrm>
        </p:spPr>
        <p:txBody>
          <a:bodyPr>
            <a:normAutofit fontScale="85000" lnSpcReduction="20000"/>
          </a:bodyPr>
          <a:lstStyle/>
          <a:p>
            <a:pPr lvl="1"/>
            <a:r>
              <a:rPr lang="en-US" b="1" dirty="0" smtClean="0">
                <a:solidFill>
                  <a:schemeClr val="bg2">
                    <a:lumMod val="65000"/>
                    <a:lumOff val="35000"/>
                  </a:schemeClr>
                </a:solidFill>
                <a:latin typeface="Cambria" panose="02040503050406030204" pitchFamily="18" charset="0"/>
              </a:rPr>
              <a:t>Purpose</a:t>
            </a:r>
            <a:r>
              <a:rPr lang="en-US" b="1" dirty="0" smtClean="0">
                <a:solidFill>
                  <a:schemeClr val="bg2">
                    <a:lumMod val="65000"/>
                    <a:lumOff val="35000"/>
                  </a:schemeClr>
                </a:solidFill>
                <a:latin typeface="Cambria" panose="02040503050406030204" pitchFamily="18" charset="0"/>
              </a:rPr>
              <a:t>:</a:t>
            </a:r>
            <a:endParaRPr lang="en-US" b="1" dirty="0">
              <a:solidFill>
                <a:schemeClr val="bg2">
                  <a:lumMod val="65000"/>
                  <a:lumOff val="35000"/>
                </a:schemeClr>
              </a:solidFill>
              <a:latin typeface="Cambria" panose="02040503050406030204" pitchFamily="18" charset="0"/>
            </a:endParaRPr>
          </a:p>
          <a:p>
            <a:pPr lvl="2"/>
            <a:r>
              <a:rPr lang="en-US" dirty="0" smtClean="0">
                <a:solidFill>
                  <a:schemeClr val="bg2">
                    <a:lumMod val="65000"/>
                    <a:lumOff val="35000"/>
                  </a:schemeClr>
                </a:solidFill>
                <a:latin typeface="Cambria" panose="02040503050406030204" pitchFamily="18" charset="0"/>
              </a:rPr>
              <a:t>Recipe for Success: How to Operationalize the Disaster Bundle</a:t>
            </a:r>
            <a:endParaRPr lang="en-US" dirty="0">
              <a:solidFill>
                <a:schemeClr val="bg2">
                  <a:lumMod val="65000"/>
                  <a:lumOff val="35000"/>
                </a:schemeClr>
              </a:solidFill>
              <a:latin typeface="Cambria" panose="02040503050406030204" pitchFamily="18" charset="0"/>
            </a:endParaRPr>
          </a:p>
          <a:p>
            <a:pPr lvl="2"/>
            <a:r>
              <a:rPr lang="en-US" dirty="0" smtClean="0">
                <a:solidFill>
                  <a:schemeClr val="bg2">
                    <a:lumMod val="65000"/>
                    <a:lumOff val="35000"/>
                  </a:schemeClr>
                </a:solidFill>
                <a:latin typeface="Cambria" panose="02040503050406030204" pitchFamily="18" charset="0"/>
              </a:rPr>
              <a:t>Review workflows for domains 1-4 and integration of simulation exercises</a:t>
            </a:r>
            <a:endParaRPr lang="en-US" dirty="0">
              <a:solidFill>
                <a:srgbClr val="C00000"/>
              </a:solidFill>
              <a:latin typeface="Cambria" panose="02040503050406030204" pitchFamily="18" charset="0"/>
            </a:endParaRPr>
          </a:p>
          <a:p>
            <a:pPr lvl="2"/>
            <a:r>
              <a:rPr lang="en-US" dirty="0" smtClean="0">
                <a:solidFill>
                  <a:schemeClr val="bg2">
                    <a:lumMod val="65000"/>
                    <a:lumOff val="35000"/>
                  </a:schemeClr>
                </a:solidFill>
                <a:latin typeface="Cambria" panose="02040503050406030204" pitchFamily="18" charset="0"/>
              </a:rPr>
              <a:t>Review data submission</a:t>
            </a:r>
          </a:p>
          <a:p>
            <a:pPr lvl="2"/>
            <a:r>
              <a:rPr lang="en-US" dirty="0" smtClean="0">
                <a:solidFill>
                  <a:schemeClr val="bg2">
                    <a:lumMod val="65000"/>
                    <a:lumOff val="35000"/>
                  </a:schemeClr>
                </a:solidFill>
                <a:latin typeface="Cambria" panose="02040503050406030204" pitchFamily="18" charset="0"/>
              </a:rPr>
              <a:t>Address all questions from participating sites regarding the bundle</a:t>
            </a:r>
          </a:p>
          <a:p>
            <a:pPr marL="877824" lvl="2" indent="0" algn="ctr">
              <a:buNone/>
            </a:pPr>
            <a:endParaRPr lang="en-US" b="1" dirty="0" smtClean="0">
              <a:solidFill>
                <a:schemeClr val="bg2">
                  <a:lumMod val="65000"/>
                  <a:lumOff val="35000"/>
                </a:schemeClr>
              </a:solidFill>
              <a:latin typeface="Cambria" panose="02040503050406030204" pitchFamily="18" charset="0"/>
            </a:endParaRPr>
          </a:p>
          <a:p>
            <a:pPr marL="877824" lvl="2" indent="0" algn="ctr">
              <a:buNone/>
            </a:pPr>
            <a:r>
              <a:rPr lang="en-US" b="1" i="1" dirty="0" smtClean="0">
                <a:solidFill>
                  <a:srgbClr val="154C93"/>
                </a:solidFill>
              </a:rPr>
              <a:t>TUESDAY, JULY 31</a:t>
            </a:r>
            <a:r>
              <a:rPr lang="en-US" b="1" i="1" baseline="30000" dirty="0" smtClean="0">
                <a:solidFill>
                  <a:srgbClr val="154C93"/>
                </a:solidFill>
              </a:rPr>
              <a:t>ST</a:t>
            </a:r>
            <a:r>
              <a:rPr lang="en-US" b="1" i="1" dirty="0" smtClean="0">
                <a:solidFill>
                  <a:srgbClr val="154C93"/>
                </a:solidFill>
              </a:rPr>
              <a:t> </a:t>
            </a:r>
          </a:p>
          <a:p>
            <a:pPr marL="877824" lvl="2" indent="0" algn="ctr">
              <a:buNone/>
            </a:pPr>
            <a:r>
              <a:rPr lang="en-US" i="1" dirty="0" smtClean="0">
                <a:solidFill>
                  <a:srgbClr val="154C93"/>
                </a:solidFill>
              </a:rPr>
              <a:t>8:00am </a:t>
            </a:r>
            <a:r>
              <a:rPr lang="en-US" i="1" dirty="0">
                <a:solidFill>
                  <a:srgbClr val="154C93"/>
                </a:solidFill>
              </a:rPr>
              <a:t>- 9:30am AKDT / 9:00am - 10:30am PDT / 11:00am - 12:30pm CDT / 12:00pm - 1:30pm EDT</a:t>
            </a:r>
          </a:p>
          <a:p>
            <a:pPr marL="877824" lvl="2" indent="0" algn="ctr">
              <a:buNone/>
            </a:pPr>
            <a:endParaRPr lang="en-US" b="1" dirty="0">
              <a:solidFill>
                <a:schemeClr val="bg2">
                  <a:lumMod val="65000"/>
                  <a:lumOff val="35000"/>
                </a:schemeClr>
              </a:solidFill>
              <a:latin typeface="Cambria" panose="02040503050406030204" pitchFamily="18" charset="0"/>
            </a:endParaRPr>
          </a:p>
        </p:txBody>
      </p:sp>
      <p:pic>
        <p:nvPicPr>
          <p:cNvPr id="7" name="Picture 6">
            <a:extLst>
              <a:ext uri="{FF2B5EF4-FFF2-40B4-BE49-F238E27FC236}">
                <a16:creationId xmlns="" xmlns:a16="http://schemas.microsoft.com/office/drawing/2014/main" id="{B9E1A508-1DD4-1B4B-9B85-4BE75D105CBD}"/>
              </a:ext>
            </a:extLst>
          </p:cNvPr>
          <p:cNvPicPr>
            <a:picLocks noChangeAspect="1"/>
          </p:cNvPicPr>
          <p:nvPr/>
        </p:nvPicPr>
        <p:blipFill>
          <a:blip r:embed="rId3"/>
          <a:stretch>
            <a:fillRect/>
          </a:stretch>
        </p:blipFill>
        <p:spPr>
          <a:xfrm>
            <a:off x="4574228" y="474947"/>
            <a:ext cx="2615086" cy="1154129"/>
          </a:xfrm>
          <a:prstGeom prst="rect">
            <a:avLst/>
          </a:prstGeom>
        </p:spPr>
      </p:pic>
    </p:spTree>
    <p:extLst>
      <p:ext uri="{BB962C8B-B14F-4D97-AF65-F5344CB8AC3E}">
        <p14:creationId xmlns:p14="http://schemas.microsoft.com/office/powerpoint/2010/main" val="370698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D12316-464B-0048-9434-D21C4EF59080}"/>
              </a:ext>
            </a:extLst>
          </p:cNvPr>
          <p:cNvSpPr>
            <a:spLocks noGrp="1"/>
          </p:cNvSpPr>
          <p:nvPr>
            <p:ph type="title"/>
          </p:nvPr>
        </p:nvSpPr>
        <p:spPr/>
        <p:txBody>
          <a:bodyPr/>
          <a:lstStyle/>
          <a:p>
            <a:r>
              <a:rPr lang="en-US" b="0" dirty="0"/>
              <a:t>COMMON </a:t>
            </a:r>
            <a:r>
              <a:rPr lang="en-US" dirty="0"/>
              <a:t>CONCEPTS</a:t>
            </a:r>
            <a:endParaRPr lang="en-US" b="0" dirty="0"/>
          </a:p>
        </p:txBody>
      </p:sp>
      <p:sp>
        <p:nvSpPr>
          <p:cNvPr id="3" name="Content Placeholder 2">
            <a:extLst>
              <a:ext uri="{FF2B5EF4-FFF2-40B4-BE49-F238E27FC236}">
                <a16:creationId xmlns="" xmlns:a16="http://schemas.microsoft.com/office/drawing/2014/main" id="{10694831-D97E-574C-B090-CD7BDA551741}"/>
              </a:ext>
            </a:extLst>
          </p:cNvPr>
          <p:cNvSpPr>
            <a:spLocks noGrp="1"/>
          </p:cNvSpPr>
          <p:nvPr>
            <p:ph idx="1"/>
          </p:nvPr>
        </p:nvSpPr>
        <p:spPr/>
        <p:txBody>
          <a:bodyPr/>
          <a:lstStyle/>
          <a:p>
            <a:r>
              <a:rPr lang="en-US" dirty="0">
                <a:solidFill>
                  <a:schemeClr val="bg2">
                    <a:lumMod val="65000"/>
                    <a:lumOff val="35000"/>
                  </a:schemeClr>
                </a:solidFill>
                <a:latin typeface="Cambria" panose="02040503050406030204" pitchFamily="18" charset="0"/>
              </a:rPr>
              <a:t>Aim Statements</a:t>
            </a:r>
          </a:p>
          <a:p>
            <a:r>
              <a:rPr lang="en-US" dirty="0">
                <a:solidFill>
                  <a:schemeClr val="bg2">
                    <a:lumMod val="65000"/>
                    <a:lumOff val="35000"/>
                  </a:schemeClr>
                </a:solidFill>
                <a:latin typeface="Cambria" panose="02040503050406030204" pitchFamily="18" charset="0"/>
              </a:rPr>
              <a:t>Model for Improvement | Plan-Do-Study-Act (PDSA) cycles</a:t>
            </a:r>
          </a:p>
          <a:p>
            <a:r>
              <a:rPr lang="en-US" dirty="0">
                <a:solidFill>
                  <a:schemeClr val="bg2">
                    <a:lumMod val="65000"/>
                    <a:lumOff val="35000"/>
                  </a:schemeClr>
                </a:solidFill>
                <a:latin typeface="Cambria" panose="02040503050406030204" pitchFamily="18" charset="0"/>
              </a:rPr>
              <a:t>Quality Measures/Metrics</a:t>
            </a:r>
          </a:p>
          <a:p>
            <a:r>
              <a:rPr lang="en-US" dirty="0">
                <a:solidFill>
                  <a:schemeClr val="bg2">
                    <a:lumMod val="65000"/>
                    <a:lumOff val="35000"/>
                  </a:schemeClr>
                </a:solidFill>
                <a:latin typeface="Cambria" panose="02040503050406030204" pitchFamily="18" charset="0"/>
              </a:rPr>
              <a:t>Tools: Key Driver Diagrams; Workflows; Process Maps; SWOT Analyses; Fishbone Diagrams/Cause and Effect Diagrams</a:t>
            </a:r>
          </a:p>
        </p:txBody>
      </p:sp>
      <p:sp>
        <p:nvSpPr>
          <p:cNvPr id="4" name="Slide Number Placeholder 3">
            <a:extLst>
              <a:ext uri="{FF2B5EF4-FFF2-40B4-BE49-F238E27FC236}">
                <a16:creationId xmlns="" xmlns:a16="http://schemas.microsoft.com/office/drawing/2014/main" id="{6F97FD64-7CE6-714E-A252-6C1F6DE74D33}"/>
              </a:ext>
            </a:extLst>
          </p:cNvPr>
          <p:cNvSpPr>
            <a:spLocks noGrp="1"/>
          </p:cNvSpPr>
          <p:nvPr>
            <p:ph type="sldNum" sz="quarter" idx="12"/>
          </p:nvPr>
        </p:nvSpPr>
        <p:spPr/>
        <p:txBody>
          <a:bodyPr/>
          <a:lstStyle/>
          <a:p>
            <a:fld id="{FEA1243F-3000-4347-94A4-FBDEAD3122CB}" type="slidenum">
              <a:rPr lang="en-US" smtClean="0"/>
              <a:pPr/>
              <a:t>6</a:t>
            </a:fld>
            <a:endParaRPr lang="en-US" dirty="0"/>
          </a:p>
        </p:txBody>
      </p:sp>
    </p:spTree>
    <p:extLst>
      <p:ext uri="{BB962C8B-B14F-4D97-AF65-F5344CB8AC3E}">
        <p14:creationId xmlns:p14="http://schemas.microsoft.com/office/powerpoint/2010/main" val="2110591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4F646-4A32-DA47-96C8-23080E5E6904}"/>
              </a:ext>
            </a:extLst>
          </p:cNvPr>
          <p:cNvSpPr>
            <a:spLocks noGrp="1"/>
          </p:cNvSpPr>
          <p:nvPr>
            <p:ph type="title"/>
          </p:nvPr>
        </p:nvSpPr>
        <p:spPr/>
        <p:txBody>
          <a:bodyPr/>
          <a:lstStyle/>
          <a:p>
            <a:r>
              <a:rPr lang="en-US" b="0" dirty="0"/>
              <a:t>SUPPORT FOR </a:t>
            </a:r>
            <a:r>
              <a:rPr lang="en-US" dirty="0"/>
              <a:t>AFFILIATES</a:t>
            </a:r>
          </a:p>
        </p:txBody>
      </p:sp>
      <p:sp>
        <p:nvSpPr>
          <p:cNvPr id="3" name="Content Placeholder 2">
            <a:extLst>
              <a:ext uri="{FF2B5EF4-FFF2-40B4-BE49-F238E27FC236}">
                <a16:creationId xmlns="" xmlns:a16="http://schemas.microsoft.com/office/drawing/2014/main" id="{CBE721AE-A51E-C949-86C4-6DBC10707ACA}"/>
              </a:ext>
            </a:extLst>
          </p:cNvPr>
          <p:cNvSpPr>
            <a:spLocks noGrp="1"/>
          </p:cNvSpPr>
          <p:nvPr>
            <p:ph idx="1"/>
          </p:nvPr>
        </p:nvSpPr>
        <p:spPr/>
        <p:txBody>
          <a:bodyPr/>
          <a:lstStyle/>
          <a:p>
            <a:r>
              <a:rPr lang="en-US" b="1" dirty="0">
                <a:solidFill>
                  <a:schemeClr val="bg2">
                    <a:lumMod val="65000"/>
                    <a:lumOff val="35000"/>
                  </a:schemeClr>
                </a:solidFill>
                <a:latin typeface="Cambria" panose="02040503050406030204" pitchFamily="18" charset="0"/>
              </a:rPr>
              <a:t>Level 1</a:t>
            </a:r>
            <a:r>
              <a:rPr lang="en-US" dirty="0">
                <a:solidFill>
                  <a:schemeClr val="bg2">
                    <a:lumMod val="65000"/>
                    <a:lumOff val="35000"/>
                  </a:schemeClr>
                </a:solidFill>
                <a:latin typeface="Cambria" panose="02040503050406030204" pitchFamily="18" charset="0"/>
              </a:rPr>
              <a:t>: Trainers </a:t>
            </a:r>
            <a:r>
              <a:rPr lang="en-US" dirty="0" smtClean="0">
                <a:solidFill>
                  <a:schemeClr val="bg2">
                    <a:lumMod val="65000"/>
                    <a:lumOff val="35000"/>
                  </a:schemeClr>
                </a:solidFill>
                <a:latin typeface="Cambria" panose="02040503050406030204" pitchFamily="18" charset="0"/>
              </a:rPr>
              <a:t>that </a:t>
            </a:r>
            <a:r>
              <a:rPr lang="en-US" dirty="0">
                <a:solidFill>
                  <a:schemeClr val="bg2">
                    <a:lumMod val="65000"/>
                    <a:lumOff val="35000"/>
                  </a:schemeClr>
                </a:solidFill>
                <a:latin typeface="Cambria" panose="02040503050406030204" pitchFamily="18" charset="0"/>
              </a:rPr>
              <a:t>committed to providing mentorship to series of affiliate hospitals on their team (Expertise in PEM; QI; EMSC)</a:t>
            </a:r>
          </a:p>
          <a:p>
            <a:r>
              <a:rPr lang="en-US" b="1" dirty="0">
                <a:solidFill>
                  <a:schemeClr val="bg2">
                    <a:lumMod val="65000"/>
                    <a:lumOff val="35000"/>
                  </a:schemeClr>
                </a:solidFill>
                <a:latin typeface="Cambria" panose="02040503050406030204" pitchFamily="18" charset="0"/>
              </a:rPr>
              <a:t>Level 2</a:t>
            </a:r>
            <a:r>
              <a:rPr lang="en-US" dirty="0">
                <a:solidFill>
                  <a:schemeClr val="bg2">
                    <a:lumMod val="65000"/>
                    <a:lumOff val="35000"/>
                  </a:schemeClr>
                </a:solidFill>
                <a:latin typeface="Cambria" panose="02040503050406030204" pitchFamily="18" charset="0"/>
              </a:rPr>
              <a:t>: Formal QI education available through Institute for Healthcare Improvement Open </a:t>
            </a:r>
            <a:r>
              <a:rPr lang="en-US" dirty="0" smtClean="0">
                <a:solidFill>
                  <a:schemeClr val="bg2">
                    <a:lumMod val="65000"/>
                    <a:lumOff val="35000"/>
                  </a:schemeClr>
                </a:solidFill>
                <a:latin typeface="Cambria" panose="02040503050406030204" pitchFamily="18" charset="0"/>
              </a:rPr>
              <a:t>School AND Reinforce concepts throughout the collaborative</a:t>
            </a:r>
            <a:endParaRPr lang="en-US" dirty="0">
              <a:solidFill>
                <a:schemeClr val="bg2">
                  <a:lumMod val="65000"/>
                  <a:lumOff val="35000"/>
                </a:schemeClr>
              </a:solidFill>
              <a:latin typeface="Cambria" panose="02040503050406030204" pitchFamily="18" charset="0"/>
            </a:endParaRPr>
          </a:p>
          <a:p>
            <a:r>
              <a:rPr lang="en-US" b="1" dirty="0">
                <a:solidFill>
                  <a:schemeClr val="bg2">
                    <a:lumMod val="65000"/>
                    <a:lumOff val="35000"/>
                  </a:schemeClr>
                </a:solidFill>
                <a:latin typeface="Cambria" panose="02040503050406030204" pitchFamily="18" charset="0"/>
              </a:rPr>
              <a:t>Level 3</a:t>
            </a:r>
            <a:r>
              <a:rPr lang="en-US" dirty="0">
                <a:solidFill>
                  <a:schemeClr val="bg2">
                    <a:lumMod val="65000"/>
                    <a:lumOff val="35000"/>
                  </a:schemeClr>
                </a:solidFill>
                <a:latin typeface="Cambria" panose="02040503050406030204" pitchFamily="18" charset="0"/>
              </a:rPr>
              <a:t>: Sharing of best practices </a:t>
            </a:r>
            <a:r>
              <a:rPr lang="en-US" dirty="0" smtClean="0">
                <a:solidFill>
                  <a:schemeClr val="bg2">
                    <a:lumMod val="65000"/>
                    <a:lumOff val="35000"/>
                  </a:schemeClr>
                </a:solidFill>
                <a:latin typeface="Cambria" panose="02040503050406030204" pitchFamily="18" charset="0"/>
              </a:rPr>
              <a:t>at </a:t>
            </a:r>
            <a:r>
              <a:rPr lang="en-US" dirty="0">
                <a:solidFill>
                  <a:schemeClr val="bg2">
                    <a:lumMod val="65000"/>
                    <a:lumOff val="35000"/>
                  </a:schemeClr>
                </a:solidFill>
                <a:latin typeface="Cambria" panose="02040503050406030204" pitchFamily="18" charset="0"/>
              </a:rPr>
              <a:t>intervention-specific webinars and learning sessions</a:t>
            </a:r>
          </a:p>
          <a:p>
            <a:r>
              <a:rPr lang="en-US" b="1" dirty="0">
                <a:solidFill>
                  <a:schemeClr val="bg2">
                    <a:lumMod val="65000"/>
                    <a:lumOff val="35000"/>
                  </a:schemeClr>
                </a:solidFill>
                <a:latin typeface="Cambria" panose="02040503050406030204" pitchFamily="18" charset="0"/>
              </a:rPr>
              <a:t>Level 4</a:t>
            </a:r>
            <a:r>
              <a:rPr lang="en-US" dirty="0">
                <a:solidFill>
                  <a:schemeClr val="bg2">
                    <a:lumMod val="65000"/>
                    <a:lumOff val="35000"/>
                  </a:schemeClr>
                </a:solidFill>
                <a:latin typeface="Cambria" panose="02040503050406030204" pitchFamily="18" charset="0"/>
              </a:rPr>
              <a:t>: Distribution of new content/resources available </a:t>
            </a:r>
          </a:p>
        </p:txBody>
      </p:sp>
      <p:sp>
        <p:nvSpPr>
          <p:cNvPr id="4" name="Slide Number Placeholder 3">
            <a:extLst>
              <a:ext uri="{FF2B5EF4-FFF2-40B4-BE49-F238E27FC236}">
                <a16:creationId xmlns="" xmlns:a16="http://schemas.microsoft.com/office/drawing/2014/main" id="{919ECAB6-1D2E-B547-ADA5-2F09E6DD0E7F}"/>
              </a:ext>
            </a:extLst>
          </p:cNvPr>
          <p:cNvSpPr>
            <a:spLocks noGrp="1"/>
          </p:cNvSpPr>
          <p:nvPr>
            <p:ph type="sldNum" sz="quarter" idx="12"/>
          </p:nvPr>
        </p:nvSpPr>
        <p:spPr/>
        <p:txBody>
          <a:bodyPr/>
          <a:lstStyle/>
          <a:p>
            <a:fld id="{FEA1243F-3000-4347-94A4-FBDEAD3122CB}" type="slidenum">
              <a:rPr lang="en-US" smtClean="0"/>
              <a:pPr/>
              <a:t>7</a:t>
            </a:fld>
            <a:endParaRPr lang="en-US" dirty="0"/>
          </a:p>
        </p:txBody>
      </p:sp>
    </p:spTree>
    <p:extLst>
      <p:ext uri="{BB962C8B-B14F-4D97-AF65-F5344CB8AC3E}">
        <p14:creationId xmlns:p14="http://schemas.microsoft.com/office/powerpoint/2010/main" val="2105372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23334E-6939-6B47-85CF-3156DA12FA96}"/>
              </a:ext>
            </a:extLst>
          </p:cNvPr>
          <p:cNvSpPr>
            <a:spLocks noGrp="1"/>
          </p:cNvSpPr>
          <p:nvPr>
            <p:ph type="sldNum" sz="quarter" idx="12"/>
          </p:nvPr>
        </p:nvSpPr>
        <p:spPr/>
        <p:txBody>
          <a:bodyPr/>
          <a:lstStyle/>
          <a:p>
            <a:fld id="{0A0033F3-06E6-6442-ABB2-E7F309BB5C24}" type="slidenum">
              <a:rPr lang="en-US" smtClean="0">
                <a:solidFill>
                  <a:prstClr val="black">
                    <a:tint val="75000"/>
                  </a:prstClr>
                </a:solidFill>
              </a:rPr>
              <a:pPr/>
              <a:t>8</a:t>
            </a:fld>
            <a:endParaRPr lang="en-US" dirty="0">
              <a:solidFill>
                <a:prstClr val="black">
                  <a:tint val="75000"/>
                </a:prstClr>
              </a:solidFill>
            </a:endParaRPr>
          </a:p>
        </p:txBody>
      </p:sp>
      <p:sp>
        <p:nvSpPr>
          <p:cNvPr id="5" name="Rectangle 1">
            <a:extLst>
              <a:ext uri="{FF2B5EF4-FFF2-40B4-BE49-F238E27FC236}">
                <a16:creationId xmlns:a16="http://schemas.microsoft.com/office/drawing/2014/main" xmlns="" id="{714D8888-65DB-CC49-8AA2-8889961F524C}"/>
              </a:ext>
            </a:extLst>
          </p:cNvPr>
          <p:cNvSpPr txBox="1">
            <a:spLocks/>
          </p:cNvSpPr>
          <p:nvPr/>
        </p:nvSpPr>
        <p:spPr>
          <a:xfrm>
            <a:off x="622300" y="381198"/>
            <a:ext cx="6184899" cy="675926"/>
          </a:xfrm>
          <a:prstGeom prst="rect">
            <a:avLst/>
          </a:prstGeom>
        </p:spPr>
        <p:txBody>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r>
              <a:rPr lang="en-US" b="0" dirty="0"/>
              <a:t>PRQC</a:t>
            </a:r>
            <a:r>
              <a:rPr lang="en-US" dirty="0"/>
              <a:t> CULTURE</a:t>
            </a:r>
          </a:p>
        </p:txBody>
      </p:sp>
      <p:sp>
        <p:nvSpPr>
          <p:cNvPr id="11" name="TextBox 10">
            <a:extLst>
              <a:ext uri="{FF2B5EF4-FFF2-40B4-BE49-F238E27FC236}">
                <a16:creationId xmlns:a16="http://schemas.microsoft.com/office/drawing/2014/main" xmlns="" id="{587EEC33-AA77-3E47-8003-D136EBB5C5B8}"/>
              </a:ext>
            </a:extLst>
          </p:cNvPr>
          <p:cNvSpPr txBox="1"/>
          <p:nvPr/>
        </p:nvSpPr>
        <p:spPr>
          <a:xfrm>
            <a:off x="247828" y="3492548"/>
            <a:ext cx="2014799" cy="830997"/>
          </a:xfrm>
          <a:prstGeom prst="rect">
            <a:avLst/>
          </a:prstGeom>
          <a:noFill/>
        </p:spPr>
        <p:txBody>
          <a:bodyPr wrap="square" rtlCol="0">
            <a:spAutoFit/>
          </a:bodyPr>
          <a:lstStyle/>
          <a:p>
            <a:pPr algn="ctr"/>
            <a:r>
              <a:rPr lang="en-US" sz="1600" i="1" dirty="0">
                <a:solidFill>
                  <a:schemeClr val="bg1"/>
                </a:solidFill>
                <a:latin typeface="Segoe Print" panose="02000800000000000000" pitchFamily="2" charset="0"/>
              </a:rPr>
              <a:t>Sharing Progress &amp; Challenges with Trainers</a:t>
            </a:r>
          </a:p>
        </p:txBody>
      </p:sp>
      <p:sp>
        <p:nvSpPr>
          <p:cNvPr id="15" name="TextBox 14">
            <a:extLst>
              <a:ext uri="{FF2B5EF4-FFF2-40B4-BE49-F238E27FC236}">
                <a16:creationId xmlns:a16="http://schemas.microsoft.com/office/drawing/2014/main" xmlns="" id="{F693A5CB-637C-CC43-BA7C-E373D9EF11AA}"/>
              </a:ext>
            </a:extLst>
          </p:cNvPr>
          <p:cNvSpPr txBox="1"/>
          <p:nvPr/>
        </p:nvSpPr>
        <p:spPr>
          <a:xfrm>
            <a:off x="2473283" y="1652043"/>
            <a:ext cx="7466293" cy="400110"/>
          </a:xfrm>
          <a:prstGeom prst="rect">
            <a:avLst/>
          </a:prstGeom>
          <a:noFill/>
        </p:spPr>
        <p:txBody>
          <a:bodyPr wrap="square" rtlCol="0">
            <a:spAutoFit/>
          </a:bodyPr>
          <a:lstStyle/>
          <a:p>
            <a:pPr algn="ctr"/>
            <a:r>
              <a:rPr lang="en-US" sz="2000" i="1" dirty="0">
                <a:solidFill>
                  <a:schemeClr val="bg1"/>
                </a:solidFill>
                <a:latin typeface="Segoe Print" panose="02000800000000000000" pitchFamily="2" charset="0"/>
              </a:rPr>
              <a:t>Ensure high quality emergency care for all children!</a:t>
            </a:r>
          </a:p>
        </p:txBody>
      </p:sp>
      <p:pic>
        <p:nvPicPr>
          <p:cNvPr id="3" name="Picture 2">
            <a:extLst>
              <a:ext uri="{FF2B5EF4-FFF2-40B4-BE49-F238E27FC236}">
                <a16:creationId xmlns:a16="http://schemas.microsoft.com/office/drawing/2014/main" xmlns="" id="{60F6C67A-DF4B-2549-A601-9DB648FA31B4}"/>
              </a:ext>
            </a:extLst>
          </p:cNvPr>
          <p:cNvPicPr>
            <a:picLocks noChangeAspect="1"/>
          </p:cNvPicPr>
          <p:nvPr/>
        </p:nvPicPr>
        <p:blipFill>
          <a:blip r:embed="rId3"/>
          <a:stretch>
            <a:fillRect/>
          </a:stretch>
        </p:blipFill>
        <p:spPr>
          <a:xfrm>
            <a:off x="2473283" y="2112826"/>
            <a:ext cx="7608888" cy="3590443"/>
          </a:xfrm>
          <a:prstGeom prst="rect">
            <a:avLst/>
          </a:prstGeom>
        </p:spPr>
      </p:pic>
      <p:sp>
        <p:nvSpPr>
          <p:cNvPr id="9" name="TextBox 8">
            <a:extLst>
              <a:ext uri="{FF2B5EF4-FFF2-40B4-BE49-F238E27FC236}">
                <a16:creationId xmlns:a16="http://schemas.microsoft.com/office/drawing/2014/main" xmlns="" id="{B27B0AF6-2646-614A-B486-47C5DA231C9A}"/>
              </a:ext>
            </a:extLst>
          </p:cNvPr>
          <p:cNvSpPr txBox="1"/>
          <p:nvPr/>
        </p:nvSpPr>
        <p:spPr>
          <a:xfrm>
            <a:off x="2623806" y="2391589"/>
            <a:ext cx="2593694" cy="338554"/>
          </a:xfrm>
          <a:prstGeom prst="rect">
            <a:avLst/>
          </a:prstGeom>
          <a:noFill/>
        </p:spPr>
        <p:txBody>
          <a:bodyPr wrap="square" rtlCol="0">
            <a:spAutoFit/>
          </a:bodyPr>
          <a:lstStyle/>
          <a:p>
            <a:r>
              <a:rPr lang="en-US" sz="1600" i="1" dirty="0">
                <a:solidFill>
                  <a:schemeClr val="bg1"/>
                </a:solidFill>
                <a:latin typeface="Segoe Print" panose="02000800000000000000" pitchFamily="2" charset="0"/>
              </a:rPr>
              <a:t>All Teach – All Learn!</a:t>
            </a:r>
          </a:p>
        </p:txBody>
      </p:sp>
      <p:sp>
        <p:nvSpPr>
          <p:cNvPr id="14" name="TextBox 13">
            <a:extLst>
              <a:ext uri="{FF2B5EF4-FFF2-40B4-BE49-F238E27FC236}">
                <a16:creationId xmlns:a16="http://schemas.microsoft.com/office/drawing/2014/main" xmlns="" id="{3034D590-F57A-3C4E-9B1C-E0520A04C24C}"/>
              </a:ext>
            </a:extLst>
          </p:cNvPr>
          <p:cNvSpPr txBox="1"/>
          <p:nvPr/>
        </p:nvSpPr>
        <p:spPr>
          <a:xfrm>
            <a:off x="9886913" y="3564978"/>
            <a:ext cx="1861595" cy="830997"/>
          </a:xfrm>
          <a:prstGeom prst="rect">
            <a:avLst/>
          </a:prstGeom>
          <a:noFill/>
        </p:spPr>
        <p:txBody>
          <a:bodyPr wrap="square" rtlCol="0">
            <a:spAutoFit/>
          </a:bodyPr>
          <a:lstStyle/>
          <a:p>
            <a:pPr algn="ctr"/>
            <a:r>
              <a:rPr lang="en-US" sz="1600" b="1" i="1" dirty="0">
                <a:solidFill>
                  <a:schemeClr val="bg1"/>
                </a:solidFill>
                <a:latin typeface="Segoe Print" panose="02000800000000000000" pitchFamily="2" charset="0"/>
              </a:rPr>
              <a:t>Improvement </a:t>
            </a:r>
          </a:p>
          <a:p>
            <a:pPr algn="ctr"/>
            <a:r>
              <a:rPr lang="en-US" sz="1600" b="1" i="1" dirty="0">
                <a:solidFill>
                  <a:schemeClr val="bg1"/>
                </a:solidFill>
                <a:latin typeface="Segoe Print" panose="02000800000000000000" pitchFamily="2" charset="0"/>
              </a:rPr>
              <a:t>=</a:t>
            </a:r>
          </a:p>
          <a:p>
            <a:pPr algn="ctr"/>
            <a:r>
              <a:rPr lang="en-US" sz="1600" b="1" i="1" dirty="0">
                <a:solidFill>
                  <a:schemeClr val="bg1"/>
                </a:solidFill>
                <a:latin typeface="Segoe Print" panose="02000800000000000000" pitchFamily="2" charset="0"/>
              </a:rPr>
              <a:t>Success</a:t>
            </a:r>
          </a:p>
        </p:txBody>
      </p:sp>
      <p:sp>
        <p:nvSpPr>
          <p:cNvPr id="10" name="TextBox 9">
            <a:extLst>
              <a:ext uri="{FF2B5EF4-FFF2-40B4-BE49-F238E27FC236}">
                <a16:creationId xmlns:a16="http://schemas.microsoft.com/office/drawing/2014/main" xmlns="" id="{4363C030-89E7-7A40-A733-57FA2486FC94}"/>
              </a:ext>
            </a:extLst>
          </p:cNvPr>
          <p:cNvSpPr txBox="1"/>
          <p:nvPr/>
        </p:nvSpPr>
        <p:spPr>
          <a:xfrm>
            <a:off x="7427399" y="2312544"/>
            <a:ext cx="2022676" cy="338554"/>
          </a:xfrm>
          <a:prstGeom prst="rect">
            <a:avLst/>
          </a:prstGeom>
          <a:noFill/>
        </p:spPr>
        <p:txBody>
          <a:bodyPr wrap="square" rtlCol="0">
            <a:spAutoFit/>
          </a:bodyPr>
          <a:lstStyle/>
          <a:p>
            <a:r>
              <a:rPr lang="en-US" sz="1600" i="1" dirty="0">
                <a:solidFill>
                  <a:schemeClr val="bg1"/>
                </a:solidFill>
                <a:latin typeface="Segoe Print" panose="02000800000000000000" pitchFamily="2" charset="0"/>
              </a:rPr>
              <a:t>Grass-Root Effort</a:t>
            </a:r>
          </a:p>
        </p:txBody>
      </p:sp>
      <p:sp>
        <p:nvSpPr>
          <p:cNvPr id="12" name="TextBox 11">
            <a:extLst>
              <a:ext uri="{FF2B5EF4-FFF2-40B4-BE49-F238E27FC236}">
                <a16:creationId xmlns:a16="http://schemas.microsoft.com/office/drawing/2014/main" xmlns="" id="{F693A5CB-637C-CC43-BA7C-E373D9EF11AA}"/>
              </a:ext>
            </a:extLst>
          </p:cNvPr>
          <p:cNvSpPr txBox="1"/>
          <p:nvPr/>
        </p:nvSpPr>
        <p:spPr>
          <a:xfrm>
            <a:off x="2262627" y="5982032"/>
            <a:ext cx="7466293" cy="400110"/>
          </a:xfrm>
          <a:prstGeom prst="rect">
            <a:avLst/>
          </a:prstGeom>
          <a:noFill/>
        </p:spPr>
        <p:txBody>
          <a:bodyPr wrap="square" rtlCol="0">
            <a:spAutoFit/>
          </a:bodyPr>
          <a:lstStyle/>
          <a:p>
            <a:pPr algn="ctr"/>
            <a:r>
              <a:rPr lang="en-US" sz="2000" i="1" dirty="0">
                <a:solidFill>
                  <a:schemeClr val="bg1"/>
                </a:solidFill>
                <a:latin typeface="Segoe Print" panose="02000800000000000000" pitchFamily="2" charset="0"/>
              </a:rPr>
              <a:t>Transparency</a:t>
            </a:r>
          </a:p>
        </p:txBody>
      </p:sp>
    </p:spTree>
    <p:extLst>
      <p:ext uri="{BB962C8B-B14F-4D97-AF65-F5344CB8AC3E}">
        <p14:creationId xmlns:p14="http://schemas.microsoft.com/office/powerpoint/2010/main" val="2228795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43D73-8692-0242-9CC1-17960E229D97}"/>
              </a:ext>
            </a:extLst>
          </p:cNvPr>
          <p:cNvSpPr>
            <a:spLocks noGrp="1"/>
          </p:cNvSpPr>
          <p:nvPr>
            <p:ph type="title"/>
          </p:nvPr>
        </p:nvSpPr>
        <p:spPr/>
        <p:txBody>
          <a:bodyPr/>
          <a:lstStyle/>
          <a:p>
            <a:r>
              <a:rPr lang="en-US" dirty="0"/>
              <a:t>TEAM MEETINGS</a:t>
            </a:r>
          </a:p>
        </p:txBody>
      </p:sp>
      <p:sp>
        <p:nvSpPr>
          <p:cNvPr id="3" name="Content Placeholder 2">
            <a:extLst>
              <a:ext uri="{FF2B5EF4-FFF2-40B4-BE49-F238E27FC236}">
                <a16:creationId xmlns:a16="http://schemas.microsoft.com/office/drawing/2014/main" xmlns="" id="{44B112D7-3EBA-1E41-A785-C14060E136FE}"/>
              </a:ext>
            </a:extLst>
          </p:cNvPr>
          <p:cNvSpPr>
            <a:spLocks noGrp="1"/>
          </p:cNvSpPr>
          <p:nvPr>
            <p:ph idx="1"/>
          </p:nvPr>
        </p:nvSpPr>
        <p:spPr/>
        <p:txBody>
          <a:bodyPr>
            <a:normAutofit/>
          </a:bodyPr>
          <a:lstStyle/>
          <a:p>
            <a:r>
              <a:rPr lang="en-US" sz="2400" dirty="0">
                <a:solidFill>
                  <a:schemeClr val="bg2">
                    <a:lumMod val="65000"/>
                    <a:lumOff val="35000"/>
                  </a:schemeClr>
                </a:solidFill>
                <a:latin typeface="Cambria" panose="02040503050406030204" pitchFamily="18" charset="0"/>
              </a:rPr>
              <a:t>Planned exclusively for training site(s) and their designated affiliate </a:t>
            </a:r>
            <a:r>
              <a:rPr lang="en-US" sz="2400" dirty="0" smtClean="0">
                <a:solidFill>
                  <a:schemeClr val="bg2">
                    <a:lumMod val="65000"/>
                    <a:lumOff val="35000"/>
                  </a:schemeClr>
                </a:solidFill>
                <a:latin typeface="Cambria" panose="02040503050406030204" pitchFamily="18" charset="0"/>
              </a:rPr>
              <a:t>sites</a:t>
            </a:r>
            <a:endParaRPr lang="en-US" sz="2400" dirty="0" smtClean="0">
              <a:solidFill>
                <a:schemeClr val="bg2">
                  <a:lumMod val="65000"/>
                  <a:lumOff val="35000"/>
                </a:schemeClr>
              </a:solidFill>
              <a:latin typeface="Cambria" panose="02040503050406030204" pitchFamily="18" charset="0"/>
            </a:endParaRPr>
          </a:p>
          <a:p>
            <a:r>
              <a:rPr lang="en-US" sz="2400" dirty="0" smtClean="0">
                <a:solidFill>
                  <a:schemeClr val="bg2">
                    <a:lumMod val="65000"/>
                    <a:lumOff val="35000"/>
                  </a:schemeClr>
                </a:solidFill>
                <a:latin typeface="Cambria" panose="02040503050406030204" pitchFamily="18" charset="0"/>
              </a:rPr>
              <a:t>Trainers will be scheduling team meetings in the coming months (virtual; in-person; teleconference)</a:t>
            </a:r>
          </a:p>
          <a:p>
            <a:r>
              <a:rPr lang="en-US" sz="2400" dirty="0" smtClean="0">
                <a:solidFill>
                  <a:schemeClr val="bg2">
                    <a:lumMod val="65000"/>
                    <a:lumOff val="35000"/>
                  </a:schemeClr>
                </a:solidFill>
                <a:latin typeface="Cambria" panose="02040503050406030204" pitchFamily="18" charset="0"/>
              </a:rPr>
              <a:t>Topics of Discussion</a:t>
            </a:r>
          </a:p>
          <a:p>
            <a:pPr lvl="1"/>
            <a:r>
              <a:rPr lang="en-US" sz="1800" dirty="0" smtClean="0">
                <a:solidFill>
                  <a:schemeClr val="bg2">
                    <a:lumMod val="65000"/>
                    <a:lumOff val="35000"/>
                  </a:schemeClr>
                </a:solidFill>
                <a:latin typeface="Cambria" panose="02040503050406030204" pitchFamily="18" charset="0"/>
              </a:rPr>
              <a:t>Bundle </a:t>
            </a:r>
            <a:r>
              <a:rPr lang="en-US" sz="1800" dirty="0">
                <a:solidFill>
                  <a:schemeClr val="bg2">
                    <a:lumMod val="65000"/>
                    <a:lumOff val="35000"/>
                  </a:schemeClr>
                </a:solidFill>
                <a:latin typeface="Cambria" panose="02040503050406030204" pitchFamily="18" charset="0"/>
              </a:rPr>
              <a:t>Selection; Implementation Plan; Hospital Engagement; QI Integration (Smart Aims/Tools Available/Change Strategies</a:t>
            </a:r>
            <a:r>
              <a:rPr lang="en-US" sz="1800" dirty="0" smtClean="0">
                <a:solidFill>
                  <a:schemeClr val="bg2">
                    <a:lumMod val="65000"/>
                    <a:lumOff val="35000"/>
                  </a:schemeClr>
                </a:solidFill>
                <a:latin typeface="Cambria" panose="02040503050406030204" pitchFamily="18" charset="0"/>
              </a:rPr>
              <a:t>); Progress</a:t>
            </a:r>
            <a:endParaRPr lang="en-US" sz="1800" dirty="0">
              <a:solidFill>
                <a:schemeClr val="bg2">
                  <a:lumMod val="65000"/>
                  <a:lumOff val="35000"/>
                </a:schemeClr>
              </a:solidFill>
              <a:latin typeface="Cambria" panose="02040503050406030204" pitchFamily="18" charset="0"/>
            </a:endParaRPr>
          </a:p>
        </p:txBody>
      </p:sp>
      <p:sp>
        <p:nvSpPr>
          <p:cNvPr id="4" name="Slide Number Placeholder 3">
            <a:extLst>
              <a:ext uri="{FF2B5EF4-FFF2-40B4-BE49-F238E27FC236}">
                <a16:creationId xmlns:a16="http://schemas.microsoft.com/office/drawing/2014/main" xmlns="" id="{843465F1-130E-4747-9616-5C4001A11A48}"/>
              </a:ext>
            </a:extLst>
          </p:cNvPr>
          <p:cNvSpPr>
            <a:spLocks noGrp="1"/>
          </p:cNvSpPr>
          <p:nvPr>
            <p:ph type="sldNum" sz="quarter" idx="12"/>
          </p:nvPr>
        </p:nvSpPr>
        <p:spPr/>
        <p:txBody>
          <a:bodyPr/>
          <a:lstStyle/>
          <a:p>
            <a:fld id="{FEA1243F-3000-4347-94A4-FBDEAD3122CB}" type="slidenum">
              <a:rPr lang="en-US" smtClean="0"/>
              <a:pPr/>
              <a:t>9</a:t>
            </a:fld>
            <a:endParaRPr lang="en-US" dirty="0"/>
          </a:p>
        </p:txBody>
      </p:sp>
    </p:spTree>
    <p:extLst>
      <p:ext uri="{BB962C8B-B14F-4D97-AF65-F5344CB8AC3E}">
        <p14:creationId xmlns:p14="http://schemas.microsoft.com/office/powerpoint/2010/main" val="1609414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TM10167107 - Reporting progress or status presentation - NEW.potx" id="{24ADC811-FCB2-4A9B-852A-BB14EA0B4C87}" vid="{F865C24B-81F8-4D59-BA13-A775229E76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2857</Words>
  <Application>Microsoft Office PowerPoint</Application>
  <PresentationFormat>Widescreen</PresentationFormat>
  <Paragraphs>536</Paragraphs>
  <Slides>56</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Cambria</vt:lpstr>
      <vt:lpstr>Courier New</vt:lpstr>
      <vt:lpstr>Segoe Print</vt:lpstr>
      <vt:lpstr>Segoe UI</vt:lpstr>
      <vt:lpstr>Symbol</vt:lpstr>
      <vt:lpstr>Times New Roman</vt:lpstr>
      <vt:lpstr>Wingdings 2</vt:lpstr>
      <vt:lpstr>Verve</vt:lpstr>
      <vt:lpstr>PowerPoint Presentation</vt:lpstr>
      <vt:lpstr>ACKNOWLEDGEMENTS</vt:lpstr>
      <vt:lpstr>CNE | CME CREDITS</vt:lpstr>
      <vt:lpstr>DISASTER BUNDLE DEEP DIVE</vt:lpstr>
      <vt:lpstr>IHI COLLABORATIVE MODEL</vt:lpstr>
      <vt:lpstr>COMMON CONCEPTS</vt:lpstr>
      <vt:lpstr>SUPPORT FOR AFFILIATES</vt:lpstr>
      <vt:lpstr>PowerPoint Presentation</vt:lpstr>
      <vt:lpstr>TEAM MEETINGS</vt:lpstr>
      <vt:lpstr>PowerPoint Presentation</vt:lpstr>
      <vt:lpstr>BUNDLE FRAMEWORK</vt:lpstr>
      <vt:lpstr>PowerPoint Presentation</vt:lpstr>
      <vt:lpstr>PowerPoint Presentation</vt:lpstr>
      <vt:lpstr>PowerPoint Presentation</vt:lpstr>
      <vt:lpstr>BACKGROUND</vt:lpstr>
      <vt:lpstr>Disaster Plan Addresses Issues Specific to the Care of Children</vt:lpstr>
      <vt:lpstr>CURRENT STATE OF PEDIATRIC DISASTER PREPAREDNESS</vt:lpstr>
      <vt:lpstr>RECENT DISASTER EVENTS</vt:lpstr>
      <vt:lpstr>CHILDREN AFFECTED</vt:lpstr>
      <vt:lpstr>SURVEY of  ED PREPAREDNESS</vt:lpstr>
      <vt:lpstr>2010 NATIONAL COMMISSION on CHILDREN &amp; DISASTERS</vt:lpstr>
      <vt:lpstr>2013 PREPAREDNESS, RESPONSE, AND RECOVERY: CONSIDERATIONS for CHILDREN &amp; FAMILIES</vt:lpstr>
      <vt:lpstr>EMSC &amp; HOSPITAL PREPAREDNESS</vt:lpstr>
      <vt:lpstr>PowerPoint Presentation</vt:lpstr>
      <vt:lpstr>PowerPoint Presentation</vt:lpstr>
      <vt:lpstr>DISASTER DOMAINS</vt:lpstr>
      <vt:lpstr>BUNDLE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vt:lpstr>
      <vt:lpstr>RESOURCES</vt:lpstr>
      <vt:lpstr>PowerPoint Presentation</vt:lpstr>
      <vt:lpstr>HOUSEKEEPING</vt:lpstr>
      <vt:lpstr>ENVIRONMENTAL SCAN</vt:lpstr>
      <vt:lpstr>BUNDLE RELEASE DATES</vt:lpstr>
      <vt:lpstr>DISASTER BUNDLE DEEP DIVE PART II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Krystle A. Bartley</dc:creator>
  <cp:lastModifiedBy>Bartley, Krystle</cp:lastModifiedBy>
  <cp:revision>52</cp:revision>
  <cp:lastPrinted>2018-06-19T15:55:44Z</cp:lastPrinted>
  <dcterms:created xsi:type="dcterms:W3CDTF">2018-06-19T05:08:07Z</dcterms:created>
  <dcterms:modified xsi:type="dcterms:W3CDTF">2018-06-19T19:16:42Z</dcterms:modified>
</cp:coreProperties>
</file>