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62" r:id="rId2"/>
    <p:sldId id="264" r:id="rId3"/>
    <p:sldId id="263" r:id="rId4"/>
    <p:sldId id="267" r:id="rId5"/>
    <p:sldId id="256" r:id="rId6"/>
    <p:sldId id="286" r:id="rId7"/>
    <p:sldId id="546" r:id="rId8"/>
    <p:sldId id="547" r:id="rId9"/>
    <p:sldId id="548" r:id="rId10"/>
    <p:sldId id="554" r:id="rId11"/>
    <p:sldId id="551" r:id="rId12"/>
    <p:sldId id="552" r:id="rId13"/>
    <p:sldId id="553" r:id="rId14"/>
    <p:sldId id="550" r:id="rId15"/>
    <p:sldId id="555" r:id="rId16"/>
    <p:sldId id="556" r:id="rId17"/>
    <p:sldId id="557" r:id="rId18"/>
    <p:sldId id="544" r:id="rId19"/>
    <p:sldId id="562" r:id="rId20"/>
    <p:sldId id="563" r:id="rId21"/>
    <p:sldId id="564" r:id="rId22"/>
    <p:sldId id="561" r:id="rId23"/>
    <p:sldId id="536" r:id="rId24"/>
    <p:sldId id="537" r:id="rId25"/>
    <p:sldId id="261" r:id="rId26"/>
    <p:sldId id="565" r:id="rId27"/>
    <p:sldId id="566" r:id="rId28"/>
    <p:sldId id="545" r:id="rId29"/>
    <p:sldId id="558" r:id="rId30"/>
    <p:sldId id="559" r:id="rId31"/>
    <p:sldId id="560" r:id="rId32"/>
    <p:sldId id="567" r:id="rId33"/>
    <p:sldId id="568" r:id="rId34"/>
    <p:sldId id="569" r:id="rId35"/>
    <p:sldId id="28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1"/>
    <p:restoredTop sz="82699"/>
  </p:normalViewPr>
  <p:slideViewPr>
    <p:cSldViewPr snapToGrid="0" snapToObjects="1">
      <p:cViewPr varScale="1">
        <p:scale>
          <a:sx n="129" d="100"/>
          <a:sy n="129" d="100"/>
        </p:scale>
        <p:origin x="22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5F3D9-6159-0E4F-A0E1-02985E2851D8}" type="datetimeFigureOut">
              <a:rPr lang="en-US" smtClean="0"/>
              <a:t>7/13/20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88E42-8753-1F4B-86E7-17AE71EA6387}" type="slidenum">
              <a:rPr lang="en-US" smtClean="0"/>
              <a:t>‹#›</a:t>
            </a:fld>
            <a:endParaRPr lang="en-US"/>
          </a:p>
        </p:txBody>
      </p:sp>
    </p:spTree>
    <p:extLst>
      <p:ext uri="{BB962C8B-B14F-4D97-AF65-F5344CB8AC3E}">
        <p14:creationId xmlns:p14="http://schemas.microsoft.com/office/powerpoint/2010/main" val="249237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88E42-8753-1F4B-86E7-17AE71EA6387}" type="slidenum">
              <a:rPr lang="en-US" smtClean="0"/>
              <a:t>5</a:t>
            </a:fld>
            <a:endParaRPr lang="en-US"/>
          </a:p>
        </p:txBody>
      </p:sp>
    </p:spTree>
    <p:extLst>
      <p:ext uri="{BB962C8B-B14F-4D97-AF65-F5344CB8AC3E}">
        <p14:creationId xmlns:p14="http://schemas.microsoft.com/office/powerpoint/2010/main" val="205965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88E42-8753-1F4B-86E7-17AE71EA6387}" type="slidenum">
              <a:rPr lang="en-US" smtClean="0"/>
              <a:t>18</a:t>
            </a:fld>
            <a:endParaRPr lang="en-US"/>
          </a:p>
        </p:txBody>
      </p:sp>
    </p:spTree>
    <p:extLst>
      <p:ext uri="{BB962C8B-B14F-4D97-AF65-F5344CB8AC3E}">
        <p14:creationId xmlns:p14="http://schemas.microsoft.com/office/powerpoint/2010/main" val="419608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cf6fe3127_0_41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cf6fe3127_0_415:notes"/>
          <p:cNvSpPr txBox="1">
            <a:spLocks noGrp="1"/>
          </p:cNvSpPr>
          <p:nvPr>
            <p:ph type="body" idx="1"/>
          </p:nvPr>
        </p:nvSpPr>
        <p:spPr>
          <a:xfrm>
            <a:off x="929640" y="3373756"/>
            <a:ext cx="7437000" cy="27603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88" name="Google Shape;288;g7cf6fe3127_0_415:notes"/>
          <p:cNvSpPr txBox="1">
            <a:spLocks noGrp="1"/>
          </p:cNvSpPr>
          <p:nvPr>
            <p:ph type="sldNum" idx="12"/>
          </p:nvPr>
        </p:nvSpPr>
        <p:spPr>
          <a:xfrm>
            <a:off x="5265810" y="6658665"/>
            <a:ext cx="4028400" cy="351600"/>
          </a:xfrm>
          <a:prstGeom prst="rect">
            <a:avLst/>
          </a:prstGeom>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729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74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5: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1" name="Google Shape;321;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67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7: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50" name="Google Shape;350;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190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7: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50" name="Google Shape;350;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10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BE3B9D-FD53-2F46-A409-76788EC1435A}" type="datetimeFigureOut">
              <a:rPr lang="en-US" smtClean="0"/>
              <a:t>7/13/20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82A4-E9A6-FB41-B344-9C5DFFABA9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87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E3B9D-FD53-2F46-A409-76788EC1435A}" type="datetimeFigureOut">
              <a:rPr lang="en-US" smtClean="0"/>
              <a:t>7/13/20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202792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E3B9D-FD53-2F46-A409-76788EC1435A}" type="datetimeFigureOut">
              <a:rPr lang="en-US" smtClean="0"/>
              <a:t>7/13/20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3084266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p:nvGrpSpPr>
        <p:grpSpPr>
          <a:xfrm>
            <a:off x="6807201" y="3144"/>
            <a:ext cx="5384801" cy="1101852"/>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C4BB82A4-E9A6-FB41-B344-9C5DFFABA9EB}" type="slidenum">
              <a:rPr lang="en-US" smtClean="0"/>
              <a:t>‹#›</a:t>
            </a:fld>
            <a:endParaRPr lang="en-US"/>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3949" indent="0">
              <a:buFont typeface="Arial" panose="020B0604020202020204" pitchFamily="34" charset="0"/>
              <a:buNone/>
              <a:defRPr sz="1998"/>
            </a:lvl1pPr>
            <a:lvl2pPr marL="536714" indent="0">
              <a:buNone/>
              <a:defRPr/>
            </a:lvl2pPr>
            <a:lvl3pPr marL="877012" indent="0">
              <a:buNone/>
              <a:defRPr/>
            </a:lvl3pPr>
            <a:lvl4pPr marL="1160214" indent="0">
              <a:buNone/>
              <a:defRPr/>
            </a:lvl4pPr>
            <a:lvl5pPr marL="1388602" indent="0">
              <a:buNone/>
              <a:defRPr/>
            </a:lvl5pPr>
          </a:lstStyle>
          <a:p>
            <a:pPr lvl="0"/>
            <a:r>
              <a:rPr lang="en-US"/>
              <a:t>Click to edit Master text styles</a:t>
            </a:r>
          </a:p>
        </p:txBody>
      </p:sp>
    </p:spTree>
    <p:extLst>
      <p:ext uri="{BB962C8B-B14F-4D97-AF65-F5344CB8AC3E}">
        <p14:creationId xmlns:p14="http://schemas.microsoft.com/office/powerpoint/2010/main" val="134956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noProof="0"/>
              <a:t>CLICK TO EDIT</a:t>
            </a:r>
            <a:br>
              <a:rPr lang="en-US" noProof="0"/>
            </a:br>
            <a:r>
              <a:rPr lang="en-US" noProof="0"/>
              <a:t>MASTER TITLE</a:t>
            </a:r>
            <a:br>
              <a:rPr lang="en-US" noProof="0"/>
            </a:br>
            <a:r>
              <a:rPr lang="en-US" noProof="0"/>
              <a:t>STYLE</a:t>
            </a:r>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20XX-20XX</a:t>
            </a:r>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3 Years Plan</a:t>
            </a:r>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noProof="0"/>
              <a:t>Click icon to add picture</a:t>
            </a:r>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noProof="0"/>
              <a:t>20XX</a:t>
            </a:r>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noProof="0"/>
              <a:t>20XX</a:t>
            </a:r>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noProof="0"/>
              <a:t>20XX</a:t>
            </a:r>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noProof="0"/>
              <a:t>20XX</a:t>
            </a:r>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noProof="0"/>
              <a:t>ADD A FOOTER</a:t>
            </a:r>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en-US" noProof="0" smtClean="0"/>
              <a:t>7/13/20</a:t>
            </a:fld>
            <a:endParaRPr lang="en-US" noProof="0"/>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en-US" noProof="0" smtClean="0"/>
              <a:t>‹#›</a:t>
            </a:fld>
            <a:endParaRPr lang="en-US" noProof="0"/>
          </a:p>
        </p:txBody>
      </p:sp>
    </p:spTree>
    <p:extLst>
      <p:ext uri="{BB962C8B-B14F-4D97-AF65-F5344CB8AC3E}">
        <p14:creationId xmlns:p14="http://schemas.microsoft.com/office/powerpoint/2010/main" val="282193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_Opt 1_1 Line">
  <p:cSld name="1_Title and Content_Opt 1_1 Line">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457200" y="330418"/>
            <a:ext cx="1112520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7" name="Google Shape;17;p15"/>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18" name="Google Shape;18;p15"/>
          <p:cNvSpPr txBox="1">
            <a:spLocks noGrp="1"/>
          </p:cNvSpPr>
          <p:nvPr>
            <p:ph type="body" idx="1"/>
          </p:nvPr>
        </p:nvSpPr>
        <p:spPr>
          <a:xfrm>
            <a:off x="457200" y="1333734"/>
            <a:ext cx="11125200" cy="432485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5"/>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Tree>
    <p:extLst>
      <p:ext uri="{BB962C8B-B14F-4D97-AF65-F5344CB8AC3E}">
        <p14:creationId xmlns:p14="http://schemas.microsoft.com/office/powerpoint/2010/main" val="2635567814"/>
      </p:ext>
    </p:extLst>
  </p:cSld>
  <p:clrMapOvr>
    <a:masterClrMapping/>
  </p:clrMapOvr>
  <p:extLst>
    <p:ext uri="{DCECCB84-F9BA-43D5-87BE-67443E8EF086}">
      <p15:sldGuideLst xmlns:p15="http://schemas.microsoft.com/office/powerpoint/2012/main">
        <p15:guide id="1" orient="horz"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E3B9D-FD53-2F46-A409-76788EC1435A}" type="datetimeFigureOut">
              <a:rPr lang="en-US" smtClean="0"/>
              <a:t>7/13/20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145406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BE3B9D-FD53-2F46-A409-76788EC1435A}" type="datetimeFigureOut">
              <a:rPr lang="en-US" smtClean="0"/>
              <a:t>7/13/20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82A4-E9A6-FB41-B344-9C5DFFABA9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03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9619129" cy="11833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BE3B9D-FD53-2F46-A409-76788EC1435A}" type="datetimeFigureOut">
              <a:rPr lang="en-US" smtClean="0"/>
              <a:t>7/13/20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364361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BE3B9D-FD53-2F46-A409-76788EC1435A}" type="datetimeFigureOut">
              <a:rPr lang="en-US" smtClean="0"/>
              <a:t>7/13/20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229303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BE3B9D-FD53-2F46-A409-76788EC1435A}" type="datetimeFigureOut">
              <a:rPr lang="en-US" smtClean="0"/>
              <a:t>7/13/20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344564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BE3B9D-FD53-2F46-A409-76788EC1435A}" type="datetimeFigureOut">
              <a:rPr lang="en-US" smtClean="0"/>
              <a:t>7/13/20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29080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BE3B9D-FD53-2F46-A409-76788EC1435A}" type="datetimeFigureOut">
              <a:rPr lang="en-US" smtClean="0"/>
              <a:t>7/13/20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4BB82A4-E9A6-FB41-B344-9C5DFFABA9EB}" type="slidenum">
              <a:rPr lang="en-US" smtClean="0"/>
              <a:t>‹#›</a:t>
            </a:fld>
            <a:endParaRPr lang="en-US"/>
          </a:p>
        </p:txBody>
      </p:sp>
    </p:spTree>
    <p:extLst>
      <p:ext uri="{BB962C8B-B14F-4D97-AF65-F5344CB8AC3E}">
        <p14:creationId xmlns:p14="http://schemas.microsoft.com/office/powerpoint/2010/main" val="393784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E3B9D-FD53-2F46-A409-76788EC1435A}" type="datetimeFigureOut">
              <a:rPr lang="en-US" smtClean="0"/>
              <a:t>7/13/20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B82A4-E9A6-FB41-B344-9C5DFFABA9EB}" type="slidenum">
              <a:rPr lang="en-US" smtClean="0"/>
              <a:t>‹#›</a:t>
            </a:fld>
            <a:endParaRPr lang="en-US"/>
          </a:p>
        </p:txBody>
      </p:sp>
    </p:spTree>
    <p:extLst>
      <p:ext uri="{BB962C8B-B14F-4D97-AF65-F5344CB8AC3E}">
        <p14:creationId xmlns:p14="http://schemas.microsoft.com/office/powerpoint/2010/main" val="1887342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5466"/>
            <a:ext cx="7225553" cy="124840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14573" y="1565158"/>
            <a:ext cx="10697909" cy="454950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BE3B9D-FD53-2F46-A409-76788EC1435A}" type="datetimeFigureOut">
              <a:rPr lang="en-US" smtClean="0"/>
              <a:t>7/13/20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4BB82A4-E9A6-FB41-B344-9C5DFFABA9EB}" type="slidenum">
              <a:rPr lang="en-US" smtClean="0"/>
              <a:t>‹#›</a:t>
            </a:fld>
            <a:endParaRPr lang="en-US" dirty="0"/>
          </a:p>
        </p:txBody>
      </p:sp>
      <p:cxnSp>
        <p:nvCxnSpPr>
          <p:cNvPr id="10" name="Straight Connector 9"/>
          <p:cNvCxnSpPr/>
          <p:nvPr/>
        </p:nvCxnSpPr>
        <p:spPr>
          <a:xfrm>
            <a:off x="0" y="1185398"/>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A1E09DF-76AE-4E42-81BB-364A4FDFE708}"/>
              </a:ext>
            </a:extLst>
          </p:cNvPr>
          <p:cNvPicPr>
            <a:picLocks noChangeAspect="1"/>
          </p:cNvPicPr>
          <p:nvPr userDrawn="1"/>
        </p:nvPicPr>
        <p:blipFill rotWithShape="1">
          <a:blip r:embed="rId16"/>
          <a:srcRect l="5844" t="9898" b="14266"/>
          <a:stretch/>
        </p:blipFill>
        <p:spPr>
          <a:xfrm>
            <a:off x="9489439" y="161106"/>
            <a:ext cx="2702561" cy="1248410"/>
          </a:xfrm>
          <a:prstGeom prst="rect">
            <a:avLst/>
          </a:prstGeom>
        </p:spPr>
      </p:pic>
    </p:spTree>
    <p:extLst>
      <p:ext uri="{BB962C8B-B14F-4D97-AF65-F5344CB8AC3E}">
        <p14:creationId xmlns:p14="http://schemas.microsoft.com/office/powerpoint/2010/main" val="4275363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hyperlink" Target="https://pediatrics.aappublications.org/content/142/5/e2018245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mscimprovement.center/collaboratives/pediatric-disaster-preparedness-quality-collaborative/pdpqc-participants-onl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mscimprovement.center/domains/hospital-based-care/pediatric-readiness-project/readiness-toolkit/" TargetMode="External"/><Relationship Id="rId2" Type="http://schemas.openxmlformats.org/officeDocument/2006/relationships/hyperlink" Target="https://emscimprovement.center/domains/hospital-based-care/pediatric-readiness-project/about/" TargetMode="Externa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commons.wikimedia.org/wiki/File:Emoji_u1f44d.sv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emscimprovement.center/collaboratives/pediatric-disaster-preparedness-quality-collaborative/pdpqc-participants-only/modules/" TargetMode="External"/><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utexas.zoom.us/j/9307391933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eredith.rodriguez@austin.utexas.edu" TargetMode="External"/><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emscimprovement.center/collaboratives/pediatric-disaster-preparedness-quality-collaborative/pdpqc-participants-only/module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AA10-5EDE-7E4F-8333-9E36BF2F060E}"/>
              </a:ext>
            </a:extLst>
          </p:cNvPr>
          <p:cNvSpPr>
            <a:spLocks noGrp="1"/>
          </p:cNvSpPr>
          <p:nvPr>
            <p:ph type="ctrTitle"/>
          </p:nvPr>
        </p:nvSpPr>
        <p:spPr/>
        <p:txBody>
          <a:bodyPr>
            <a:normAutofit/>
          </a:bodyPr>
          <a:lstStyle/>
          <a:p>
            <a:r>
              <a:rPr lang="en-US" sz="6000" dirty="0"/>
              <a:t>Pediatric Disaster Preparedness Quality Collaborative (PDPQC)</a:t>
            </a:r>
          </a:p>
        </p:txBody>
      </p:sp>
      <p:sp>
        <p:nvSpPr>
          <p:cNvPr id="3" name="Subtitle 2">
            <a:extLst>
              <a:ext uri="{FF2B5EF4-FFF2-40B4-BE49-F238E27FC236}">
                <a16:creationId xmlns:a16="http://schemas.microsoft.com/office/drawing/2014/main" id="{ECE4E28D-5E7C-FA4F-93F5-B35360961DA4}"/>
              </a:ext>
            </a:extLst>
          </p:cNvPr>
          <p:cNvSpPr>
            <a:spLocks noGrp="1"/>
          </p:cNvSpPr>
          <p:nvPr>
            <p:ph type="subTitle" idx="1"/>
          </p:nvPr>
        </p:nvSpPr>
        <p:spPr/>
        <p:txBody>
          <a:bodyPr/>
          <a:lstStyle/>
          <a:p>
            <a:r>
              <a:rPr lang="en-US" dirty="0"/>
              <a:t>July 14, 2020</a:t>
            </a:r>
          </a:p>
          <a:p>
            <a:r>
              <a:rPr lang="en-US" dirty="0"/>
              <a:t>12:00 ET / 11:00 CT</a:t>
            </a:r>
          </a:p>
        </p:txBody>
      </p:sp>
      <p:sp>
        <p:nvSpPr>
          <p:cNvPr id="4" name="Subtitle 2">
            <a:extLst>
              <a:ext uri="{FF2B5EF4-FFF2-40B4-BE49-F238E27FC236}">
                <a16:creationId xmlns:a16="http://schemas.microsoft.com/office/drawing/2014/main" id="{D061CC89-1CF7-B94A-A308-5E97409C3FB6}"/>
              </a:ext>
            </a:extLst>
          </p:cNvPr>
          <p:cNvSpPr txBox="1">
            <a:spLocks/>
          </p:cNvSpPr>
          <p:nvPr/>
        </p:nvSpPr>
        <p:spPr>
          <a:xfrm>
            <a:off x="1097280" y="2091559"/>
            <a:ext cx="10058400" cy="6219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Learning session #1: The Pediatric champion</a:t>
            </a:r>
          </a:p>
        </p:txBody>
      </p:sp>
      <p:sp>
        <p:nvSpPr>
          <p:cNvPr id="5" name="TextBox 4">
            <a:extLst>
              <a:ext uri="{FF2B5EF4-FFF2-40B4-BE49-F238E27FC236}">
                <a16:creationId xmlns:a16="http://schemas.microsoft.com/office/drawing/2014/main" id="{27F02705-19CB-D243-A3A6-339072A70CA3}"/>
              </a:ext>
            </a:extLst>
          </p:cNvPr>
          <p:cNvSpPr txBox="1"/>
          <p:nvPr/>
        </p:nvSpPr>
        <p:spPr>
          <a:xfrm>
            <a:off x="7546429" y="5729716"/>
            <a:ext cx="4393324" cy="369332"/>
          </a:xfrm>
          <a:prstGeom prst="rect">
            <a:avLst/>
          </a:prstGeom>
          <a:noFill/>
        </p:spPr>
        <p:txBody>
          <a:bodyPr wrap="square" rtlCol="0">
            <a:spAutoFit/>
          </a:bodyPr>
          <a:lstStyle/>
          <a:p>
            <a:r>
              <a:rPr lang="en-US" dirty="0">
                <a:solidFill>
                  <a:srgbClr val="C00000"/>
                </a:solidFill>
              </a:rPr>
              <a:t>Please MUTE your phone when not speaking</a:t>
            </a:r>
          </a:p>
        </p:txBody>
      </p:sp>
    </p:spTree>
    <p:extLst>
      <p:ext uri="{BB962C8B-B14F-4D97-AF65-F5344CB8AC3E}">
        <p14:creationId xmlns:p14="http://schemas.microsoft.com/office/powerpoint/2010/main" val="2680752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75E5-9EFD-7440-9E52-D0F0B5DC0A1C}"/>
              </a:ext>
            </a:extLst>
          </p:cNvPr>
          <p:cNvSpPr>
            <a:spLocks noGrp="1"/>
          </p:cNvSpPr>
          <p:nvPr>
            <p:ph type="title"/>
          </p:nvPr>
        </p:nvSpPr>
        <p:spPr/>
        <p:txBody>
          <a:bodyPr/>
          <a:lstStyle/>
          <a:p>
            <a:r>
              <a:rPr lang="en-US" dirty="0"/>
              <a:t>Top Hazards</a:t>
            </a:r>
          </a:p>
        </p:txBody>
      </p:sp>
      <p:sp>
        <p:nvSpPr>
          <p:cNvPr id="3" name="Content Placeholder 2">
            <a:extLst>
              <a:ext uri="{FF2B5EF4-FFF2-40B4-BE49-F238E27FC236}">
                <a16:creationId xmlns:a16="http://schemas.microsoft.com/office/drawing/2014/main" id="{0F7F33C9-1E41-7F4C-8491-7773CC43587A}"/>
              </a:ext>
            </a:extLst>
          </p:cNvPr>
          <p:cNvSpPr>
            <a:spLocks noGrp="1"/>
          </p:cNvSpPr>
          <p:nvPr>
            <p:ph idx="1"/>
          </p:nvPr>
        </p:nvSpPr>
        <p:spPr/>
        <p:txBody>
          <a:bodyPr>
            <a:normAutofit/>
          </a:bodyPr>
          <a:lstStyle/>
          <a:p>
            <a:pPr marL="457200" indent="-457200">
              <a:buFont typeface="+mj-lt"/>
              <a:buAutoNum type="arabicPeriod"/>
            </a:pPr>
            <a:r>
              <a:rPr lang="en-US" sz="3200" dirty="0"/>
              <a:t>Tornado</a:t>
            </a:r>
          </a:p>
          <a:p>
            <a:pPr marL="457200" indent="-457200">
              <a:buFont typeface="+mj-lt"/>
              <a:buAutoNum type="arabicPeriod"/>
            </a:pPr>
            <a:r>
              <a:rPr lang="en-US" sz="3200" dirty="0"/>
              <a:t>Winter Storm</a:t>
            </a:r>
          </a:p>
          <a:p>
            <a:pPr marL="457200" indent="-457200">
              <a:buFont typeface="+mj-lt"/>
              <a:buAutoNum type="arabicPeriod"/>
            </a:pPr>
            <a:r>
              <a:rPr lang="en-US" sz="3200" dirty="0"/>
              <a:t>Infectious pandemic</a:t>
            </a:r>
          </a:p>
          <a:p>
            <a:pPr marL="457200" indent="-457200">
              <a:buFont typeface="+mj-lt"/>
              <a:buAutoNum type="arabicPeriod"/>
            </a:pPr>
            <a:r>
              <a:rPr lang="en-US" sz="3200" dirty="0"/>
              <a:t>Information Security / Communications Failure</a:t>
            </a:r>
          </a:p>
          <a:p>
            <a:pPr marL="457200" indent="-457200">
              <a:buFont typeface="+mj-lt"/>
              <a:buAutoNum type="arabicPeriod"/>
            </a:pPr>
            <a:r>
              <a:rPr lang="en-US" sz="3200" dirty="0"/>
              <a:t>Workplace violence / Violent Patient</a:t>
            </a:r>
          </a:p>
        </p:txBody>
      </p:sp>
    </p:spTree>
    <p:extLst>
      <p:ext uri="{BB962C8B-B14F-4D97-AF65-F5344CB8AC3E}">
        <p14:creationId xmlns:p14="http://schemas.microsoft.com/office/powerpoint/2010/main" val="419634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E3BE5-4B23-F848-8B23-D62E9B0871CF}"/>
              </a:ext>
            </a:extLst>
          </p:cNvPr>
          <p:cNvSpPr>
            <a:spLocks noGrp="1"/>
          </p:cNvSpPr>
          <p:nvPr>
            <p:ph type="title"/>
          </p:nvPr>
        </p:nvSpPr>
        <p:spPr>
          <a:xfrm>
            <a:off x="0" y="5465"/>
            <a:ext cx="9361787" cy="1322591"/>
          </a:xfrm>
        </p:spPr>
        <p:txBody>
          <a:bodyPr>
            <a:normAutofit/>
          </a:bodyPr>
          <a:lstStyle/>
          <a:p>
            <a:r>
              <a:rPr lang="en-US" sz="3600" dirty="0"/>
              <a:t>Almost all have disaster preparedness committee</a:t>
            </a:r>
          </a:p>
        </p:txBody>
      </p:sp>
      <p:pic>
        <p:nvPicPr>
          <p:cNvPr id="6" name="Content Placeholder 5">
            <a:extLst>
              <a:ext uri="{FF2B5EF4-FFF2-40B4-BE49-F238E27FC236}">
                <a16:creationId xmlns:a16="http://schemas.microsoft.com/office/drawing/2014/main" id="{0599E36E-B1E2-834A-939E-C24DE611B765}"/>
              </a:ext>
            </a:extLst>
          </p:cNvPr>
          <p:cNvPicPr>
            <a:picLocks noGrp="1" noChangeAspect="1"/>
          </p:cNvPicPr>
          <p:nvPr>
            <p:ph idx="1"/>
          </p:nvPr>
        </p:nvPicPr>
        <p:blipFill>
          <a:blip r:embed="rId2"/>
          <a:stretch>
            <a:fillRect/>
          </a:stretch>
        </p:blipFill>
        <p:spPr>
          <a:xfrm>
            <a:off x="1853446" y="1249589"/>
            <a:ext cx="7620285" cy="4955268"/>
          </a:xfrm>
        </p:spPr>
      </p:pic>
    </p:spTree>
    <p:extLst>
      <p:ext uri="{BB962C8B-B14F-4D97-AF65-F5344CB8AC3E}">
        <p14:creationId xmlns:p14="http://schemas.microsoft.com/office/powerpoint/2010/main" val="357734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E3BE5-4B23-F848-8B23-D62E9B0871CF}"/>
              </a:ext>
            </a:extLst>
          </p:cNvPr>
          <p:cNvSpPr>
            <a:spLocks noGrp="1"/>
          </p:cNvSpPr>
          <p:nvPr>
            <p:ph type="title"/>
          </p:nvPr>
        </p:nvSpPr>
        <p:spPr>
          <a:xfrm>
            <a:off x="0" y="5466"/>
            <a:ext cx="9285514" cy="1248408"/>
          </a:xfrm>
        </p:spPr>
        <p:txBody>
          <a:bodyPr>
            <a:noAutofit/>
          </a:bodyPr>
          <a:lstStyle/>
          <a:p>
            <a:r>
              <a:rPr lang="en-US" sz="3600" dirty="0"/>
              <a:t>Slight majority have pediatric representation on the committee</a:t>
            </a:r>
          </a:p>
        </p:txBody>
      </p:sp>
      <p:pic>
        <p:nvPicPr>
          <p:cNvPr id="7" name="Content Placeholder 6">
            <a:extLst>
              <a:ext uri="{FF2B5EF4-FFF2-40B4-BE49-F238E27FC236}">
                <a16:creationId xmlns:a16="http://schemas.microsoft.com/office/drawing/2014/main" id="{5AA40B90-5EC0-D641-A565-913B1696E612}"/>
              </a:ext>
            </a:extLst>
          </p:cNvPr>
          <p:cNvPicPr>
            <a:picLocks noGrp="1" noChangeAspect="1"/>
          </p:cNvPicPr>
          <p:nvPr>
            <p:ph idx="1"/>
          </p:nvPr>
        </p:nvPicPr>
        <p:blipFill>
          <a:blip r:embed="rId2"/>
          <a:stretch>
            <a:fillRect/>
          </a:stretch>
        </p:blipFill>
        <p:spPr>
          <a:xfrm>
            <a:off x="2381470" y="1253874"/>
            <a:ext cx="7429060" cy="5039091"/>
          </a:xfrm>
        </p:spPr>
      </p:pic>
    </p:spTree>
    <p:extLst>
      <p:ext uri="{BB962C8B-B14F-4D97-AF65-F5344CB8AC3E}">
        <p14:creationId xmlns:p14="http://schemas.microsoft.com/office/powerpoint/2010/main" val="260737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E3BE5-4B23-F848-8B23-D62E9B0871CF}"/>
              </a:ext>
            </a:extLst>
          </p:cNvPr>
          <p:cNvSpPr>
            <a:spLocks noGrp="1"/>
          </p:cNvSpPr>
          <p:nvPr>
            <p:ph type="title"/>
          </p:nvPr>
        </p:nvSpPr>
        <p:spPr>
          <a:xfrm>
            <a:off x="0" y="5466"/>
            <a:ext cx="9285514" cy="1248408"/>
          </a:xfrm>
        </p:spPr>
        <p:txBody>
          <a:bodyPr>
            <a:noAutofit/>
          </a:bodyPr>
          <a:lstStyle/>
          <a:p>
            <a:r>
              <a:rPr lang="en-US" sz="3200" dirty="0"/>
              <a:t>Strong majority have someone on the committee who has formal training in pediatric care</a:t>
            </a:r>
          </a:p>
        </p:txBody>
      </p:sp>
      <p:pic>
        <p:nvPicPr>
          <p:cNvPr id="6" name="Content Placeholder 5">
            <a:extLst>
              <a:ext uri="{FF2B5EF4-FFF2-40B4-BE49-F238E27FC236}">
                <a16:creationId xmlns:a16="http://schemas.microsoft.com/office/drawing/2014/main" id="{03578998-EDA2-3041-9414-B33D1A225659}"/>
              </a:ext>
            </a:extLst>
          </p:cNvPr>
          <p:cNvPicPr>
            <a:picLocks noGrp="1" noChangeAspect="1"/>
          </p:cNvPicPr>
          <p:nvPr>
            <p:ph idx="1"/>
          </p:nvPr>
        </p:nvPicPr>
        <p:blipFill>
          <a:blip r:embed="rId2"/>
          <a:stretch>
            <a:fillRect/>
          </a:stretch>
        </p:blipFill>
        <p:spPr>
          <a:xfrm>
            <a:off x="1871564" y="1253874"/>
            <a:ext cx="7805836" cy="5102352"/>
          </a:xfrm>
        </p:spPr>
      </p:pic>
    </p:spTree>
    <p:extLst>
      <p:ext uri="{BB962C8B-B14F-4D97-AF65-F5344CB8AC3E}">
        <p14:creationId xmlns:p14="http://schemas.microsoft.com/office/powerpoint/2010/main" val="1287172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2956-F429-6243-98DB-2BCB4DD7985C}"/>
              </a:ext>
            </a:extLst>
          </p:cNvPr>
          <p:cNvSpPr>
            <a:spLocks noGrp="1"/>
          </p:cNvSpPr>
          <p:nvPr>
            <p:ph type="title"/>
          </p:nvPr>
        </p:nvSpPr>
        <p:spPr>
          <a:xfrm>
            <a:off x="0" y="5466"/>
            <a:ext cx="9601200" cy="1235505"/>
          </a:xfrm>
        </p:spPr>
        <p:txBody>
          <a:bodyPr>
            <a:normAutofit/>
          </a:bodyPr>
          <a:lstStyle/>
          <a:p>
            <a:r>
              <a:rPr lang="en-US" sz="3600" dirty="0"/>
              <a:t>However, he/she does not tend to carry a formal title </a:t>
            </a:r>
          </a:p>
        </p:txBody>
      </p:sp>
      <p:pic>
        <p:nvPicPr>
          <p:cNvPr id="5" name="Content Placeholder 4">
            <a:extLst>
              <a:ext uri="{FF2B5EF4-FFF2-40B4-BE49-F238E27FC236}">
                <a16:creationId xmlns:a16="http://schemas.microsoft.com/office/drawing/2014/main" id="{8E960467-5491-1941-BD09-04352376408D}"/>
              </a:ext>
            </a:extLst>
          </p:cNvPr>
          <p:cNvPicPr>
            <a:picLocks noGrp="1" noChangeAspect="1"/>
          </p:cNvPicPr>
          <p:nvPr>
            <p:ph idx="1"/>
          </p:nvPr>
        </p:nvPicPr>
        <p:blipFill>
          <a:blip r:embed="rId2"/>
          <a:stretch>
            <a:fillRect/>
          </a:stretch>
        </p:blipFill>
        <p:spPr>
          <a:xfrm>
            <a:off x="2090889" y="1240971"/>
            <a:ext cx="8010221" cy="5080602"/>
          </a:xfrm>
        </p:spPr>
      </p:pic>
    </p:spTree>
    <p:extLst>
      <p:ext uri="{BB962C8B-B14F-4D97-AF65-F5344CB8AC3E}">
        <p14:creationId xmlns:p14="http://schemas.microsoft.com/office/powerpoint/2010/main" val="81852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175E-839A-E64D-92F3-BF198EC3075F}"/>
              </a:ext>
            </a:extLst>
          </p:cNvPr>
          <p:cNvSpPr>
            <a:spLocks noGrp="1"/>
          </p:cNvSpPr>
          <p:nvPr>
            <p:ph type="title"/>
          </p:nvPr>
        </p:nvSpPr>
        <p:spPr/>
        <p:txBody>
          <a:bodyPr/>
          <a:lstStyle/>
          <a:p>
            <a:r>
              <a:rPr lang="en-US" dirty="0"/>
              <a:t>Environmental Scan Results Summary</a:t>
            </a:r>
          </a:p>
        </p:txBody>
      </p:sp>
      <p:sp>
        <p:nvSpPr>
          <p:cNvPr id="4" name="Content Placeholder 3">
            <a:extLst>
              <a:ext uri="{FF2B5EF4-FFF2-40B4-BE49-F238E27FC236}">
                <a16:creationId xmlns:a16="http://schemas.microsoft.com/office/drawing/2014/main" id="{9DC5B19D-6DA5-614E-A938-1CAF71F41363}"/>
              </a:ext>
            </a:extLst>
          </p:cNvPr>
          <p:cNvSpPr>
            <a:spLocks noGrp="1"/>
          </p:cNvSpPr>
          <p:nvPr>
            <p:ph sz="half" idx="1"/>
          </p:nvPr>
        </p:nvSpPr>
        <p:spPr>
          <a:xfrm>
            <a:off x="1365579" y="1406435"/>
            <a:ext cx="8253550" cy="3927565"/>
          </a:xfrm>
        </p:spPr>
        <p:txBody>
          <a:bodyPr>
            <a:normAutofit/>
          </a:bodyPr>
          <a:lstStyle/>
          <a:p>
            <a:r>
              <a:rPr lang="en-US" sz="2400" b="1" u="sng" dirty="0">
                <a:solidFill>
                  <a:schemeClr val="accent2"/>
                </a:solidFill>
              </a:rPr>
              <a:t>Common Strengths</a:t>
            </a:r>
          </a:p>
          <a:p>
            <a:pPr marL="457200" indent="-457200">
              <a:buFont typeface="+mj-lt"/>
              <a:buAutoNum type="arabicPeriod"/>
            </a:pPr>
            <a:r>
              <a:rPr lang="en-US" sz="2400" dirty="0">
                <a:solidFill>
                  <a:schemeClr val="tx1"/>
                </a:solidFill>
              </a:rPr>
              <a:t>ED staff are trained on the disaster protocol in multiple ways</a:t>
            </a:r>
          </a:p>
          <a:p>
            <a:pPr marL="457200" indent="-457200">
              <a:buFont typeface="+mj-lt"/>
              <a:buAutoNum type="arabicPeriod"/>
            </a:pPr>
            <a:r>
              <a:rPr lang="en-US" sz="2400" dirty="0">
                <a:solidFill>
                  <a:schemeClr val="tx1"/>
                </a:solidFill>
              </a:rPr>
              <a:t>Processes in place to decontaminate pediatric patients*</a:t>
            </a:r>
          </a:p>
          <a:p>
            <a:pPr marL="457200" indent="-457200">
              <a:buFont typeface="+mj-lt"/>
              <a:buAutoNum type="arabicPeriod"/>
            </a:pPr>
            <a:r>
              <a:rPr lang="en-US" sz="2400" dirty="0">
                <a:solidFill>
                  <a:schemeClr val="tx1"/>
                </a:solidFill>
              </a:rPr>
              <a:t>Adoption of a pediatric triage tool</a:t>
            </a:r>
          </a:p>
          <a:p>
            <a:pPr marL="457200" indent="-457200">
              <a:buFont typeface="+mj-lt"/>
              <a:buAutoNum type="arabicPeriod"/>
            </a:pPr>
            <a:r>
              <a:rPr lang="en-US" sz="2400" dirty="0">
                <a:solidFill>
                  <a:schemeClr val="tx1"/>
                </a:solidFill>
              </a:rPr>
              <a:t>Criteria for and defined mode of transport for interfacility transfer</a:t>
            </a:r>
          </a:p>
          <a:p>
            <a:pPr marL="457200" indent="-457200">
              <a:buFont typeface="+mj-lt"/>
              <a:buAutoNum type="arabicPeriod"/>
            </a:pPr>
            <a:r>
              <a:rPr lang="en-US" sz="2400" dirty="0">
                <a:solidFill>
                  <a:schemeClr val="tx1"/>
                </a:solidFill>
              </a:rPr>
              <a:t>Frequency of drills conducted</a:t>
            </a:r>
          </a:p>
          <a:p>
            <a:pPr marL="457200" indent="-457200">
              <a:buFont typeface="+mj-lt"/>
              <a:buAutoNum type="arabicPeriod"/>
            </a:pPr>
            <a:r>
              <a:rPr lang="en-US" sz="2400" dirty="0">
                <a:solidFill>
                  <a:schemeClr val="tx1"/>
                </a:solidFill>
              </a:rPr>
              <a:t>Participation in regional disaster coalition</a:t>
            </a:r>
          </a:p>
          <a:p>
            <a:pPr marL="457200" indent="-457200">
              <a:buFont typeface="+mj-lt"/>
              <a:buAutoNum type="arabicPeriod"/>
            </a:pPr>
            <a:endParaRPr lang="en-US" dirty="0">
              <a:solidFill>
                <a:schemeClr val="tx1"/>
              </a:solidFill>
            </a:endParaRPr>
          </a:p>
        </p:txBody>
      </p:sp>
      <p:sp>
        <p:nvSpPr>
          <p:cNvPr id="11" name="Rectangle 10">
            <a:extLst>
              <a:ext uri="{FF2B5EF4-FFF2-40B4-BE49-F238E27FC236}">
                <a16:creationId xmlns:a16="http://schemas.microsoft.com/office/drawing/2014/main" id="{2B1AFD95-86AA-5D4D-8D20-3C022B89FE85}"/>
              </a:ext>
            </a:extLst>
          </p:cNvPr>
          <p:cNvSpPr/>
          <p:nvPr/>
        </p:nvSpPr>
        <p:spPr>
          <a:xfrm>
            <a:off x="1365579" y="5334001"/>
            <a:ext cx="9247992" cy="914400"/>
          </a:xfrm>
          <a:prstGeom prst="rect">
            <a:avLst/>
          </a:prstGeom>
        </p:spPr>
        <p:txBody>
          <a:bodyPr wrap="square">
            <a:spAutoFit/>
          </a:bodyPr>
          <a:lstStyle/>
          <a:p>
            <a:pPr marL="285750" indent="-285750">
              <a:buFont typeface="Arial" panose="020B0604020202020204" pitchFamily="34" charset="0"/>
              <a:buChar char="•"/>
            </a:pPr>
            <a:r>
              <a:rPr lang="en-US" dirty="0"/>
              <a:t>What does your decontamination setup look like (</a:t>
            </a:r>
            <a:r>
              <a:rPr lang="en-US" dirty="0" err="1"/>
              <a:t>eg</a:t>
            </a:r>
            <a:r>
              <a:rPr lang="en-US" dirty="0"/>
              <a:t>: pop up tent vs permanent showers)?</a:t>
            </a:r>
          </a:p>
          <a:p>
            <a:pPr marL="285750" indent="-285750">
              <a:buFont typeface="Arial" panose="020B0604020202020204" pitchFamily="34" charset="0"/>
              <a:buChar char="•"/>
            </a:pPr>
            <a:r>
              <a:rPr lang="en-US" dirty="0"/>
              <a:t>What are the hospitals with cold weather are doing to protect the children from the elements during decontamination? </a:t>
            </a:r>
          </a:p>
        </p:txBody>
      </p:sp>
    </p:spTree>
    <p:extLst>
      <p:ext uri="{BB962C8B-B14F-4D97-AF65-F5344CB8AC3E}">
        <p14:creationId xmlns:p14="http://schemas.microsoft.com/office/powerpoint/2010/main" val="23293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175E-839A-E64D-92F3-BF198EC3075F}"/>
              </a:ext>
            </a:extLst>
          </p:cNvPr>
          <p:cNvSpPr>
            <a:spLocks noGrp="1"/>
          </p:cNvSpPr>
          <p:nvPr>
            <p:ph type="title"/>
          </p:nvPr>
        </p:nvSpPr>
        <p:spPr/>
        <p:txBody>
          <a:bodyPr/>
          <a:lstStyle/>
          <a:p>
            <a:r>
              <a:rPr lang="en-US" dirty="0"/>
              <a:t>Environmental Scan Results Summary</a:t>
            </a:r>
          </a:p>
        </p:txBody>
      </p:sp>
      <p:sp>
        <p:nvSpPr>
          <p:cNvPr id="8" name="Content Placeholder 3">
            <a:extLst>
              <a:ext uri="{FF2B5EF4-FFF2-40B4-BE49-F238E27FC236}">
                <a16:creationId xmlns:a16="http://schemas.microsoft.com/office/drawing/2014/main" id="{CF90B99A-BE61-A143-8B11-5F62E07D721B}"/>
              </a:ext>
            </a:extLst>
          </p:cNvPr>
          <p:cNvSpPr>
            <a:spLocks noGrp="1"/>
          </p:cNvSpPr>
          <p:nvPr>
            <p:ph sz="half" idx="2"/>
          </p:nvPr>
        </p:nvSpPr>
        <p:spPr>
          <a:xfrm>
            <a:off x="818605" y="1417320"/>
            <a:ext cx="9272451" cy="4820194"/>
          </a:xfrm>
        </p:spPr>
        <p:txBody>
          <a:bodyPr>
            <a:normAutofit/>
          </a:bodyPr>
          <a:lstStyle/>
          <a:p>
            <a:pPr algn="ctr"/>
            <a:r>
              <a:rPr lang="en-US" sz="2400" b="1" u="sng" dirty="0">
                <a:solidFill>
                  <a:schemeClr val="accent2"/>
                </a:solidFill>
              </a:rPr>
              <a:t>Common Areas for Improvement</a:t>
            </a:r>
          </a:p>
          <a:p>
            <a:pPr marL="457200" indent="-457200">
              <a:buFont typeface="+mj-lt"/>
              <a:buAutoNum type="arabicPeriod"/>
            </a:pPr>
            <a:r>
              <a:rPr lang="en-US" sz="2400" dirty="0">
                <a:solidFill>
                  <a:schemeClr val="tx1"/>
                </a:solidFill>
              </a:rPr>
              <a:t>Formal title for the pediatric representative on the disaster preparedness committee</a:t>
            </a:r>
          </a:p>
          <a:p>
            <a:pPr marL="457200" indent="-457200">
              <a:buFont typeface="+mj-lt"/>
              <a:buAutoNum type="arabicPeriod"/>
            </a:pPr>
            <a:r>
              <a:rPr lang="en-US" sz="2400" dirty="0">
                <a:solidFill>
                  <a:schemeClr val="tx1"/>
                </a:solidFill>
              </a:rPr>
              <a:t>Tool/process for calculating ED pediatric surge capacity</a:t>
            </a:r>
          </a:p>
          <a:p>
            <a:pPr marL="457200" indent="-457200">
              <a:buFont typeface="+mj-lt"/>
              <a:buAutoNum type="arabicPeriod"/>
            </a:pPr>
            <a:r>
              <a:rPr lang="en-US" sz="2400" dirty="0">
                <a:solidFill>
                  <a:schemeClr val="tx1"/>
                </a:solidFill>
              </a:rPr>
              <a:t>Pediatric tracking tool for unaccompanied children</a:t>
            </a:r>
          </a:p>
          <a:p>
            <a:pPr marL="457200" indent="-457200">
              <a:buFont typeface="+mj-lt"/>
              <a:buAutoNum type="arabicPeriod"/>
            </a:pPr>
            <a:r>
              <a:rPr lang="en-US" sz="2400" dirty="0">
                <a:solidFill>
                  <a:schemeClr val="tx1"/>
                </a:solidFill>
              </a:rPr>
              <a:t>Percentage of children (live or simulated) represented/participating in drills</a:t>
            </a:r>
          </a:p>
          <a:p>
            <a:pPr marL="457200" indent="-457200">
              <a:buFont typeface="+mj-lt"/>
              <a:buAutoNum type="arabicPeriod"/>
            </a:pPr>
            <a:r>
              <a:rPr lang="en-US" sz="2400" dirty="0">
                <a:solidFill>
                  <a:schemeClr val="tx1"/>
                </a:solidFill>
              </a:rPr>
              <a:t>Determination of pediatric surge capacity at the regional coalition level </a:t>
            </a:r>
          </a:p>
        </p:txBody>
      </p:sp>
    </p:spTree>
    <p:extLst>
      <p:ext uri="{BB962C8B-B14F-4D97-AF65-F5344CB8AC3E}">
        <p14:creationId xmlns:p14="http://schemas.microsoft.com/office/powerpoint/2010/main" val="217879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175E-839A-E64D-92F3-BF198EC3075F}"/>
              </a:ext>
            </a:extLst>
          </p:cNvPr>
          <p:cNvSpPr>
            <a:spLocks noGrp="1"/>
          </p:cNvSpPr>
          <p:nvPr>
            <p:ph type="title"/>
          </p:nvPr>
        </p:nvSpPr>
        <p:spPr/>
        <p:txBody>
          <a:bodyPr/>
          <a:lstStyle/>
          <a:p>
            <a:r>
              <a:rPr lang="en-US" dirty="0"/>
              <a:t>Environmental Scan Results Summary</a:t>
            </a:r>
          </a:p>
        </p:txBody>
      </p:sp>
      <p:sp>
        <p:nvSpPr>
          <p:cNvPr id="8" name="Content Placeholder 3">
            <a:extLst>
              <a:ext uri="{FF2B5EF4-FFF2-40B4-BE49-F238E27FC236}">
                <a16:creationId xmlns:a16="http://schemas.microsoft.com/office/drawing/2014/main" id="{CF90B99A-BE61-A143-8B11-5F62E07D721B}"/>
              </a:ext>
            </a:extLst>
          </p:cNvPr>
          <p:cNvSpPr>
            <a:spLocks noGrp="1"/>
          </p:cNvSpPr>
          <p:nvPr>
            <p:ph sz="half" idx="2"/>
          </p:nvPr>
        </p:nvSpPr>
        <p:spPr>
          <a:xfrm>
            <a:off x="818605" y="1417320"/>
            <a:ext cx="9272451" cy="4820194"/>
          </a:xfrm>
        </p:spPr>
        <p:txBody>
          <a:bodyPr>
            <a:normAutofit/>
          </a:bodyPr>
          <a:lstStyle/>
          <a:p>
            <a:pPr algn="ctr"/>
            <a:r>
              <a:rPr lang="en-US" sz="2400" b="1" u="sng" dirty="0">
                <a:solidFill>
                  <a:schemeClr val="accent2"/>
                </a:solidFill>
              </a:rPr>
              <a:t>What you would like to learn</a:t>
            </a:r>
          </a:p>
          <a:p>
            <a:pPr marL="457200" indent="-457200">
              <a:buFont typeface="+mj-lt"/>
              <a:buAutoNum type="arabicPeriod"/>
            </a:pPr>
            <a:r>
              <a:rPr lang="en-US" sz="2400" dirty="0">
                <a:solidFill>
                  <a:schemeClr val="tx1"/>
                </a:solidFill>
              </a:rPr>
              <a:t>Patient tracking and reunification</a:t>
            </a:r>
          </a:p>
          <a:p>
            <a:pPr marL="457200" indent="-457200">
              <a:buFont typeface="+mj-lt"/>
              <a:buAutoNum type="arabicPeriod"/>
            </a:pPr>
            <a:r>
              <a:rPr lang="en-US" sz="2400" dirty="0">
                <a:solidFill>
                  <a:schemeClr val="tx1"/>
                </a:solidFill>
              </a:rPr>
              <a:t>Staff education and training</a:t>
            </a:r>
          </a:p>
          <a:p>
            <a:pPr marL="457200" indent="-457200">
              <a:buFont typeface="+mj-lt"/>
              <a:buAutoNum type="arabicPeriod"/>
            </a:pPr>
            <a:r>
              <a:rPr lang="en-US" sz="2400" dirty="0">
                <a:solidFill>
                  <a:schemeClr val="tx1"/>
                </a:solidFill>
              </a:rPr>
              <a:t>Care for children and youth with special healthcare needs</a:t>
            </a:r>
          </a:p>
          <a:p>
            <a:pPr marL="457200" indent="-457200">
              <a:buFont typeface="+mj-lt"/>
              <a:buAutoNum type="arabicPeriod"/>
            </a:pPr>
            <a:r>
              <a:rPr lang="en-US" sz="2400" dirty="0">
                <a:solidFill>
                  <a:schemeClr val="tx1"/>
                </a:solidFill>
              </a:rPr>
              <a:t>Pediatric surge plan</a:t>
            </a:r>
          </a:p>
          <a:p>
            <a:pPr marL="457200" indent="-457200">
              <a:buFont typeface="+mj-lt"/>
              <a:buAutoNum type="arabicPeriod"/>
            </a:pPr>
            <a:r>
              <a:rPr lang="en-US" sz="2400" dirty="0">
                <a:solidFill>
                  <a:schemeClr val="tx1"/>
                </a:solidFill>
              </a:rPr>
              <a:t>Psychological first aid for both patients and responders</a:t>
            </a:r>
          </a:p>
          <a:p>
            <a:pPr marL="457200" indent="-457200">
              <a:buFont typeface="+mj-lt"/>
              <a:buAutoNum type="arabicPeriod"/>
            </a:pPr>
            <a:endParaRPr lang="en-US" sz="2400" dirty="0">
              <a:solidFill>
                <a:schemeClr val="tx1"/>
              </a:solidFill>
            </a:endParaRPr>
          </a:p>
        </p:txBody>
      </p:sp>
    </p:spTree>
    <p:extLst>
      <p:ext uri="{BB962C8B-B14F-4D97-AF65-F5344CB8AC3E}">
        <p14:creationId xmlns:p14="http://schemas.microsoft.com/office/powerpoint/2010/main" val="288269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94905-B566-0E45-9F86-7E3F79AE6DFC}"/>
              </a:ext>
            </a:extLst>
          </p:cNvPr>
          <p:cNvSpPr>
            <a:spLocks noGrp="1"/>
          </p:cNvSpPr>
          <p:nvPr>
            <p:ph type="title"/>
          </p:nvPr>
        </p:nvSpPr>
        <p:spPr/>
        <p:txBody>
          <a:bodyPr/>
          <a:lstStyle/>
          <a:p>
            <a:r>
              <a:rPr lang="en-US" dirty="0"/>
              <a:t>The Pediatric Champion</a:t>
            </a:r>
          </a:p>
        </p:txBody>
      </p:sp>
      <p:sp>
        <p:nvSpPr>
          <p:cNvPr id="3" name="Text Placeholder 2">
            <a:extLst>
              <a:ext uri="{FF2B5EF4-FFF2-40B4-BE49-F238E27FC236}">
                <a16:creationId xmlns:a16="http://schemas.microsoft.com/office/drawing/2014/main" id="{45066D99-0DC7-0D45-8499-E80CE26C8E5C}"/>
              </a:ext>
            </a:extLst>
          </p:cNvPr>
          <p:cNvSpPr>
            <a:spLocks noGrp="1"/>
          </p:cNvSpPr>
          <p:nvPr>
            <p:ph type="body" idx="1"/>
          </p:nvPr>
        </p:nvSpPr>
        <p:spPr/>
        <p:txBody>
          <a:bodyPr/>
          <a:lstStyle/>
          <a:p>
            <a:r>
              <a:rPr lang="en-US" dirty="0"/>
              <a:t>Module 1</a:t>
            </a:r>
          </a:p>
          <a:p>
            <a:r>
              <a:rPr lang="en-US" dirty="0"/>
              <a:t>July 15-28</a:t>
            </a:r>
          </a:p>
        </p:txBody>
      </p:sp>
      <p:pic>
        <p:nvPicPr>
          <p:cNvPr id="4" name="Graphic 3" descr="Person with idea">
            <a:extLst>
              <a:ext uri="{FF2B5EF4-FFF2-40B4-BE49-F238E27FC236}">
                <a16:creationId xmlns:a16="http://schemas.microsoft.com/office/drawing/2014/main" id="{21ED7F66-9A79-EC44-97BC-DBB2D2316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1843" y="1261872"/>
            <a:ext cx="1716157" cy="1716157"/>
          </a:xfrm>
          <a:prstGeom prst="rect">
            <a:avLst/>
          </a:prstGeom>
        </p:spPr>
      </p:pic>
    </p:spTree>
    <p:extLst>
      <p:ext uri="{BB962C8B-B14F-4D97-AF65-F5344CB8AC3E}">
        <p14:creationId xmlns:p14="http://schemas.microsoft.com/office/powerpoint/2010/main" val="69768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8DF3-440B-A140-8399-CA76BE3F9D78}"/>
              </a:ext>
            </a:extLst>
          </p:cNvPr>
          <p:cNvSpPr>
            <a:spLocks noGrp="1"/>
          </p:cNvSpPr>
          <p:nvPr>
            <p:ph type="title"/>
          </p:nvPr>
        </p:nvSpPr>
        <p:spPr/>
        <p:txBody>
          <a:bodyPr/>
          <a:lstStyle/>
          <a:p>
            <a:r>
              <a:rPr lang="en-US" dirty="0"/>
              <a:t>The Pediatric Champion</a:t>
            </a:r>
          </a:p>
        </p:txBody>
      </p:sp>
      <p:sp>
        <p:nvSpPr>
          <p:cNvPr id="3" name="Content Placeholder 2">
            <a:extLst>
              <a:ext uri="{FF2B5EF4-FFF2-40B4-BE49-F238E27FC236}">
                <a16:creationId xmlns:a16="http://schemas.microsoft.com/office/drawing/2014/main" id="{552DA861-1E2E-6547-99A3-5C1A160FF32F}"/>
              </a:ext>
            </a:extLst>
          </p:cNvPr>
          <p:cNvSpPr>
            <a:spLocks noGrp="1"/>
          </p:cNvSpPr>
          <p:nvPr>
            <p:ph idx="1"/>
          </p:nvPr>
        </p:nvSpPr>
        <p:spPr>
          <a:xfrm>
            <a:off x="514573" y="1565158"/>
            <a:ext cx="10697909" cy="2669385"/>
          </a:xfrm>
        </p:spPr>
        <p:txBody>
          <a:bodyPr>
            <a:normAutofit/>
          </a:bodyPr>
          <a:lstStyle/>
          <a:p>
            <a:endParaRPr lang="en-US" sz="2800" b="1" dirty="0">
              <a:solidFill>
                <a:schemeClr val="accent2"/>
              </a:solidFill>
            </a:endParaRPr>
          </a:p>
          <a:p>
            <a:pPr algn="ctr"/>
            <a:r>
              <a:rPr lang="en-US" sz="2800" b="1" dirty="0"/>
              <a:t>An individual—physician, nurse, or other healthcare staff member—that has a desire to improve pediatric emergency care at their institution</a:t>
            </a:r>
            <a:r>
              <a:rPr lang="en-US" sz="2800" dirty="0"/>
              <a:t>. </a:t>
            </a:r>
          </a:p>
        </p:txBody>
      </p:sp>
      <p:sp>
        <p:nvSpPr>
          <p:cNvPr id="4" name="Rectangle 3">
            <a:extLst>
              <a:ext uri="{FF2B5EF4-FFF2-40B4-BE49-F238E27FC236}">
                <a16:creationId xmlns:a16="http://schemas.microsoft.com/office/drawing/2014/main" id="{2CE4BA20-BDE3-3048-96ED-5DAE74A8CE95}"/>
              </a:ext>
            </a:extLst>
          </p:cNvPr>
          <p:cNvSpPr/>
          <p:nvPr/>
        </p:nvSpPr>
        <p:spPr>
          <a:xfrm>
            <a:off x="364031" y="5292842"/>
            <a:ext cx="11463938" cy="923330"/>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Role is defined in the 2018 Joint Policy Statement, “</a:t>
            </a:r>
            <a:r>
              <a:rPr lang="en-US" u="sng" dirty="0">
                <a:solidFill>
                  <a:srgbClr val="0563C1"/>
                </a:solidFill>
                <a:latin typeface="Calibri" panose="020F0502020204030204" pitchFamily="34" charset="0"/>
                <a:ea typeface="Times New Roman" panose="02020603050405020304" pitchFamily="18" charset="0"/>
                <a:hlinkClick r:id="rId2"/>
              </a:rPr>
              <a:t>Pediatric Readiness in the Emergency Department</a:t>
            </a:r>
            <a:r>
              <a:rPr lang="en-US" dirty="0">
                <a:latin typeface="Calibri" panose="020F0502020204030204" pitchFamily="34" charset="0"/>
                <a:ea typeface="Times New Roman" panose="02020603050405020304" pitchFamily="18" charset="0"/>
                <a:cs typeface="Times New Roman" panose="02020603050405020304" pitchFamily="18" charset="0"/>
              </a:rPr>
              <a:t>”  put forth by the American Academy of Pediatrics (AAP), American College of Emergency Physicians (ACEP) and the Emergency Nurses Association (ENA)</a:t>
            </a:r>
            <a:r>
              <a:rPr lang="en-US" dirty="0"/>
              <a:t> </a:t>
            </a:r>
          </a:p>
        </p:txBody>
      </p:sp>
      <p:sp>
        <p:nvSpPr>
          <p:cNvPr id="5" name="TextBox 4">
            <a:extLst>
              <a:ext uri="{FF2B5EF4-FFF2-40B4-BE49-F238E27FC236}">
                <a16:creationId xmlns:a16="http://schemas.microsoft.com/office/drawing/2014/main" id="{F0C2C6D3-97BD-A445-8581-4A57CD48D8C7}"/>
              </a:ext>
            </a:extLst>
          </p:cNvPr>
          <p:cNvSpPr txBox="1"/>
          <p:nvPr/>
        </p:nvSpPr>
        <p:spPr>
          <a:xfrm>
            <a:off x="0" y="1253874"/>
            <a:ext cx="9144000" cy="369332"/>
          </a:xfrm>
          <a:prstGeom prst="rect">
            <a:avLst/>
          </a:prstGeom>
          <a:noFill/>
        </p:spPr>
        <p:txBody>
          <a:bodyPr wrap="square" rtlCol="0">
            <a:spAutoFit/>
          </a:bodyPr>
          <a:lstStyle/>
          <a:p>
            <a:r>
              <a:rPr lang="en-US" dirty="0"/>
              <a:t>Also known as Pediatric Emergency Care Coordinator (PECC)</a:t>
            </a:r>
          </a:p>
        </p:txBody>
      </p:sp>
    </p:spTree>
    <p:extLst>
      <p:ext uri="{BB962C8B-B14F-4D97-AF65-F5344CB8AC3E}">
        <p14:creationId xmlns:p14="http://schemas.microsoft.com/office/powerpoint/2010/main" val="114094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1FAF-03BA-1647-AA1D-8ED1ED43A0EF}"/>
              </a:ext>
            </a:extLst>
          </p:cNvPr>
          <p:cNvSpPr>
            <a:spLocks noGrp="1"/>
          </p:cNvSpPr>
          <p:nvPr>
            <p:ph type="title"/>
          </p:nvPr>
        </p:nvSpPr>
        <p:spPr/>
        <p:txBody>
          <a:bodyPr/>
          <a:lstStyle/>
          <a:p>
            <a:r>
              <a:rPr lang="en-US" dirty="0"/>
              <a:t>Recording</a:t>
            </a:r>
          </a:p>
        </p:txBody>
      </p:sp>
      <p:sp>
        <p:nvSpPr>
          <p:cNvPr id="3" name="Content Placeholder 2">
            <a:extLst>
              <a:ext uri="{FF2B5EF4-FFF2-40B4-BE49-F238E27FC236}">
                <a16:creationId xmlns:a16="http://schemas.microsoft.com/office/drawing/2014/main" id="{87BD5C41-F170-5948-B93B-FDA8A7164DE5}"/>
              </a:ext>
            </a:extLst>
          </p:cNvPr>
          <p:cNvSpPr>
            <a:spLocks noGrp="1"/>
          </p:cNvSpPr>
          <p:nvPr>
            <p:ph idx="1"/>
          </p:nvPr>
        </p:nvSpPr>
        <p:spPr/>
        <p:txBody>
          <a:bodyPr/>
          <a:lstStyle/>
          <a:p>
            <a:pPr algn="ctr"/>
            <a:r>
              <a:rPr lang="en-US" dirty="0"/>
              <a:t>This session is being recorded. A recording of this session will be posted to the Participants–Only website here:</a:t>
            </a:r>
          </a:p>
          <a:p>
            <a:endParaRPr lang="en-US" dirty="0"/>
          </a:p>
          <a:p>
            <a:pPr algn="ctr"/>
            <a:r>
              <a:rPr lang="en-US" dirty="0"/>
              <a:t>Participants-Only website:</a:t>
            </a:r>
          </a:p>
          <a:p>
            <a:pPr algn="ctr"/>
            <a:r>
              <a:rPr lang="en-US" u="sng" dirty="0">
                <a:hlinkClick r:id="rId2"/>
              </a:rPr>
              <a:t>https://emscimprovement.center/collaboratives/pediatric-disaster-preparedness-quality-collaborative/pdpqc-participants-only/</a:t>
            </a:r>
            <a:endParaRPr lang="en-US" dirty="0"/>
          </a:p>
          <a:p>
            <a:pPr algn="ctr"/>
            <a:r>
              <a:rPr lang="en-US" dirty="0"/>
              <a:t>Password: </a:t>
            </a:r>
            <a:r>
              <a:rPr lang="en-US" i="1" dirty="0" err="1"/>
              <a:t>PedsDisasterReady</a:t>
            </a:r>
            <a:endParaRPr lang="en-US" dirty="0"/>
          </a:p>
          <a:p>
            <a:endParaRPr lang="en-US" dirty="0"/>
          </a:p>
        </p:txBody>
      </p:sp>
    </p:spTree>
    <p:extLst>
      <p:ext uri="{BB962C8B-B14F-4D97-AF65-F5344CB8AC3E}">
        <p14:creationId xmlns:p14="http://schemas.microsoft.com/office/powerpoint/2010/main" val="296580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21AD-7CBB-D14C-BB99-96D9267DA873}"/>
              </a:ext>
            </a:extLst>
          </p:cNvPr>
          <p:cNvSpPr>
            <a:spLocks noGrp="1"/>
          </p:cNvSpPr>
          <p:nvPr>
            <p:ph type="title"/>
          </p:nvPr>
        </p:nvSpPr>
        <p:spPr>
          <a:xfrm>
            <a:off x="0" y="5466"/>
            <a:ext cx="9220200" cy="1246391"/>
          </a:xfrm>
        </p:spPr>
        <p:txBody>
          <a:bodyPr>
            <a:normAutofit/>
          </a:bodyPr>
          <a:lstStyle/>
          <a:p>
            <a:r>
              <a:rPr lang="en-US" dirty="0"/>
              <a:t>General Roles and Responsibilities</a:t>
            </a:r>
          </a:p>
        </p:txBody>
      </p:sp>
      <p:sp>
        <p:nvSpPr>
          <p:cNvPr id="3" name="Content Placeholder 2">
            <a:extLst>
              <a:ext uri="{FF2B5EF4-FFF2-40B4-BE49-F238E27FC236}">
                <a16:creationId xmlns:a16="http://schemas.microsoft.com/office/drawing/2014/main" id="{3EAEB412-9CFF-194F-9821-F82B3F2A42F0}"/>
              </a:ext>
            </a:extLst>
          </p:cNvPr>
          <p:cNvSpPr>
            <a:spLocks noGrp="1"/>
          </p:cNvSpPr>
          <p:nvPr>
            <p:ph idx="1"/>
          </p:nvPr>
        </p:nvSpPr>
        <p:spPr>
          <a:xfrm>
            <a:off x="514573" y="1565158"/>
            <a:ext cx="10697909" cy="2342813"/>
          </a:xfrm>
        </p:spPr>
        <p:txBody>
          <a:bodyPr/>
          <a:lstStyle/>
          <a:p>
            <a:pPr marL="457200" lvl="0" indent="-457200">
              <a:buFont typeface="+mj-lt"/>
              <a:buAutoNum type="arabicPeriod"/>
            </a:pPr>
            <a:r>
              <a:rPr lang="en-US" dirty="0"/>
              <a:t>Ensure the availability of essential pediatric supplies and equipment</a:t>
            </a:r>
          </a:p>
          <a:p>
            <a:pPr marL="457200" lvl="0" indent="-457200">
              <a:buFont typeface="+mj-lt"/>
              <a:buAutoNum type="arabicPeriod"/>
            </a:pPr>
            <a:r>
              <a:rPr lang="en-US" dirty="0"/>
              <a:t>Staff are adequately trained on the use of equipment in line with  the emergency care and resuscitation of infants and children.</a:t>
            </a:r>
          </a:p>
          <a:p>
            <a:pPr marL="457200" lvl="0" indent="-457200">
              <a:buFont typeface="+mj-lt"/>
              <a:buAutoNum type="arabicPeriod"/>
            </a:pPr>
            <a:r>
              <a:rPr lang="en-US" dirty="0"/>
              <a:t>ED policies and procedures consider the needs of children of all ages.</a:t>
            </a:r>
          </a:p>
          <a:p>
            <a:pPr marL="457200" lvl="0" indent="-457200">
              <a:buFont typeface="+mj-lt"/>
              <a:buAutoNum type="arabicPeriod"/>
            </a:pPr>
            <a:r>
              <a:rPr lang="en-US" b="1" dirty="0"/>
              <a:t>Facilitate the integration of pediatric needs in hospital disaster and/or emergency preparedness plans and promoting the inclusion of pediatric patients in disaster drills</a:t>
            </a:r>
            <a:endParaRPr lang="en-US" dirty="0"/>
          </a:p>
          <a:p>
            <a:endParaRPr lang="en-US" dirty="0"/>
          </a:p>
        </p:txBody>
      </p:sp>
      <p:sp>
        <p:nvSpPr>
          <p:cNvPr id="4" name="TextBox 3">
            <a:extLst>
              <a:ext uri="{FF2B5EF4-FFF2-40B4-BE49-F238E27FC236}">
                <a16:creationId xmlns:a16="http://schemas.microsoft.com/office/drawing/2014/main" id="{6E755084-F509-8B45-A75C-CF61B31AE896}"/>
              </a:ext>
            </a:extLst>
          </p:cNvPr>
          <p:cNvSpPr txBox="1"/>
          <p:nvPr/>
        </p:nvSpPr>
        <p:spPr>
          <a:xfrm>
            <a:off x="4095973" y="4221272"/>
            <a:ext cx="7932741" cy="2031325"/>
          </a:xfrm>
          <a:prstGeom prst="rect">
            <a:avLst/>
          </a:prstGeom>
          <a:noFill/>
        </p:spPr>
        <p:txBody>
          <a:bodyPr wrap="square" rtlCol="0">
            <a:spAutoFit/>
          </a:bodyPr>
          <a:lstStyle/>
          <a:p>
            <a:r>
              <a:rPr lang="en-US" b="1" dirty="0"/>
              <a:t>The National Pediatric Readiness Project</a:t>
            </a:r>
          </a:p>
          <a:p>
            <a:r>
              <a:rPr lang="en-US" dirty="0">
                <a:solidFill>
                  <a:srgbClr val="6EAC1C"/>
                </a:solidFill>
                <a:hlinkClick r:id="rId2">
                  <a:extLst>
                    <a:ext uri="{A12FA001-AC4F-418D-AE19-62706E023703}">
                      <ahyp:hlinkClr xmlns:ahyp="http://schemas.microsoft.com/office/drawing/2018/hyperlinkcolor" val="tx"/>
                    </a:ext>
                  </a:extLst>
                </a:hlinkClick>
              </a:rPr>
              <a:t>https://emscimprovement.center/domains/hospital-based-care/pediatric-readiness-project/about/</a:t>
            </a:r>
            <a:endParaRPr lang="en-US" dirty="0">
              <a:solidFill>
                <a:srgbClr val="6EAC1C"/>
              </a:solidFill>
            </a:endParaRPr>
          </a:p>
          <a:p>
            <a:endParaRPr lang="en-US" dirty="0">
              <a:solidFill>
                <a:srgbClr val="6EAC1C"/>
              </a:solidFill>
            </a:endParaRPr>
          </a:p>
          <a:p>
            <a:r>
              <a:rPr lang="en-US" b="1" dirty="0"/>
              <a:t>Pediatric Readiness Toolkit</a:t>
            </a:r>
          </a:p>
          <a:p>
            <a:r>
              <a:rPr lang="en-US" dirty="0">
                <a:hlinkClick r:id="rId3"/>
              </a:rPr>
              <a:t>https://emscimprovement.center/domains/hospital-based-care/pediatric-readiness-project/readiness-toolkit/</a:t>
            </a:r>
            <a:endParaRPr lang="en-US" dirty="0"/>
          </a:p>
        </p:txBody>
      </p:sp>
      <p:pic>
        <p:nvPicPr>
          <p:cNvPr id="5" name="Picture 4">
            <a:extLst>
              <a:ext uri="{FF2B5EF4-FFF2-40B4-BE49-F238E27FC236}">
                <a16:creationId xmlns:a16="http://schemas.microsoft.com/office/drawing/2014/main" id="{DA291937-243A-4E4D-8343-EEBEAA4C4E7E}"/>
              </a:ext>
            </a:extLst>
          </p:cNvPr>
          <p:cNvPicPr>
            <a:picLocks noChangeAspect="1"/>
          </p:cNvPicPr>
          <p:nvPr/>
        </p:nvPicPr>
        <p:blipFill>
          <a:blip r:embed="rId4"/>
          <a:stretch>
            <a:fillRect/>
          </a:stretch>
        </p:blipFill>
        <p:spPr>
          <a:xfrm>
            <a:off x="383945" y="4221272"/>
            <a:ext cx="3581400" cy="1875571"/>
          </a:xfrm>
          <a:prstGeom prst="rect">
            <a:avLst/>
          </a:prstGeom>
        </p:spPr>
      </p:pic>
    </p:spTree>
    <p:extLst>
      <p:ext uri="{BB962C8B-B14F-4D97-AF65-F5344CB8AC3E}">
        <p14:creationId xmlns:p14="http://schemas.microsoft.com/office/powerpoint/2010/main" val="39850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728D-C646-EA4C-9E7A-D588B69A3688}"/>
              </a:ext>
            </a:extLst>
          </p:cNvPr>
          <p:cNvSpPr>
            <a:spLocks noGrp="1"/>
          </p:cNvSpPr>
          <p:nvPr>
            <p:ph type="title"/>
          </p:nvPr>
        </p:nvSpPr>
        <p:spPr/>
        <p:txBody>
          <a:bodyPr>
            <a:normAutofit fontScale="90000"/>
          </a:bodyPr>
          <a:lstStyle/>
          <a:p>
            <a:r>
              <a:rPr lang="en-US" dirty="0"/>
              <a:t>Pediatric Disaster Coordination</a:t>
            </a:r>
          </a:p>
        </p:txBody>
      </p:sp>
      <p:sp>
        <p:nvSpPr>
          <p:cNvPr id="4" name="Rectangle 3">
            <a:extLst>
              <a:ext uri="{FF2B5EF4-FFF2-40B4-BE49-F238E27FC236}">
                <a16:creationId xmlns:a16="http://schemas.microsoft.com/office/drawing/2014/main" id="{FC452995-35F9-1A40-9021-14FAABD844CB}"/>
              </a:ext>
            </a:extLst>
          </p:cNvPr>
          <p:cNvSpPr/>
          <p:nvPr/>
        </p:nvSpPr>
        <p:spPr>
          <a:xfrm>
            <a:off x="925285" y="1569106"/>
            <a:ext cx="10117089" cy="4862870"/>
          </a:xfrm>
          <a:prstGeom prst="rect">
            <a:avLst/>
          </a:prstGeom>
        </p:spPr>
        <p:txBody>
          <a:bodyPr wrap="square">
            <a:spAutoFit/>
          </a:bodyPr>
          <a:lstStyle/>
          <a:p>
            <a:pPr marL="742950" lvl="1" indent="-285750">
              <a:spcAft>
                <a:spcPts val="600"/>
              </a:spcAft>
              <a:buFont typeface="Arial" panose="020B0604020202020204" pitchFamily="34" charset="0"/>
              <a:buChar char="•"/>
            </a:pPr>
            <a:r>
              <a:rPr lang="en-US" dirty="0"/>
              <a:t>Works in concert with hospital Emergency Manager to integrate pediatric-specific considerations within the hazard vulnerability analysis and planning goals </a:t>
            </a:r>
          </a:p>
          <a:p>
            <a:pPr marL="742950" lvl="1" indent="-285750">
              <a:spcAft>
                <a:spcPts val="600"/>
              </a:spcAft>
              <a:buFont typeface="Arial" panose="020B0604020202020204" pitchFamily="34" charset="0"/>
              <a:buChar char="•"/>
            </a:pPr>
            <a:r>
              <a:rPr lang="en-US" dirty="0"/>
              <a:t>Plans and coordinates disaster drills that include pediatric patients</a:t>
            </a:r>
          </a:p>
          <a:p>
            <a:pPr marL="742950" lvl="1" indent="-285750">
              <a:spcAft>
                <a:spcPts val="600"/>
              </a:spcAft>
              <a:buFont typeface="Arial" panose="020B0604020202020204" pitchFamily="34" charset="0"/>
              <a:buChar char="•"/>
            </a:pPr>
            <a:r>
              <a:rPr lang="en-US" dirty="0"/>
              <a:t>Serves as liaison for pediatric patients/concerns on hospital committees (e.g., medical, trauma, disaster, etc.)</a:t>
            </a:r>
          </a:p>
          <a:p>
            <a:pPr marL="742950" lvl="1" indent="-285750">
              <a:spcAft>
                <a:spcPts val="600"/>
              </a:spcAft>
              <a:buFont typeface="Arial" panose="020B0604020202020204" pitchFamily="34" charset="0"/>
              <a:buChar char="•"/>
            </a:pPr>
            <a:r>
              <a:rPr lang="en-US" dirty="0"/>
              <a:t>Assures pediatric considerations and priorities are included in all staff disaster education and training</a:t>
            </a:r>
          </a:p>
          <a:p>
            <a:pPr marL="742950" lvl="1" indent="-285750">
              <a:spcAft>
                <a:spcPts val="600"/>
              </a:spcAft>
              <a:buFont typeface="Arial" panose="020B0604020202020204" pitchFamily="34" charset="0"/>
              <a:buChar char="•"/>
            </a:pPr>
            <a:r>
              <a:rPr lang="en-US" dirty="0"/>
              <a:t>Assures pediatric considerations and priorities are included in disaster education for prehospital providers</a:t>
            </a:r>
          </a:p>
          <a:p>
            <a:pPr marL="742950" lvl="1" indent="-285750">
              <a:spcAft>
                <a:spcPts val="600"/>
              </a:spcAft>
              <a:buFont typeface="Arial" panose="020B0604020202020204" pitchFamily="34" charset="0"/>
              <a:buChar char="•"/>
            </a:pPr>
            <a:r>
              <a:rPr lang="en-US" dirty="0"/>
              <a:t>Assists with development and review of the hospital disaster policies, ensuring that pediatric needs are addressed</a:t>
            </a:r>
          </a:p>
          <a:p>
            <a:pPr marL="742950" lvl="1" indent="-285750">
              <a:spcAft>
                <a:spcPts val="600"/>
              </a:spcAft>
              <a:buFont typeface="Arial" panose="020B0604020202020204" pitchFamily="34" charset="0"/>
              <a:buChar char="•"/>
            </a:pPr>
            <a:r>
              <a:rPr lang="en-US" dirty="0"/>
              <a:t>Serves as liaison representing children to regional facilities, EMS agencies, healthcare coalitions, and organizations to promote community disaster preparedness inclusive of children</a:t>
            </a:r>
          </a:p>
          <a:p>
            <a:pPr marL="742950" lvl="1" indent="-285750">
              <a:spcAft>
                <a:spcPts val="600"/>
              </a:spcAft>
              <a:buFont typeface="Arial" panose="020B0604020202020204" pitchFamily="34" charset="0"/>
              <a:buChar char="•"/>
            </a:pPr>
            <a:r>
              <a:rPr lang="en-US" dirty="0"/>
              <a:t>Collaborates with disaster program manager</a:t>
            </a:r>
          </a:p>
          <a:p>
            <a:pPr marL="742950" lvl="1" indent="-285750">
              <a:spcAft>
                <a:spcPts val="600"/>
              </a:spcAft>
              <a:buFont typeface="Arial" panose="020B0604020202020204" pitchFamily="34" charset="0"/>
              <a:buChar char="•"/>
            </a:pPr>
            <a:r>
              <a:rPr lang="en-US" dirty="0"/>
              <a:t>Promotes pediatric disaster awareness in the community</a:t>
            </a:r>
          </a:p>
        </p:txBody>
      </p:sp>
    </p:spTree>
    <p:extLst>
      <p:ext uri="{BB962C8B-B14F-4D97-AF65-F5344CB8AC3E}">
        <p14:creationId xmlns:p14="http://schemas.microsoft.com/office/powerpoint/2010/main" val="389840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46C90A-BC2E-FB4F-943C-E92F9C38DAFD}"/>
              </a:ext>
            </a:extLst>
          </p:cNvPr>
          <p:cNvSpPr>
            <a:spLocks noGrp="1"/>
          </p:cNvSpPr>
          <p:nvPr>
            <p:ph type="title"/>
          </p:nvPr>
        </p:nvSpPr>
        <p:spPr>
          <a:xfrm>
            <a:off x="0" y="5465"/>
            <a:ext cx="9535886" cy="1333477"/>
          </a:xfrm>
        </p:spPr>
        <p:txBody>
          <a:bodyPr>
            <a:normAutofit/>
          </a:bodyPr>
          <a:lstStyle/>
          <a:p>
            <a:r>
              <a:rPr lang="en-US" sz="3600" dirty="0"/>
              <a:t>Children’s Hospitals: The Disaster Champion</a:t>
            </a:r>
          </a:p>
        </p:txBody>
      </p:sp>
      <p:pic>
        <p:nvPicPr>
          <p:cNvPr id="6" name="Picture 5">
            <a:extLst>
              <a:ext uri="{FF2B5EF4-FFF2-40B4-BE49-F238E27FC236}">
                <a16:creationId xmlns:a16="http://schemas.microsoft.com/office/drawing/2014/main" id="{F5E83D4D-9310-CC4F-AB27-30CC9150CAE1}"/>
              </a:ext>
            </a:extLst>
          </p:cNvPr>
          <p:cNvPicPr>
            <a:picLocks noChangeAspect="1"/>
          </p:cNvPicPr>
          <p:nvPr/>
        </p:nvPicPr>
        <p:blipFill>
          <a:blip r:embed="rId2"/>
          <a:stretch>
            <a:fillRect/>
          </a:stretch>
        </p:blipFill>
        <p:spPr>
          <a:xfrm>
            <a:off x="6953249" y="1824948"/>
            <a:ext cx="3913283" cy="2097315"/>
          </a:xfrm>
          <a:prstGeom prst="rect">
            <a:avLst/>
          </a:prstGeom>
        </p:spPr>
      </p:pic>
      <p:sp>
        <p:nvSpPr>
          <p:cNvPr id="8" name="TextBox 7">
            <a:extLst>
              <a:ext uri="{FF2B5EF4-FFF2-40B4-BE49-F238E27FC236}">
                <a16:creationId xmlns:a16="http://schemas.microsoft.com/office/drawing/2014/main" id="{49A4E300-2BD3-C34A-962B-B499DC94E0DD}"/>
              </a:ext>
            </a:extLst>
          </p:cNvPr>
          <p:cNvSpPr txBox="1"/>
          <p:nvPr/>
        </p:nvSpPr>
        <p:spPr>
          <a:xfrm>
            <a:off x="327518" y="1741267"/>
            <a:ext cx="604346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Serve as a clinical leader with disaster expertise </a:t>
            </a:r>
          </a:p>
          <a:p>
            <a:pPr lvl="1"/>
            <a:r>
              <a:rPr lang="en-US" sz="2400" dirty="0"/>
              <a:t>-“Medical Director of Emergency Management”</a:t>
            </a:r>
          </a:p>
          <a:p>
            <a:pPr lvl="1"/>
            <a:endParaRPr lang="en-US" sz="2400" dirty="0"/>
          </a:p>
          <a:p>
            <a:pPr marL="285750" indent="-285750">
              <a:buFont typeface="Arial" panose="020B0604020202020204" pitchFamily="34" charset="0"/>
              <a:buChar char="•"/>
            </a:pPr>
            <a:r>
              <a:rPr lang="en-US" sz="2400" dirty="0"/>
              <a:t>Roles and Responsibilities are similar to the PECC</a:t>
            </a:r>
          </a:p>
        </p:txBody>
      </p:sp>
    </p:spTree>
    <p:extLst>
      <p:ext uri="{BB962C8B-B14F-4D97-AF65-F5344CB8AC3E}">
        <p14:creationId xmlns:p14="http://schemas.microsoft.com/office/powerpoint/2010/main" val="2082880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7cf6fe3127_0_415"/>
          <p:cNvSpPr txBox="1">
            <a:spLocks noGrp="1"/>
          </p:cNvSpPr>
          <p:nvPr>
            <p:ph type="title"/>
          </p:nvPr>
        </p:nvSpPr>
        <p:spPr>
          <a:xfrm>
            <a:off x="136072" y="330417"/>
            <a:ext cx="8343900" cy="604500"/>
          </a:xfrm>
          <a:prstGeom prst="rect">
            <a:avLst/>
          </a:prstGeom>
        </p:spPr>
        <p:txBody>
          <a:bodyPr spcFirstLastPara="1" wrap="square" lIns="91425" tIns="45700" rIns="91425" bIns="45700" anchor="t" anchorCtr="0">
            <a:noAutofit/>
          </a:bodyPr>
          <a:lstStyle/>
          <a:p>
            <a:r>
              <a:rPr lang="en-US" sz="3600" dirty="0">
                <a:latin typeface="+mj-lt"/>
              </a:rPr>
              <a:t>Step 1: Gain Support</a:t>
            </a:r>
            <a:endParaRPr sz="3600" dirty="0">
              <a:latin typeface="+mj-lt"/>
            </a:endParaRPr>
          </a:p>
        </p:txBody>
      </p:sp>
      <p:pic>
        <p:nvPicPr>
          <p:cNvPr id="291" name="Google Shape;291;g7cf6fe3127_0_415"/>
          <p:cNvPicPr preferRelativeResize="0"/>
          <p:nvPr/>
        </p:nvPicPr>
        <p:blipFill>
          <a:blip r:embed="rId3">
            <a:alphaModFix/>
          </a:blip>
          <a:stretch>
            <a:fillRect/>
          </a:stretch>
        </p:blipFill>
        <p:spPr>
          <a:xfrm>
            <a:off x="1661273" y="934917"/>
            <a:ext cx="7468439" cy="4919472"/>
          </a:xfrm>
          <a:prstGeom prst="rect">
            <a:avLst/>
          </a:prstGeom>
          <a:noFill/>
          <a:ln>
            <a:noFill/>
          </a:ln>
        </p:spPr>
      </p:pic>
    </p:spTree>
    <p:extLst>
      <p:ext uri="{BB962C8B-B14F-4D97-AF65-F5344CB8AC3E}">
        <p14:creationId xmlns:p14="http://schemas.microsoft.com/office/powerpoint/2010/main" val="2821235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p:nvPr>
        </p:nvSpPr>
        <p:spPr>
          <a:xfrm>
            <a:off x="104987" y="455375"/>
            <a:ext cx="8343900" cy="604575"/>
          </a:xfrm>
          <a:prstGeom prst="rect">
            <a:avLst/>
          </a:prstGeom>
          <a:noFill/>
          <a:ln>
            <a:noFill/>
          </a:ln>
        </p:spPr>
        <p:txBody>
          <a:bodyPr spcFirstLastPara="1" wrap="square" lIns="91425" tIns="45700" rIns="91425" bIns="45700" anchor="t" anchorCtr="0">
            <a:noAutofit/>
          </a:bodyPr>
          <a:lstStyle/>
          <a:p>
            <a:r>
              <a:rPr lang="en-US" sz="3600" b="0" dirty="0">
                <a:latin typeface="+mj-lt"/>
              </a:rPr>
              <a:t>Why should we work on this?</a:t>
            </a:r>
            <a:endParaRPr sz="3600" b="0" dirty="0">
              <a:latin typeface="+mj-lt"/>
            </a:endParaRPr>
          </a:p>
        </p:txBody>
      </p:sp>
      <p:grpSp>
        <p:nvGrpSpPr>
          <p:cNvPr id="298" name="Google Shape;298;p4"/>
          <p:cNvGrpSpPr/>
          <p:nvPr/>
        </p:nvGrpSpPr>
        <p:grpSpPr>
          <a:xfrm>
            <a:off x="3626512" y="1239837"/>
            <a:ext cx="4824676" cy="4632326"/>
            <a:chOff x="1214174" y="0"/>
            <a:chExt cx="3794705" cy="4064000"/>
          </a:xfrm>
        </p:grpSpPr>
        <p:sp>
          <p:nvSpPr>
            <p:cNvPr id="299" name="Google Shape;299;p4"/>
            <p:cNvSpPr/>
            <p:nvPr/>
          </p:nvSpPr>
          <p:spPr>
            <a:xfrm>
              <a:off x="1259840" y="0"/>
              <a:ext cx="1463040" cy="812800"/>
            </a:xfrm>
            <a:prstGeom prst="roundRect">
              <a:avLst>
                <a:gd name="adj" fmla="val 10000"/>
              </a:avLst>
            </a:prstGeom>
            <a:solidFill>
              <a:srgbClr val="CBD3EE">
                <a:alpha val="89803"/>
              </a:srgbClr>
            </a:solidFill>
            <a:ln w="12700" cap="flat" cmpd="sng">
              <a:solidFill>
                <a:srgbClr val="CBD3E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0" name="Google Shape;300;p4"/>
            <p:cNvSpPr txBox="1"/>
            <p:nvPr/>
          </p:nvSpPr>
          <p:spPr>
            <a:xfrm>
              <a:off x="1283646" y="23806"/>
              <a:ext cx="1415428" cy="765188"/>
            </a:xfrm>
            <a:prstGeom prst="rect">
              <a:avLst/>
            </a:prstGeom>
            <a:noFill/>
            <a:ln>
              <a:noFill/>
            </a:ln>
          </p:spPr>
          <p:txBody>
            <a:bodyPr spcFirstLastPara="1" wrap="square" lIns="64750" tIns="64750" rIns="64750" bIns="64750" anchor="ctr" anchorCtr="0">
              <a:noAutofit/>
            </a:bodyPr>
            <a:lstStyle/>
            <a:p>
              <a:pPr algn="ctr">
                <a:lnSpc>
                  <a:spcPct val="90000"/>
                </a:lnSpc>
                <a:buClr>
                  <a:srgbClr val="000000"/>
                </a:buClr>
                <a:buSzPts val="1700"/>
              </a:pPr>
              <a:r>
                <a:rPr lang="en-US" sz="2000" kern="0" dirty="0">
                  <a:solidFill>
                    <a:srgbClr val="000000"/>
                  </a:solidFill>
                  <a:latin typeface="Calibri"/>
                  <a:ea typeface="Calibri"/>
                  <a:cs typeface="Calibri"/>
                  <a:sym typeface="Calibri"/>
                </a:rPr>
                <a:t>Improving Pediatric Disaster Care</a:t>
              </a:r>
              <a:endParaRPr kern="0" dirty="0">
                <a:solidFill>
                  <a:srgbClr val="000000"/>
                </a:solidFill>
                <a:latin typeface="Arial"/>
                <a:cs typeface="Arial"/>
                <a:sym typeface="Arial"/>
              </a:endParaRPr>
            </a:p>
          </p:txBody>
        </p:sp>
        <p:sp>
          <p:nvSpPr>
            <p:cNvPr id="301" name="Google Shape;301;p4"/>
            <p:cNvSpPr/>
            <p:nvPr/>
          </p:nvSpPr>
          <p:spPr>
            <a:xfrm>
              <a:off x="3373120" y="0"/>
              <a:ext cx="1463040" cy="812800"/>
            </a:xfrm>
            <a:prstGeom prst="roundRect">
              <a:avLst>
                <a:gd name="adj" fmla="val 10000"/>
              </a:avLst>
            </a:prstGeom>
            <a:solidFill>
              <a:srgbClr val="C9DBE9">
                <a:alpha val="89803"/>
              </a:srgbClr>
            </a:solidFill>
            <a:ln w="12700" cap="flat" cmpd="sng">
              <a:solidFill>
                <a:srgbClr val="C9DBE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2" name="Google Shape;302;p4"/>
            <p:cNvSpPr txBox="1"/>
            <p:nvPr/>
          </p:nvSpPr>
          <p:spPr>
            <a:xfrm>
              <a:off x="3396926" y="23806"/>
              <a:ext cx="1415428" cy="765188"/>
            </a:xfrm>
            <a:prstGeom prst="rect">
              <a:avLst/>
            </a:prstGeom>
            <a:noFill/>
            <a:ln>
              <a:noFill/>
            </a:ln>
          </p:spPr>
          <p:txBody>
            <a:bodyPr spcFirstLastPara="1" wrap="square" lIns="64750" tIns="64750" rIns="64750" bIns="64750" anchor="ctr" anchorCtr="0">
              <a:noAutofit/>
            </a:bodyPr>
            <a:lstStyle/>
            <a:p>
              <a:pPr algn="ctr">
                <a:lnSpc>
                  <a:spcPct val="90000"/>
                </a:lnSpc>
                <a:buClr>
                  <a:srgbClr val="000000"/>
                </a:buClr>
                <a:buSzPts val="1700"/>
              </a:pPr>
              <a:r>
                <a:rPr lang="en-US" sz="2000" kern="0">
                  <a:solidFill>
                    <a:srgbClr val="000000"/>
                  </a:solidFill>
                  <a:latin typeface="Calibri"/>
                  <a:ea typeface="Calibri"/>
                  <a:cs typeface="Calibri"/>
                  <a:sym typeface="Calibri"/>
                </a:rPr>
                <a:t>Good enough for now</a:t>
              </a:r>
              <a:endParaRPr kern="0">
                <a:solidFill>
                  <a:srgbClr val="000000"/>
                </a:solidFill>
                <a:latin typeface="Arial"/>
                <a:cs typeface="Arial"/>
                <a:sym typeface="Arial"/>
              </a:endParaRPr>
            </a:p>
          </p:txBody>
        </p:sp>
        <p:sp>
          <p:nvSpPr>
            <p:cNvPr id="303" name="Google Shape;303;p4"/>
            <p:cNvSpPr/>
            <p:nvPr/>
          </p:nvSpPr>
          <p:spPr>
            <a:xfrm>
              <a:off x="2743200" y="3454400"/>
              <a:ext cx="609600" cy="609600"/>
            </a:xfrm>
            <a:prstGeom prst="triangle">
              <a:avLst>
                <a:gd name="adj" fmla="val 50000"/>
              </a:avLst>
            </a:prstGeom>
            <a:solidFill>
              <a:srgbClr val="C9E2E5">
                <a:alpha val="89803"/>
              </a:srgbClr>
            </a:solidFill>
            <a:ln w="12700" cap="flat" cmpd="sng">
              <a:solidFill>
                <a:srgbClr val="C9E2E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4" name="Google Shape;304;p4"/>
            <p:cNvSpPr/>
            <p:nvPr/>
          </p:nvSpPr>
          <p:spPr>
            <a:xfrm rot="240000">
              <a:off x="1218641" y="3193179"/>
              <a:ext cx="3658717" cy="255842"/>
            </a:xfrm>
            <a:prstGeom prst="rect">
              <a:avLst/>
            </a:prstGeom>
            <a:solidFill>
              <a:srgbClr val="CADFD9">
                <a:alpha val="89803"/>
              </a:srgbClr>
            </a:solidFill>
            <a:ln w="12700" cap="flat" cmpd="sng">
              <a:solidFill>
                <a:srgbClr val="CADFD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5" name="Google Shape;305;p4"/>
            <p:cNvSpPr/>
            <p:nvPr/>
          </p:nvSpPr>
          <p:spPr>
            <a:xfrm rot="240000">
              <a:off x="3419319" y="2732269"/>
              <a:ext cx="1451920" cy="501412"/>
            </a:xfrm>
            <a:prstGeom prst="roundRect">
              <a:avLst>
                <a:gd name="adj" fmla="val 16667"/>
              </a:avLst>
            </a:prstGeom>
            <a:solidFill>
              <a:srgbClr val="1B68D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6" name="Google Shape;306;p4"/>
            <p:cNvSpPr txBox="1"/>
            <p:nvPr/>
          </p:nvSpPr>
          <p:spPr>
            <a:xfrm rot="240000">
              <a:off x="3443796" y="2756746"/>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Limited resources</a:t>
              </a:r>
              <a:endParaRPr kern="0">
                <a:solidFill>
                  <a:srgbClr val="000000"/>
                </a:solidFill>
                <a:latin typeface="Arial"/>
                <a:cs typeface="Arial"/>
                <a:sym typeface="Arial"/>
              </a:endParaRPr>
            </a:p>
          </p:txBody>
        </p:sp>
        <p:sp>
          <p:nvSpPr>
            <p:cNvPr id="307" name="Google Shape;307;p4"/>
            <p:cNvSpPr/>
            <p:nvPr/>
          </p:nvSpPr>
          <p:spPr>
            <a:xfrm rot="240000">
              <a:off x="3459959" y="2195821"/>
              <a:ext cx="1451920" cy="501412"/>
            </a:xfrm>
            <a:prstGeom prst="roundRect">
              <a:avLst>
                <a:gd name="adj" fmla="val 16667"/>
              </a:avLst>
            </a:prstGeom>
            <a:solidFill>
              <a:srgbClr val="1677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8" name="Google Shape;308;p4"/>
            <p:cNvSpPr txBox="1"/>
            <p:nvPr/>
          </p:nvSpPr>
          <p:spPr>
            <a:xfrm rot="240000">
              <a:off x="3484436" y="2220298"/>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No evidence to suggest need for improvement</a:t>
              </a:r>
              <a:endParaRPr kern="0">
                <a:solidFill>
                  <a:srgbClr val="000000"/>
                </a:solidFill>
                <a:latin typeface="Arial"/>
                <a:cs typeface="Arial"/>
                <a:sym typeface="Arial"/>
              </a:endParaRPr>
            </a:p>
          </p:txBody>
        </p:sp>
        <p:sp>
          <p:nvSpPr>
            <p:cNvPr id="309" name="Google Shape;309;p4"/>
            <p:cNvSpPr/>
            <p:nvPr/>
          </p:nvSpPr>
          <p:spPr>
            <a:xfrm rot="240000">
              <a:off x="3500599" y="1659373"/>
              <a:ext cx="1451920" cy="501412"/>
            </a:xfrm>
            <a:prstGeom prst="roundRect">
              <a:avLst>
                <a:gd name="adj" fmla="val 16667"/>
              </a:avLst>
            </a:prstGeom>
            <a:solidFill>
              <a:srgbClr val="1187C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0" name="Google Shape;310;p4"/>
            <p:cNvSpPr txBox="1"/>
            <p:nvPr/>
          </p:nvSpPr>
          <p:spPr>
            <a:xfrm rot="240000">
              <a:off x="3525076" y="1683850"/>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Competing initiatives</a:t>
              </a:r>
              <a:endParaRPr kern="0">
                <a:solidFill>
                  <a:srgbClr val="000000"/>
                </a:solidFill>
                <a:latin typeface="Arial"/>
                <a:cs typeface="Arial"/>
                <a:sym typeface="Arial"/>
              </a:endParaRPr>
            </a:p>
          </p:txBody>
        </p:sp>
        <p:sp>
          <p:nvSpPr>
            <p:cNvPr id="311" name="Google Shape;311;p4"/>
            <p:cNvSpPr/>
            <p:nvPr/>
          </p:nvSpPr>
          <p:spPr>
            <a:xfrm rot="240000">
              <a:off x="3541239" y="1122925"/>
              <a:ext cx="1451920" cy="501412"/>
            </a:xfrm>
            <a:prstGeom prst="roundRect">
              <a:avLst>
                <a:gd name="adj" fmla="val 16667"/>
              </a:avLst>
            </a:prstGeom>
            <a:solidFill>
              <a:srgbClr val="0B97B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2" name="Google Shape;312;p4"/>
            <p:cNvSpPr txBox="1"/>
            <p:nvPr/>
          </p:nvSpPr>
          <p:spPr>
            <a:xfrm rot="240000">
              <a:off x="3565716" y="1147402"/>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No specific complaints</a:t>
              </a:r>
              <a:endParaRPr kern="0">
                <a:solidFill>
                  <a:srgbClr val="000000"/>
                </a:solidFill>
                <a:latin typeface="Arial"/>
                <a:cs typeface="Arial"/>
                <a:sym typeface="Arial"/>
              </a:endParaRPr>
            </a:p>
          </p:txBody>
        </p:sp>
        <p:sp>
          <p:nvSpPr>
            <p:cNvPr id="313" name="Google Shape;313;p4"/>
            <p:cNvSpPr/>
            <p:nvPr/>
          </p:nvSpPr>
          <p:spPr>
            <a:xfrm rot="240000">
              <a:off x="1306039" y="2585965"/>
              <a:ext cx="1451920" cy="501412"/>
            </a:xfrm>
            <a:prstGeom prst="roundRect">
              <a:avLst>
                <a:gd name="adj" fmla="val 16667"/>
              </a:avLst>
            </a:prstGeom>
            <a:solidFill>
              <a:srgbClr val="07A5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4" name="Google Shape;314;p4"/>
            <p:cNvSpPr txBox="1"/>
            <p:nvPr/>
          </p:nvSpPr>
          <p:spPr>
            <a:xfrm rot="240000">
              <a:off x="1330516" y="2610442"/>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Tangible benefits from Peds Readiness work</a:t>
              </a:r>
              <a:endParaRPr kern="0">
                <a:solidFill>
                  <a:srgbClr val="000000"/>
                </a:solidFill>
                <a:latin typeface="Arial"/>
                <a:cs typeface="Arial"/>
                <a:sym typeface="Arial"/>
              </a:endParaRPr>
            </a:p>
          </p:txBody>
        </p:sp>
        <p:sp>
          <p:nvSpPr>
            <p:cNvPr id="315" name="Google Shape;315;p4"/>
            <p:cNvSpPr/>
            <p:nvPr/>
          </p:nvSpPr>
          <p:spPr>
            <a:xfrm rot="240000">
              <a:off x="1346679" y="2049517"/>
              <a:ext cx="1451920" cy="501412"/>
            </a:xfrm>
            <a:prstGeom prst="roundRect">
              <a:avLst>
                <a:gd name="adj" fmla="val 16667"/>
              </a:avLst>
            </a:prstGeom>
            <a:solidFill>
              <a:srgbClr val="02AFA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6" name="Google Shape;316;p4"/>
            <p:cNvSpPr txBox="1"/>
            <p:nvPr/>
          </p:nvSpPr>
          <p:spPr>
            <a:xfrm rot="240000">
              <a:off x="1371156" y="2073994"/>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Market Share creep</a:t>
              </a:r>
              <a:endParaRPr kern="0">
                <a:solidFill>
                  <a:srgbClr val="000000"/>
                </a:solidFill>
                <a:latin typeface="Arial"/>
                <a:cs typeface="Arial"/>
                <a:sym typeface="Arial"/>
              </a:endParaRPr>
            </a:p>
          </p:txBody>
        </p:sp>
        <p:sp>
          <p:nvSpPr>
            <p:cNvPr id="317" name="Google Shape;317;p4"/>
            <p:cNvSpPr/>
            <p:nvPr/>
          </p:nvSpPr>
          <p:spPr>
            <a:xfrm rot="240000">
              <a:off x="1387319" y="1513069"/>
              <a:ext cx="1451920" cy="501412"/>
            </a:xfrm>
            <a:prstGeom prst="roundRect">
              <a:avLst>
                <a:gd name="adj" fmla="val 16667"/>
              </a:avLst>
            </a:prstGeom>
            <a:solidFill>
              <a:srgbClr val="00A7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8" name="Google Shape;318;p4"/>
            <p:cNvSpPr txBox="1"/>
            <p:nvPr/>
          </p:nvSpPr>
          <p:spPr>
            <a:xfrm rot="240000">
              <a:off x="1411796" y="1537546"/>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Community Feedback</a:t>
              </a:r>
              <a:endParaRPr kern="0">
                <a:solidFill>
                  <a:srgbClr val="000000"/>
                </a:solidFill>
                <a:latin typeface="Arial"/>
                <a:cs typeface="Arial"/>
                <a:sym typeface="Arial"/>
              </a:endParaRPr>
            </a:p>
          </p:txBody>
        </p:sp>
      </p:grpSp>
      <p:pic>
        <p:nvPicPr>
          <p:cNvPr id="6" name="Picture 5" descr="File:Emoji u1f44d.svg - Wikimedia Commons">
            <a:extLst>
              <a:ext uri="{FF2B5EF4-FFF2-40B4-BE49-F238E27FC236}">
                <a16:creationId xmlns:a16="http://schemas.microsoft.com/office/drawing/2014/main" id="{BEC60618-0786-EF48-86E6-1EB2CAE45F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6120560">
            <a:off x="995283" y="2440385"/>
            <a:ext cx="2944205" cy="2944205"/>
          </a:xfrm>
          <a:prstGeom prst="rect">
            <a:avLst/>
          </a:prstGeom>
        </p:spPr>
      </p:pic>
      <p:sp>
        <p:nvSpPr>
          <p:cNvPr id="8" name="TextBox 7">
            <a:extLst>
              <a:ext uri="{FF2B5EF4-FFF2-40B4-BE49-F238E27FC236}">
                <a16:creationId xmlns:a16="http://schemas.microsoft.com/office/drawing/2014/main" id="{B4F7855E-4053-AC44-B2AC-B680623F0053}"/>
              </a:ext>
            </a:extLst>
          </p:cNvPr>
          <p:cNvSpPr txBox="1"/>
          <p:nvPr/>
        </p:nvSpPr>
        <p:spPr>
          <a:xfrm>
            <a:off x="1426029" y="2930813"/>
            <a:ext cx="1230085" cy="369332"/>
          </a:xfrm>
          <a:prstGeom prst="rect">
            <a:avLst/>
          </a:prstGeom>
          <a:noFill/>
        </p:spPr>
        <p:txBody>
          <a:bodyPr wrap="square" rtlCol="0">
            <a:spAutoFit/>
          </a:bodyPr>
          <a:lstStyle/>
          <a:p>
            <a:r>
              <a:rPr lang="en-US" dirty="0"/>
              <a:t>COVID-19</a:t>
            </a:r>
          </a:p>
        </p:txBody>
      </p:sp>
    </p:spTree>
    <p:extLst>
      <p:ext uri="{BB962C8B-B14F-4D97-AF65-F5344CB8AC3E}">
        <p14:creationId xmlns:p14="http://schemas.microsoft.com/office/powerpoint/2010/main" val="10935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
          <p:cNvSpPr txBox="1">
            <a:spLocks noGrp="1"/>
          </p:cNvSpPr>
          <p:nvPr>
            <p:ph type="title"/>
          </p:nvPr>
        </p:nvSpPr>
        <p:spPr>
          <a:xfrm>
            <a:off x="415953" y="349285"/>
            <a:ext cx="8343900" cy="604575"/>
          </a:xfrm>
          <a:prstGeom prst="rect">
            <a:avLst/>
          </a:prstGeom>
          <a:noFill/>
          <a:ln>
            <a:noFill/>
          </a:ln>
        </p:spPr>
        <p:txBody>
          <a:bodyPr spcFirstLastPara="1" wrap="square" lIns="91425" tIns="45700" rIns="91425" bIns="45700" anchor="t" anchorCtr="0">
            <a:noAutofit/>
          </a:bodyPr>
          <a:lstStyle/>
          <a:p>
            <a:r>
              <a:rPr lang="en-US" sz="4000" b="0" dirty="0">
                <a:latin typeface="+mj-lt"/>
              </a:rPr>
              <a:t>Making the case for improvement</a:t>
            </a:r>
            <a:endParaRPr sz="4000" b="0" dirty="0">
              <a:latin typeface="+mj-lt"/>
            </a:endParaRPr>
          </a:p>
        </p:txBody>
      </p:sp>
      <p:grpSp>
        <p:nvGrpSpPr>
          <p:cNvPr id="325" name="Google Shape;325;p5"/>
          <p:cNvGrpSpPr/>
          <p:nvPr/>
        </p:nvGrpSpPr>
        <p:grpSpPr>
          <a:xfrm>
            <a:off x="134710" y="1331458"/>
            <a:ext cx="8124825" cy="4772026"/>
            <a:chOff x="0" y="203199"/>
            <a:chExt cx="6096000" cy="3657600"/>
          </a:xfrm>
        </p:grpSpPr>
        <p:sp>
          <p:nvSpPr>
            <p:cNvPr id="326" name="Google Shape;326;p5"/>
            <p:cNvSpPr/>
            <p:nvPr/>
          </p:nvSpPr>
          <p:spPr>
            <a:xfrm>
              <a:off x="0" y="203199"/>
              <a:ext cx="3657600" cy="3657600"/>
            </a:xfrm>
            <a:prstGeom prst="pie">
              <a:avLst>
                <a:gd name="adj1" fmla="val 5400000"/>
                <a:gd name="adj2" fmla="val 16200000"/>
              </a:avLst>
            </a:prstGeom>
            <a:solidFill>
              <a:srgbClr val="18429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27" name="Google Shape;327;p5"/>
            <p:cNvSpPr/>
            <p:nvPr/>
          </p:nvSpPr>
          <p:spPr>
            <a:xfrm>
              <a:off x="1828800" y="203199"/>
              <a:ext cx="4267200" cy="3657600"/>
            </a:xfrm>
            <a:prstGeom prst="rect">
              <a:avLst/>
            </a:prstGeom>
            <a:solidFill>
              <a:schemeClr val="lt1">
                <a:alpha val="89803"/>
              </a:schemeClr>
            </a:solidFill>
            <a:ln w="12700" cap="flat" cmpd="sng">
              <a:solidFill>
                <a:srgbClr val="184297"/>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28" name="Google Shape;328;p5"/>
            <p:cNvSpPr txBox="1"/>
            <p:nvPr/>
          </p:nvSpPr>
          <p:spPr>
            <a:xfrm>
              <a:off x="1828800" y="203199"/>
              <a:ext cx="2133600" cy="1097282"/>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Clinical Case</a:t>
              </a:r>
              <a:endParaRPr kern="0">
                <a:solidFill>
                  <a:srgbClr val="000000"/>
                </a:solidFill>
                <a:latin typeface="Arial"/>
                <a:cs typeface="Arial"/>
                <a:sym typeface="Arial"/>
              </a:endParaRPr>
            </a:p>
          </p:txBody>
        </p:sp>
        <p:sp>
          <p:nvSpPr>
            <p:cNvPr id="329" name="Google Shape;329;p5"/>
            <p:cNvSpPr/>
            <p:nvPr/>
          </p:nvSpPr>
          <p:spPr>
            <a:xfrm>
              <a:off x="640081" y="1300482"/>
              <a:ext cx="2377437" cy="2377437"/>
            </a:xfrm>
            <a:prstGeom prst="pie">
              <a:avLst>
                <a:gd name="adj1" fmla="val 5400000"/>
                <a:gd name="adj2" fmla="val 16200000"/>
              </a:avLst>
            </a:prstGeom>
            <a:solidFill>
              <a:srgbClr val="1B53B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0" name="Google Shape;330;p5"/>
            <p:cNvSpPr/>
            <p:nvPr/>
          </p:nvSpPr>
          <p:spPr>
            <a:xfrm>
              <a:off x="1828800" y="1300482"/>
              <a:ext cx="4267200" cy="2377437"/>
            </a:xfrm>
            <a:prstGeom prst="rect">
              <a:avLst/>
            </a:prstGeom>
            <a:solidFill>
              <a:schemeClr val="lt1">
                <a:alpha val="89803"/>
              </a:schemeClr>
            </a:solidFill>
            <a:ln w="12700" cap="flat" cmpd="sng">
              <a:solidFill>
                <a:srgbClr val="1B53B3"/>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1" name="Google Shape;331;p5"/>
            <p:cNvSpPr txBox="1"/>
            <p:nvPr/>
          </p:nvSpPr>
          <p:spPr>
            <a:xfrm>
              <a:off x="1828800" y="1300482"/>
              <a:ext cx="2133600" cy="1097278"/>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Executive ownership</a:t>
              </a:r>
              <a:endParaRPr kern="0">
                <a:solidFill>
                  <a:srgbClr val="000000"/>
                </a:solidFill>
                <a:latin typeface="Arial"/>
                <a:cs typeface="Arial"/>
                <a:sym typeface="Arial"/>
              </a:endParaRPr>
            </a:p>
          </p:txBody>
        </p:sp>
        <p:sp>
          <p:nvSpPr>
            <p:cNvPr id="332" name="Google Shape;332;p5"/>
            <p:cNvSpPr/>
            <p:nvPr/>
          </p:nvSpPr>
          <p:spPr>
            <a:xfrm>
              <a:off x="1280160" y="2397761"/>
              <a:ext cx="1097278" cy="1097278"/>
            </a:xfrm>
            <a:prstGeom prst="pie">
              <a:avLst>
                <a:gd name="adj1" fmla="val 5400000"/>
                <a:gd name="adj2" fmla="val 16200000"/>
              </a:avLst>
            </a:prstGeom>
            <a:solidFill>
              <a:srgbClr val="1C68D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3" name="Google Shape;333;p5"/>
            <p:cNvSpPr/>
            <p:nvPr/>
          </p:nvSpPr>
          <p:spPr>
            <a:xfrm>
              <a:off x="1828800" y="2397761"/>
              <a:ext cx="4267200" cy="1097278"/>
            </a:xfrm>
            <a:prstGeom prst="rect">
              <a:avLst/>
            </a:prstGeom>
            <a:solidFill>
              <a:schemeClr val="lt1">
                <a:alpha val="89803"/>
              </a:schemeClr>
            </a:solidFill>
            <a:ln w="12700" cap="flat" cmpd="sng">
              <a:solidFill>
                <a:srgbClr val="1C68D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4" name="Google Shape;334;p5"/>
            <p:cNvSpPr txBox="1"/>
            <p:nvPr/>
          </p:nvSpPr>
          <p:spPr>
            <a:xfrm>
              <a:off x="1828800" y="2397761"/>
              <a:ext cx="2133600" cy="1097278"/>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“Parent’ hospital responsibility</a:t>
              </a:r>
              <a:endParaRPr kern="0">
                <a:solidFill>
                  <a:srgbClr val="000000"/>
                </a:solidFill>
                <a:latin typeface="Arial"/>
                <a:cs typeface="Arial"/>
                <a:sym typeface="Arial"/>
              </a:endParaRPr>
            </a:p>
          </p:txBody>
        </p:sp>
        <p:sp>
          <p:nvSpPr>
            <p:cNvPr id="335" name="Google Shape;335;p5"/>
            <p:cNvSpPr/>
            <p:nvPr/>
          </p:nvSpPr>
          <p:spPr>
            <a:xfrm>
              <a:off x="3962400" y="203199"/>
              <a:ext cx="2133600" cy="1097282"/>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6" name="Google Shape;336;p5"/>
            <p:cNvSpPr txBox="1"/>
            <p:nvPr/>
          </p:nvSpPr>
          <p:spPr>
            <a:xfrm>
              <a:off x="3962400" y="203199"/>
              <a:ext cx="2133600" cy="1097282"/>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dirty="0">
                  <a:solidFill>
                    <a:srgbClr val="000000"/>
                  </a:solidFill>
                  <a:latin typeface="Calibri"/>
                  <a:ea typeface="Calibri"/>
                  <a:cs typeface="Calibri"/>
                  <a:sym typeface="Calibri"/>
                </a:rPr>
                <a:t>Chart reviews of performance-safety issue</a:t>
              </a:r>
              <a:endParaRPr kern="0" dirty="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dirty="0">
                  <a:solidFill>
                    <a:srgbClr val="000000"/>
                  </a:solidFill>
                  <a:latin typeface="Calibri"/>
                  <a:ea typeface="Calibri"/>
                  <a:cs typeface="Calibri"/>
                  <a:sym typeface="Calibri"/>
                </a:rPr>
                <a:t>Peer pressure</a:t>
              </a:r>
              <a:endParaRPr kern="0" dirty="0">
                <a:solidFill>
                  <a:srgbClr val="000000"/>
                </a:solidFill>
                <a:latin typeface="Arial"/>
                <a:cs typeface="Arial"/>
                <a:sym typeface="Arial"/>
              </a:endParaRPr>
            </a:p>
          </p:txBody>
        </p:sp>
        <p:sp>
          <p:nvSpPr>
            <p:cNvPr id="337" name="Google Shape;337;p5"/>
            <p:cNvSpPr/>
            <p:nvPr/>
          </p:nvSpPr>
          <p:spPr>
            <a:xfrm>
              <a:off x="3962400" y="1300482"/>
              <a:ext cx="2133600" cy="1097278"/>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8" name="Google Shape;338;p5"/>
            <p:cNvSpPr txBox="1"/>
            <p:nvPr/>
          </p:nvSpPr>
          <p:spPr>
            <a:xfrm>
              <a:off x="3962400" y="1300482"/>
              <a:ext cx="2133600" cy="1097278"/>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a:solidFill>
                    <a:srgbClr val="000000"/>
                  </a:solidFill>
                  <a:latin typeface="Calibri"/>
                  <a:ea typeface="Calibri"/>
                  <a:cs typeface="Calibri"/>
                  <a:sym typeface="Calibri"/>
                </a:rPr>
                <a:t>Market creep</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Volume trend</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Monthly business review</a:t>
              </a:r>
              <a:endParaRPr kern="0">
                <a:solidFill>
                  <a:srgbClr val="000000"/>
                </a:solidFill>
                <a:latin typeface="Arial"/>
                <a:cs typeface="Arial"/>
                <a:sym typeface="Arial"/>
              </a:endParaRPr>
            </a:p>
          </p:txBody>
        </p:sp>
        <p:sp>
          <p:nvSpPr>
            <p:cNvPr id="339" name="Google Shape;339;p5"/>
            <p:cNvSpPr/>
            <p:nvPr/>
          </p:nvSpPr>
          <p:spPr>
            <a:xfrm>
              <a:off x="3962400" y="2397761"/>
              <a:ext cx="2133600" cy="1097278"/>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40" name="Google Shape;340;p5"/>
            <p:cNvSpPr txBox="1"/>
            <p:nvPr/>
          </p:nvSpPr>
          <p:spPr>
            <a:xfrm>
              <a:off x="3962400" y="2397761"/>
              <a:ext cx="2133600" cy="1097278"/>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dirty="0">
                  <a:solidFill>
                    <a:srgbClr val="000000"/>
                  </a:solidFill>
                  <a:latin typeface="Calibri"/>
                  <a:ea typeface="Calibri"/>
                  <a:cs typeface="Calibri"/>
                  <a:sym typeface="Calibri"/>
                </a:rPr>
                <a:t>Designated outreach directors (MD &amp;RN )</a:t>
              </a:r>
              <a:endParaRPr kern="0" dirty="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dirty="0">
                  <a:solidFill>
                    <a:srgbClr val="000000"/>
                  </a:solidFill>
                  <a:latin typeface="Calibri"/>
                  <a:ea typeface="Calibri"/>
                  <a:cs typeface="Calibri"/>
                  <a:sym typeface="Calibri"/>
                </a:rPr>
                <a:t>Commitment to supplies</a:t>
              </a:r>
              <a:endParaRPr kern="0" dirty="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dirty="0">
                  <a:solidFill>
                    <a:srgbClr val="000000"/>
                  </a:solidFill>
                  <a:latin typeface="Calibri"/>
                  <a:ea typeface="Calibri"/>
                  <a:cs typeface="Calibri"/>
                  <a:sym typeface="Calibri"/>
                </a:rPr>
                <a:t>On site improvement plans</a:t>
              </a:r>
              <a:endParaRPr kern="0" dirty="0">
                <a:solidFill>
                  <a:srgbClr val="000000"/>
                </a:solidFill>
                <a:latin typeface="Arial"/>
                <a:cs typeface="Arial"/>
                <a:sym typeface="Arial"/>
              </a:endParaRPr>
            </a:p>
          </p:txBody>
        </p:sp>
      </p:grpSp>
      <p:pic>
        <p:nvPicPr>
          <p:cNvPr id="3" name="Graphic 2" descr="List">
            <a:extLst>
              <a:ext uri="{FF2B5EF4-FFF2-40B4-BE49-F238E27FC236}">
                <a16:creationId xmlns:a16="http://schemas.microsoft.com/office/drawing/2014/main" id="{53DB902C-D7E6-4341-86EE-C4288E966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7021" y="1831023"/>
            <a:ext cx="2241710" cy="2241710"/>
          </a:xfrm>
          <a:prstGeom prst="rect">
            <a:avLst/>
          </a:prstGeom>
        </p:spPr>
      </p:pic>
      <p:sp>
        <p:nvSpPr>
          <p:cNvPr id="4" name="TextBox 3">
            <a:extLst>
              <a:ext uri="{FF2B5EF4-FFF2-40B4-BE49-F238E27FC236}">
                <a16:creationId xmlns:a16="http://schemas.microsoft.com/office/drawing/2014/main" id="{04470089-EB07-B840-B549-5375BA852BAD}"/>
              </a:ext>
            </a:extLst>
          </p:cNvPr>
          <p:cNvSpPr txBox="1"/>
          <p:nvPr/>
        </p:nvSpPr>
        <p:spPr>
          <a:xfrm>
            <a:off x="8606278" y="1461691"/>
            <a:ext cx="3124200" cy="369332"/>
          </a:xfrm>
          <a:prstGeom prst="rect">
            <a:avLst/>
          </a:prstGeom>
          <a:noFill/>
        </p:spPr>
        <p:txBody>
          <a:bodyPr wrap="square" rtlCol="0">
            <a:spAutoFit/>
          </a:bodyPr>
          <a:lstStyle/>
          <a:p>
            <a:pPr algn="ctr"/>
            <a:r>
              <a:rPr lang="en-US" b="1" dirty="0">
                <a:solidFill>
                  <a:schemeClr val="accent2"/>
                </a:solidFill>
              </a:rPr>
              <a:t>Tips and Talking Points</a:t>
            </a:r>
          </a:p>
        </p:txBody>
      </p:sp>
      <p:sp>
        <p:nvSpPr>
          <p:cNvPr id="5" name="TextBox 4">
            <a:extLst>
              <a:ext uri="{FF2B5EF4-FFF2-40B4-BE49-F238E27FC236}">
                <a16:creationId xmlns:a16="http://schemas.microsoft.com/office/drawing/2014/main" id="{F5B6DA3E-96E4-2C4B-A485-C80311503675}"/>
              </a:ext>
            </a:extLst>
          </p:cNvPr>
          <p:cNvSpPr txBox="1"/>
          <p:nvPr/>
        </p:nvSpPr>
        <p:spPr>
          <a:xfrm>
            <a:off x="8665776" y="4033315"/>
            <a:ext cx="3124200" cy="1754326"/>
          </a:xfrm>
          <a:prstGeom prst="rect">
            <a:avLst/>
          </a:prstGeom>
          <a:noFill/>
        </p:spPr>
        <p:txBody>
          <a:bodyPr wrap="square" rtlCol="0">
            <a:spAutoFit/>
          </a:bodyPr>
          <a:lstStyle/>
          <a:p>
            <a:r>
              <a:rPr lang="en-US" dirty="0">
                <a:hlinkClick r:id="rId5"/>
              </a:rPr>
              <a:t>https://emscimprovement.center/collaboratives/pediatric-disaster-preparedness-quality-collaborative/pdpqc-participants-only/modules/</a:t>
            </a:r>
            <a:endParaRPr lang="en-US" dirty="0"/>
          </a:p>
          <a:p>
            <a:r>
              <a:rPr lang="en-US" dirty="0"/>
              <a:t>(password: </a:t>
            </a:r>
            <a:r>
              <a:rPr lang="en-US" dirty="0" err="1"/>
              <a:t>PedsDisasterReady</a:t>
            </a:r>
            <a:r>
              <a:rPr lang="en-US" dirty="0"/>
              <a:t>)</a:t>
            </a:r>
          </a:p>
        </p:txBody>
      </p:sp>
    </p:spTree>
    <p:extLst>
      <p:ext uri="{BB962C8B-B14F-4D97-AF65-F5344CB8AC3E}">
        <p14:creationId xmlns:p14="http://schemas.microsoft.com/office/powerpoint/2010/main" val="228352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5E13-7BA6-3B4E-9BB7-55BB8C803684}"/>
              </a:ext>
            </a:extLst>
          </p:cNvPr>
          <p:cNvSpPr>
            <a:spLocks noGrp="1"/>
          </p:cNvSpPr>
          <p:nvPr>
            <p:ph type="title"/>
          </p:nvPr>
        </p:nvSpPr>
        <p:spPr/>
        <p:txBody>
          <a:bodyPr/>
          <a:lstStyle/>
          <a:p>
            <a:r>
              <a:rPr lang="en-US" dirty="0"/>
              <a:t>Module 1: Tasks</a:t>
            </a:r>
          </a:p>
        </p:txBody>
      </p:sp>
      <p:sp>
        <p:nvSpPr>
          <p:cNvPr id="3" name="Content Placeholder 2">
            <a:extLst>
              <a:ext uri="{FF2B5EF4-FFF2-40B4-BE49-F238E27FC236}">
                <a16:creationId xmlns:a16="http://schemas.microsoft.com/office/drawing/2014/main" id="{8DD6ECD2-82F1-E04D-B809-A064EBA647E1}"/>
              </a:ext>
            </a:extLst>
          </p:cNvPr>
          <p:cNvSpPr>
            <a:spLocks noGrp="1"/>
          </p:cNvSpPr>
          <p:nvPr>
            <p:ph idx="1"/>
          </p:nvPr>
        </p:nvSpPr>
        <p:spPr/>
        <p:txBody>
          <a:bodyPr>
            <a:normAutofit/>
          </a:bodyPr>
          <a:lstStyle/>
          <a:p>
            <a:pPr marL="0" indent="0">
              <a:buNone/>
            </a:pPr>
            <a:r>
              <a:rPr lang="en-US" sz="2400" u="sng" dirty="0">
                <a:solidFill>
                  <a:schemeClr val="accent2"/>
                </a:solidFill>
              </a:rPr>
              <a:t>Purpose: Collect information</a:t>
            </a:r>
          </a:p>
          <a:p>
            <a:pPr marL="457200" indent="-457200">
              <a:buFont typeface="+mj-lt"/>
              <a:buAutoNum type="arabicPeriod"/>
            </a:pPr>
            <a:r>
              <a:rPr lang="en-US" sz="2400" dirty="0"/>
              <a:t>Engage with Emergency Manager and Emergency Management Committee (or self-analyze)</a:t>
            </a:r>
          </a:p>
          <a:p>
            <a:pPr marL="457200" indent="-457200">
              <a:buFont typeface="+mj-lt"/>
              <a:buAutoNum type="arabicPeriod"/>
            </a:pPr>
            <a:r>
              <a:rPr lang="en-US" sz="2400" dirty="0"/>
              <a:t>Is there any pediatric expertise on the committee? If no, why?</a:t>
            </a:r>
          </a:p>
          <a:p>
            <a:pPr marL="457200" indent="-457200">
              <a:buFont typeface="+mj-lt"/>
              <a:buAutoNum type="arabicPeriod"/>
            </a:pPr>
            <a:r>
              <a:rPr lang="en-US" sz="2400" dirty="0"/>
              <a:t>What do we need to do to improve here? </a:t>
            </a:r>
          </a:p>
          <a:p>
            <a:pPr marL="457200" indent="-457200">
              <a:buFont typeface="+mj-lt"/>
              <a:buAutoNum type="arabicPeriod"/>
            </a:pPr>
            <a:endParaRPr lang="en-US" sz="2400" dirty="0"/>
          </a:p>
        </p:txBody>
      </p:sp>
    </p:spTree>
    <p:extLst>
      <p:ext uri="{BB962C8B-B14F-4D97-AF65-F5344CB8AC3E}">
        <p14:creationId xmlns:p14="http://schemas.microsoft.com/office/powerpoint/2010/main" val="2019535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AA7F-3E99-3A4F-AF32-1643933478BC}"/>
              </a:ext>
            </a:extLst>
          </p:cNvPr>
          <p:cNvSpPr>
            <a:spLocks noGrp="1"/>
          </p:cNvSpPr>
          <p:nvPr>
            <p:ph type="title"/>
          </p:nvPr>
        </p:nvSpPr>
        <p:spPr/>
        <p:txBody>
          <a:bodyPr/>
          <a:lstStyle/>
          <a:p>
            <a:r>
              <a:rPr lang="en-US" dirty="0"/>
              <a:t>Module 1: Change Strategies</a:t>
            </a:r>
          </a:p>
        </p:txBody>
      </p:sp>
      <p:sp>
        <p:nvSpPr>
          <p:cNvPr id="7" name="Rectangle 6">
            <a:extLst>
              <a:ext uri="{FF2B5EF4-FFF2-40B4-BE49-F238E27FC236}">
                <a16:creationId xmlns:a16="http://schemas.microsoft.com/office/drawing/2014/main" id="{0701949E-0565-3A45-88FC-83FC15A39CD8}"/>
              </a:ext>
            </a:extLst>
          </p:cNvPr>
          <p:cNvSpPr/>
          <p:nvPr/>
        </p:nvSpPr>
        <p:spPr>
          <a:xfrm>
            <a:off x="228600" y="1404258"/>
            <a:ext cx="3135086" cy="6858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Do you have a Pediatric/Disaster Champion? </a:t>
            </a:r>
          </a:p>
        </p:txBody>
      </p:sp>
      <p:sp>
        <p:nvSpPr>
          <p:cNvPr id="10" name="Rectangle 9">
            <a:extLst>
              <a:ext uri="{FF2B5EF4-FFF2-40B4-BE49-F238E27FC236}">
                <a16:creationId xmlns:a16="http://schemas.microsoft.com/office/drawing/2014/main" id="{FCC878F6-05C7-4648-BD2F-59F54C646C35}"/>
              </a:ext>
            </a:extLst>
          </p:cNvPr>
          <p:cNvSpPr/>
          <p:nvPr/>
        </p:nvSpPr>
        <p:spPr>
          <a:xfrm>
            <a:off x="4458020" y="1404258"/>
            <a:ext cx="2767533" cy="68580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Identify a Pediatric/Disaster Champion</a:t>
            </a:r>
          </a:p>
        </p:txBody>
      </p:sp>
      <p:sp>
        <p:nvSpPr>
          <p:cNvPr id="11" name="Rectangle 10">
            <a:extLst>
              <a:ext uri="{FF2B5EF4-FFF2-40B4-BE49-F238E27FC236}">
                <a16:creationId xmlns:a16="http://schemas.microsoft.com/office/drawing/2014/main" id="{0346B1DA-A0CE-204D-9744-706C475BDC1E}"/>
              </a:ext>
            </a:extLst>
          </p:cNvPr>
          <p:cNvSpPr/>
          <p:nvPr/>
        </p:nvSpPr>
        <p:spPr>
          <a:xfrm>
            <a:off x="1623247" y="2284395"/>
            <a:ext cx="2767533"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Are his/her roles and responsibilities defined?</a:t>
            </a:r>
          </a:p>
        </p:txBody>
      </p:sp>
      <p:sp>
        <p:nvSpPr>
          <p:cNvPr id="12" name="Rectangle 11">
            <a:extLst>
              <a:ext uri="{FF2B5EF4-FFF2-40B4-BE49-F238E27FC236}">
                <a16:creationId xmlns:a16="http://schemas.microsoft.com/office/drawing/2014/main" id="{BAFF6EDF-D0C0-9345-8D80-CE58A39EA32B}"/>
              </a:ext>
            </a:extLst>
          </p:cNvPr>
          <p:cNvSpPr/>
          <p:nvPr/>
        </p:nvSpPr>
        <p:spPr>
          <a:xfrm>
            <a:off x="5694830" y="2307169"/>
            <a:ext cx="2767533" cy="68580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Define roles and responsibilities</a:t>
            </a:r>
          </a:p>
        </p:txBody>
      </p:sp>
      <p:sp>
        <p:nvSpPr>
          <p:cNvPr id="13" name="Rectangle 12">
            <a:extLst>
              <a:ext uri="{FF2B5EF4-FFF2-40B4-BE49-F238E27FC236}">
                <a16:creationId xmlns:a16="http://schemas.microsoft.com/office/drawing/2014/main" id="{7CB34A74-A361-2F4E-AD30-9166EF2A3CE1}"/>
              </a:ext>
            </a:extLst>
          </p:cNvPr>
          <p:cNvSpPr/>
          <p:nvPr/>
        </p:nvSpPr>
        <p:spPr>
          <a:xfrm>
            <a:off x="3759892" y="4660902"/>
            <a:ext cx="2767533"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Does he/she carry an official title and authority?</a:t>
            </a:r>
          </a:p>
        </p:txBody>
      </p:sp>
      <p:sp>
        <p:nvSpPr>
          <p:cNvPr id="14" name="Rectangle 13">
            <a:extLst>
              <a:ext uri="{FF2B5EF4-FFF2-40B4-BE49-F238E27FC236}">
                <a16:creationId xmlns:a16="http://schemas.microsoft.com/office/drawing/2014/main" id="{FBDC2F44-4C8B-BA4F-8193-943083715774}"/>
              </a:ext>
            </a:extLst>
          </p:cNvPr>
          <p:cNvSpPr/>
          <p:nvPr/>
        </p:nvSpPr>
        <p:spPr>
          <a:xfrm>
            <a:off x="7911192" y="4660902"/>
            <a:ext cx="2767533" cy="68580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Work with leadership to formalize the role</a:t>
            </a:r>
          </a:p>
        </p:txBody>
      </p:sp>
      <p:sp>
        <p:nvSpPr>
          <p:cNvPr id="15" name="Rectangle 14">
            <a:extLst>
              <a:ext uri="{FF2B5EF4-FFF2-40B4-BE49-F238E27FC236}">
                <a16:creationId xmlns:a16="http://schemas.microsoft.com/office/drawing/2014/main" id="{CD997C71-8DA5-204E-88EB-DC9CA0B73AE9}"/>
              </a:ext>
            </a:extLst>
          </p:cNvPr>
          <p:cNvSpPr/>
          <p:nvPr/>
        </p:nvSpPr>
        <p:spPr>
          <a:xfrm>
            <a:off x="2657712" y="3185184"/>
            <a:ext cx="2767533" cy="1219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Does he/she have any formal training in pediatric disaster preparedness</a:t>
            </a:r>
          </a:p>
          <a:p>
            <a:pPr algn="ctr"/>
            <a:r>
              <a:rPr lang="en-US" dirty="0"/>
              <a:t> </a:t>
            </a:r>
            <a:r>
              <a:rPr lang="en-US" sz="1600" dirty="0"/>
              <a:t>(</a:t>
            </a:r>
            <a:r>
              <a:rPr lang="en-US" sz="1600" dirty="0" err="1"/>
              <a:t>eg</a:t>
            </a:r>
            <a:r>
              <a:rPr lang="en-US" sz="1600" dirty="0"/>
              <a:t> FEMA 439 Course)</a:t>
            </a:r>
            <a:endParaRPr lang="en-US" dirty="0"/>
          </a:p>
        </p:txBody>
      </p:sp>
      <p:sp>
        <p:nvSpPr>
          <p:cNvPr id="17" name="Rectangle 16">
            <a:extLst>
              <a:ext uri="{FF2B5EF4-FFF2-40B4-BE49-F238E27FC236}">
                <a16:creationId xmlns:a16="http://schemas.microsoft.com/office/drawing/2014/main" id="{665EF810-7673-7D46-91AC-B1AEF8137B96}"/>
              </a:ext>
            </a:extLst>
          </p:cNvPr>
          <p:cNvSpPr/>
          <p:nvPr/>
        </p:nvSpPr>
        <p:spPr>
          <a:xfrm>
            <a:off x="6604428" y="3528690"/>
            <a:ext cx="2767533" cy="68580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Identify educational opportunities</a:t>
            </a:r>
          </a:p>
        </p:txBody>
      </p:sp>
      <p:sp>
        <p:nvSpPr>
          <p:cNvPr id="18" name="Rectangle 17">
            <a:extLst>
              <a:ext uri="{FF2B5EF4-FFF2-40B4-BE49-F238E27FC236}">
                <a16:creationId xmlns:a16="http://schemas.microsoft.com/office/drawing/2014/main" id="{9535B5DF-A4B3-FD4A-A7C9-A4304403F63C}"/>
              </a:ext>
            </a:extLst>
          </p:cNvPr>
          <p:cNvSpPr/>
          <p:nvPr/>
        </p:nvSpPr>
        <p:spPr>
          <a:xfrm>
            <a:off x="5143659" y="5577514"/>
            <a:ext cx="2767533"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Is the care team adequately trained on pediatric needs? </a:t>
            </a:r>
          </a:p>
        </p:txBody>
      </p:sp>
      <p:sp>
        <p:nvSpPr>
          <p:cNvPr id="19" name="Rectangle 18">
            <a:extLst>
              <a:ext uri="{FF2B5EF4-FFF2-40B4-BE49-F238E27FC236}">
                <a16:creationId xmlns:a16="http://schemas.microsoft.com/office/drawing/2014/main" id="{96CA81C6-07EA-574B-8C03-DD9B62CEA423}"/>
              </a:ext>
            </a:extLst>
          </p:cNvPr>
          <p:cNvSpPr/>
          <p:nvPr/>
        </p:nvSpPr>
        <p:spPr>
          <a:xfrm>
            <a:off x="9013373" y="5556553"/>
            <a:ext cx="2767533" cy="68580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Develop staff education plan</a:t>
            </a:r>
          </a:p>
        </p:txBody>
      </p:sp>
      <p:grpSp>
        <p:nvGrpSpPr>
          <p:cNvPr id="36" name="Group 35">
            <a:extLst>
              <a:ext uri="{FF2B5EF4-FFF2-40B4-BE49-F238E27FC236}">
                <a16:creationId xmlns:a16="http://schemas.microsoft.com/office/drawing/2014/main" id="{8B39037B-444E-0E45-B885-60CFEA151AE3}"/>
              </a:ext>
            </a:extLst>
          </p:cNvPr>
          <p:cNvGrpSpPr/>
          <p:nvPr/>
        </p:nvGrpSpPr>
        <p:grpSpPr>
          <a:xfrm>
            <a:off x="799214" y="2239840"/>
            <a:ext cx="664028" cy="427971"/>
            <a:chOff x="740229" y="2188029"/>
            <a:chExt cx="664028" cy="427971"/>
          </a:xfrm>
        </p:grpSpPr>
        <p:cxnSp>
          <p:nvCxnSpPr>
            <p:cNvPr id="28" name="Straight Arrow Connector 27">
              <a:extLst>
                <a:ext uri="{FF2B5EF4-FFF2-40B4-BE49-F238E27FC236}">
                  <a16:creationId xmlns:a16="http://schemas.microsoft.com/office/drawing/2014/main" id="{13D3D015-BFCF-D143-9518-88CF2F801FF4}"/>
                </a:ext>
              </a:extLst>
            </p:cNvPr>
            <p:cNvCxnSpPr/>
            <p:nvPr/>
          </p:nvCxnSpPr>
          <p:spPr>
            <a:xfrm>
              <a:off x="740229" y="2616000"/>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9EEFA004-BF02-3B43-B02D-117F9F55609F}"/>
                </a:ext>
              </a:extLst>
            </p:cNvPr>
            <p:cNvCxnSpPr/>
            <p:nvPr/>
          </p:nvCxnSpPr>
          <p:spPr>
            <a:xfrm flipV="1">
              <a:off x="751114" y="2188029"/>
              <a:ext cx="0" cy="427971"/>
            </a:xfrm>
            <a:prstGeom prst="line">
              <a:avLst/>
            </a:prstGeom>
          </p:spPr>
          <p:style>
            <a:lnRef idx="3">
              <a:schemeClr val="dk1"/>
            </a:lnRef>
            <a:fillRef idx="0">
              <a:schemeClr val="dk1"/>
            </a:fillRef>
            <a:effectRef idx="2">
              <a:schemeClr val="dk1"/>
            </a:effectRef>
            <a:fontRef idx="minor">
              <a:schemeClr val="tx1"/>
            </a:fontRef>
          </p:style>
        </p:cxnSp>
      </p:grpSp>
      <p:cxnSp>
        <p:nvCxnSpPr>
          <p:cNvPr id="31" name="Straight Arrow Connector 30">
            <a:extLst>
              <a:ext uri="{FF2B5EF4-FFF2-40B4-BE49-F238E27FC236}">
                <a16:creationId xmlns:a16="http://schemas.microsoft.com/office/drawing/2014/main" id="{85A0A94D-E1D7-EE4A-94CC-A8B53B85D831}"/>
              </a:ext>
            </a:extLst>
          </p:cNvPr>
          <p:cNvCxnSpPr/>
          <p:nvPr/>
        </p:nvCxnSpPr>
        <p:spPr>
          <a:xfrm>
            <a:off x="3612776" y="1728815"/>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B5D374E7-8BF1-8D42-BE35-2B8C818082EA}"/>
              </a:ext>
            </a:extLst>
          </p:cNvPr>
          <p:cNvCxnSpPr/>
          <p:nvPr/>
        </p:nvCxnSpPr>
        <p:spPr>
          <a:xfrm>
            <a:off x="4710791" y="2622857"/>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D3ABAEF4-C2D4-1249-AAD7-E46CBC774BDA}"/>
              </a:ext>
            </a:extLst>
          </p:cNvPr>
          <p:cNvCxnSpPr/>
          <p:nvPr/>
        </p:nvCxnSpPr>
        <p:spPr>
          <a:xfrm>
            <a:off x="5763986" y="3871590"/>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77C705BA-BB89-A041-9818-3C51F8F17269}"/>
              </a:ext>
            </a:extLst>
          </p:cNvPr>
          <p:cNvCxnSpPr/>
          <p:nvPr/>
        </p:nvCxnSpPr>
        <p:spPr>
          <a:xfrm>
            <a:off x="6792686" y="5003802"/>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0AFB2D87-E7E3-704F-8631-234F929611A2}"/>
              </a:ext>
            </a:extLst>
          </p:cNvPr>
          <p:cNvCxnSpPr/>
          <p:nvPr/>
        </p:nvCxnSpPr>
        <p:spPr>
          <a:xfrm>
            <a:off x="8130349" y="5913163"/>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7" name="Group 36">
            <a:extLst>
              <a:ext uri="{FF2B5EF4-FFF2-40B4-BE49-F238E27FC236}">
                <a16:creationId xmlns:a16="http://schemas.microsoft.com/office/drawing/2014/main" id="{4BAFBCDF-FE8B-3D49-8E2E-A2474E6B6674}"/>
              </a:ext>
            </a:extLst>
          </p:cNvPr>
          <p:cNvGrpSpPr/>
          <p:nvPr/>
        </p:nvGrpSpPr>
        <p:grpSpPr>
          <a:xfrm>
            <a:off x="1905477" y="3404721"/>
            <a:ext cx="664028" cy="427971"/>
            <a:chOff x="740229" y="2188029"/>
            <a:chExt cx="664028" cy="427971"/>
          </a:xfrm>
        </p:grpSpPr>
        <p:cxnSp>
          <p:nvCxnSpPr>
            <p:cNvPr id="38" name="Straight Arrow Connector 37">
              <a:extLst>
                <a:ext uri="{FF2B5EF4-FFF2-40B4-BE49-F238E27FC236}">
                  <a16:creationId xmlns:a16="http://schemas.microsoft.com/office/drawing/2014/main" id="{33EE225B-CF7E-DF49-A538-B4EF33B012BA}"/>
                </a:ext>
              </a:extLst>
            </p:cNvPr>
            <p:cNvCxnSpPr/>
            <p:nvPr/>
          </p:nvCxnSpPr>
          <p:spPr>
            <a:xfrm>
              <a:off x="740229" y="2616000"/>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C5D7A33-87BF-9B4D-9F72-EB2FD7971573}"/>
                </a:ext>
              </a:extLst>
            </p:cNvPr>
            <p:cNvCxnSpPr/>
            <p:nvPr/>
          </p:nvCxnSpPr>
          <p:spPr>
            <a:xfrm flipV="1">
              <a:off x="751114" y="2188029"/>
              <a:ext cx="0" cy="427971"/>
            </a:xfrm>
            <a:prstGeom prst="line">
              <a:avLst/>
            </a:prstGeom>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B4EB9D81-E6EF-8F4A-8EAA-4DE65D3A49E5}"/>
              </a:ext>
            </a:extLst>
          </p:cNvPr>
          <p:cNvGrpSpPr/>
          <p:nvPr/>
        </p:nvGrpSpPr>
        <p:grpSpPr>
          <a:xfrm>
            <a:off x="3031672" y="4633087"/>
            <a:ext cx="664028" cy="427971"/>
            <a:chOff x="740229" y="2188029"/>
            <a:chExt cx="664028" cy="427971"/>
          </a:xfrm>
        </p:grpSpPr>
        <p:cxnSp>
          <p:nvCxnSpPr>
            <p:cNvPr id="41" name="Straight Arrow Connector 40">
              <a:extLst>
                <a:ext uri="{FF2B5EF4-FFF2-40B4-BE49-F238E27FC236}">
                  <a16:creationId xmlns:a16="http://schemas.microsoft.com/office/drawing/2014/main" id="{AD980B5F-36DA-AB4D-ABBA-3E203E2EA264}"/>
                </a:ext>
              </a:extLst>
            </p:cNvPr>
            <p:cNvCxnSpPr/>
            <p:nvPr/>
          </p:nvCxnSpPr>
          <p:spPr>
            <a:xfrm>
              <a:off x="740229" y="2616000"/>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0C9D74AD-54F3-174B-AACE-889D8DDD5F3E}"/>
                </a:ext>
              </a:extLst>
            </p:cNvPr>
            <p:cNvCxnSpPr/>
            <p:nvPr/>
          </p:nvCxnSpPr>
          <p:spPr>
            <a:xfrm flipV="1">
              <a:off x="751114" y="2188029"/>
              <a:ext cx="0" cy="427971"/>
            </a:xfrm>
            <a:prstGeom prst="line">
              <a:avLst/>
            </a:prstGeom>
          </p:spPr>
          <p:style>
            <a:lnRef idx="3">
              <a:schemeClr val="dk1"/>
            </a:lnRef>
            <a:fillRef idx="0">
              <a:schemeClr val="dk1"/>
            </a:fillRef>
            <a:effectRef idx="2">
              <a:schemeClr val="dk1"/>
            </a:effectRef>
            <a:fontRef idx="minor">
              <a:schemeClr val="tx1"/>
            </a:fontRef>
          </p:style>
        </p:cxnSp>
      </p:grpSp>
      <p:grpSp>
        <p:nvGrpSpPr>
          <p:cNvPr id="43" name="Group 42">
            <a:extLst>
              <a:ext uri="{FF2B5EF4-FFF2-40B4-BE49-F238E27FC236}">
                <a16:creationId xmlns:a16="http://schemas.microsoft.com/office/drawing/2014/main" id="{FD7FE551-F53A-F940-B878-539163FFA446}"/>
              </a:ext>
            </a:extLst>
          </p:cNvPr>
          <p:cNvGrpSpPr/>
          <p:nvPr/>
        </p:nvGrpSpPr>
        <p:grpSpPr>
          <a:xfrm>
            <a:off x="4370053" y="5567738"/>
            <a:ext cx="664028" cy="427971"/>
            <a:chOff x="740229" y="2188029"/>
            <a:chExt cx="664028" cy="427971"/>
          </a:xfrm>
        </p:grpSpPr>
        <p:cxnSp>
          <p:nvCxnSpPr>
            <p:cNvPr id="44" name="Straight Arrow Connector 43">
              <a:extLst>
                <a:ext uri="{FF2B5EF4-FFF2-40B4-BE49-F238E27FC236}">
                  <a16:creationId xmlns:a16="http://schemas.microsoft.com/office/drawing/2014/main" id="{F1CE433A-D20F-6240-A3AF-C3298D992C70}"/>
                </a:ext>
              </a:extLst>
            </p:cNvPr>
            <p:cNvCxnSpPr/>
            <p:nvPr/>
          </p:nvCxnSpPr>
          <p:spPr>
            <a:xfrm>
              <a:off x="740229" y="2616000"/>
              <a:ext cx="6640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996E89EA-2EA9-2E4C-874A-139BEDC13F19}"/>
                </a:ext>
              </a:extLst>
            </p:cNvPr>
            <p:cNvCxnSpPr/>
            <p:nvPr/>
          </p:nvCxnSpPr>
          <p:spPr>
            <a:xfrm flipV="1">
              <a:off x="751114" y="2188029"/>
              <a:ext cx="0" cy="427971"/>
            </a:xfrm>
            <a:prstGeom prst="line">
              <a:avLst/>
            </a:prstGeom>
          </p:spPr>
          <p:style>
            <a:lnRef idx="3">
              <a:schemeClr val="dk1"/>
            </a:lnRef>
            <a:fillRef idx="0">
              <a:schemeClr val="dk1"/>
            </a:fillRef>
            <a:effectRef idx="2">
              <a:schemeClr val="dk1"/>
            </a:effectRef>
            <a:fontRef idx="minor">
              <a:schemeClr val="tx1"/>
            </a:fontRef>
          </p:style>
        </p:cxnSp>
      </p:grpSp>
      <p:sp>
        <p:nvSpPr>
          <p:cNvPr id="46" name="TextBox 45">
            <a:extLst>
              <a:ext uri="{FF2B5EF4-FFF2-40B4-BE49-F238E27FC236}">
                <a16:creationId xmlns:a16="http://schemas.microsoft.com/office/drawing/2014/main" id="{B0284CAD-5431-9143-90AF-924128BB1044}"/>
              </a:ext>
            </a:extLst>
          </p:cNvPr>
          <p:cNvSpPr txBox="1"/>
          <p:nvPr/>
        </p:nvSpPr>
        <p:spPr>
          <a:xfrm>
            <a:off x="290866" y="2307169"/>
            <a:ext cx="528842" cy="261610"/>
          </a:xfrm>
          <a:prstGeom prst="rect">
            <a:avLst/>
          </a:prstGeom>
          <a:noFill/>
        </p:spPr>
        <p:txBody>
          <a:bodyPr wrap="square" rtlCol="0">
            <a:spAutoFit/>
          </a:bodyPr>
          <a:lstStyle/>
          <a:p>
            <a:pPr algn="ctr"/>
            <a:r>
              <a:rPr lang="en-US" sz="1100" b="1" dirty="0"/>
              <a:t>Yes</a:t>
            </a:r>
          </a:p>
        </p:txBody>
      </p:sp>
      <p:sp>
        <p:nvSpPr>
          <p:cNvPr id="47" name="TextBox 46">
            <a:extLst>
              <a:ext uri="{FF2B5EF4-FFF2-40B4-BE49-F238E27FC236}">
                <a16:creationId xmlns:a16="http://schemas.microsoft.com/office/drawing/2014/main" id="{B5CAF183-FBF0-684E-A41A-9A1B5B382C7E}"/>
              </a:ext>
            </a:extLst>
          </p:cNvPr>
          <p:cNvSpPr txBox="1"/>
          <p:nvPr/>
        </p:nvSpPr>
        <p:spPr>
          <a:xfrm>
            <a:off x="1358826" y="3525774"/>
            <a:ext cx="528842" cy="261610"/>
          </a:xfrm>
          <a:prstGeom prst="rect">
            <a:avLst/>
          </a:prstGeom>
          <a:noFill/>
        </p:spPr>
        <p:txBody>
          <a:bodyPr wrap="square" rtlCol="0">
            <a:spAutoFit/>
          </a:bodyPr>
          <a:lstStyle/>
          <a:p>
            <a:pPr algn="ctr"/>
            <a:r>
              <a:rPr lang="en-US" sz="1100" b="1" dirty="0"/>
              <a:t>Yes</a:t>
            </a:r>
          </a:p>
        </p:txBody>
      </p:sp>
      <p:sp>
        <p:nvSpPr>
          <p:cNvPr id="48" name="TextBox 47">
            <a:extLst>
              <a:ext uri="{FF2B5EF4-FFF2-40B4-BE49-F238E27FC236}">
                <a16:creationId xmlns:a16="http://schemas.microsoft.com/office/drawing/2014/main" id="{F25CDA66-4DC0-B745-A2BE-897228D167A6}"/>
              </a:ext>
            </a:extLst>
          </p:cNvPr>
          <p:cNvSpPr txBox="1"/>
          <p:nvPr/>
        </p:nvSpPr>
        <p:spPr>
          <a:xfrm>
            <a:off x="2487535" y="4770700"/>
            <a:ext cx="528842" cy="261610"/>
          </a:xfrm>
          <a:prstGeom prst="rect">
            <a:avLst/>
          </a:prstGeom>
          <a:noFill/>
        </p:spPr>
        <p:txBody>
          <a:bodyPr wrap="square" rtlCol="0">
            <a:spAutoFit/>
          </a:bodyPr>
          <a:lstStyle/>
          <a:p>
            <a:pPr algn="ctr"/>
            <a:r>
              <a:rPr lang="en-US" sz="1100" b="1" dirty="0"/>
              <a:t>Yes</a:t>
            </a:r>
          </a:p>
        </p:txBody>
      </p:sp>
      <p:sp>
        <p:nvSpPr>
          <p:cNvPr id="49" name="TextBox 48">
            <a:extLst>
              <a:ext uri="{FF2B5EF4-FFF2-40B4-BE49-F238E27FC236}">
                <a16:creationId xmlns:a16="http://schemas.microsoft.com/office/drawing/2014/main" id="{A1086421-1D87-FA42-9A39-746CDED93801}"/>
              </a:ext>
            </a:extLst>
          </p:cNvPr>
          <p:cNvSpPr txBox="1"/>
          <p:nvPr/>
        </p:nvSpPr>
        <p:spPr>
          <a:xfrm>
            <a:off x="3780735" y="5683401"/>
            <a:ext cx="528842" cy="261610"/>
          </a:xfrm>
          <a:prstGeom prst="rect">
            <a:avLst/>
          </a:prstGeom>
          <a:noFill/>
        </p:spPr>
        <p:txBody>
          <a:bodyPr wrap="square" rtlCol="0">
            <a:spAutoFit/>
          </a:bodyPr>
          <a:lstStyle/>
          <a:p>
            <a:pPr algn="ctr"/>
            <a:r>
              <a:rPr lang="en-US" sz="1100" b="1" dirty="0"/>
              <a:t>Yes</a:t>
            </a:r>
          </a:p>
        </p:txBody>
      </p:sp>
      <p:sp>
        <p:nvSpPr>
          <p:cNvPr id="50" name="TextBox 49">
            <a:extLst>
              <a:ext uri="{FF2B5EF4-FFF2-40B4-BE49-F238E27FC236}">
                <a16:creationId xmlns:a16="http://schemas.microsoft.com/office/drawing/2014/main" id="{7A5C5FB8-F2FD-174A-BA53-D2FDC8F6A81E}"/>
              </a:ext>
            </a:extLst>
          </p:cNvPr>
          <p:cNvSpPr txBox="1"/>
          <p:nvPr/>
        </p:nvSpPr>
        <p:spPr>
          <a:xfrm>
            <a:off x="3646432" y="1416713"/>
            <a:ext cx="528842" cy="261610"/>
          </a:xfrm>
          <a:prstGeom prst="rect">
            <a:avLst/>
          </a:prstGeom>
          <a:noFill/>
        </p:spPr>
        <p:txBody>
          <a:bodyPr wrap="square" rtlCol="0">
            <a:spAutoFit/>
          </a:bodyPr>
          <a:lstStyle/>
          <a:p>
            <a:pPr algn="ctr"/>
            <a:r>
              <a:rPr lang="en-US" sz="1100" b="1" dirty="0"/>
              <a:t>No</a:t>
            </a:r>
          </a:p>
        </p:txBody>
      </p:sp>
      <p:sp>
        <p:nvSpPr>
          <p:cNvPr id="51" name="TextBox 50">
            <a:extLst>
              <a:ext uri="{FF2B5EF4-FFF2-40B4-BE49-F238E27FC236}">
                <a16:creationId xmlns:a16="http://schemas.microsoft.com/office/drawing/2014/main" id="{89724686-4078-F247-B668-AB34838201A6}"/>
              </a:ext>
            </a:extLst>
          </p:cNvPr>
          <p:cNvSpPr txBox="1"/>
          <p:nvPr/>
        </p:nvSpPr>
        <p:spPr>
          <a:xfrm>
            <a:off x="4778384" y="2320870"/>
            <a:ext cx="528842" cy="261610"/>
          </a:xfrm>
          <a:prstGeom prst="rect">
            <a:avLst/>
          </a:prstGeom>
          <a:noFill/>
        </p:spPr>
        <p:txBody>
          <a:bodyPr wrap="square" rtlCol="0">
            <a:spAutoFit/>
          </a:bodyPr>
          <a:lstStyle/>
          <a:p>
            <a:pPr algn="ctr"/>
            <a:r>
              <a:rPr lang="en-US" sz="1100" b="1" dirty="0"/>
              <a:t>No</a:t>
            </a:r>
          </a:p>
        </p:txBody>
      </p:sp>
      <p:sp>
        <p:nvSpPr>
          <p:cNvPr id="52" name="TextBox 51">
            <a:extLst>
              <a:ext uri="{FF2B5EF4-FFF2-40B4-BE49-F238E27FC236}">
                <a16:creationId xmlns:a16="http://schemas.microsoft.com/office/drawing/2014/main" id="{7A00B8AF-C44E-0E41-9BB7-B9EA06EF3394}"/>
              </a:ext>
            </a:extLst>
          </p:cNvPr>
          <p:cNvSpPr txBox="1"/>
          <p:nvPr/>
        </p:nvSpPr>
        <p:spPr>
          <a:xfrm>
            <a:off x="5831579" y="3534891"/>
            <a:ext cx="528842" cy="261610"/>
          </a:xfrm>
          <a:prstGeom prst="rect">
            <a:avLst/>
          </a:prstGeom>
          <a:noFill/>
        </p:spPr>
        <p:txBody>
          <a:bodyPr wrap="square" rtlCol="0">
            <a:spAutoFit/>
          </a:bodyPr>
          <a:lstStyle/>
          <a:p>
            <a:pPr algn="ctr"/>
            <a:r>
              <a:rPr lang="en-US" sz="1100" b="1" dirty="0"/>
              <a:t>No</a:t>
            </a:r>
          </a:p>
        </p:txBody>
      </p:sp>
      <p:sp>
        <p:nvSpPr>
          <p:cNvPr id="53" name="TextBox 52">
            <a:extLst>
              <a:ext uri="{FF2B5EF4-FFF2-40B4-BE49-F238E27FC236}">
                <a16:creationId xmlns:a16="http://schemas.microsoft.com/office/drawing/2014/main" id="{A7C0A098-D3DF-5141-9642-12FB7577C9CD}"/>
              </a:ext>
            </a:extLst>
          </p:cNvPr>
          <p:cNvSpPr txBox="1"/>
          <p:nvPr/>
        </p:nvSpPr>
        <p:spPr>
          <a:xfrm>
            <a:off x="6860279" y="4716267"/>
            <a:ext cx="528842" cy="261610"/>
          </a:xfrm>
          <a:prstGeom prst="rect">
            <a:avLst/>
          </a:prstGeom>
          <a:noFill/>
        </p:spPr>
        <p:txBody>
          <a:bodyPr wrap="square" rtlCol="0">
            <a:spAutoFit/>
          </a:bodyPr>
          <a:lstStyle/>
          <a:p>
            <a:pPr algn="ctr"/>
            <a:r>
              <a:rPr lang="en-US" sz="1100" b="1" dirty="0"/>
              <a:t>No</a:t>
            </a:r>
          </a:p>
        </p:txBody>
      </p:sp>
      <p:sp>
        <p:nvSpPr>
          <p:cNvPr id="54" name="TextBox 53">
            <a:extLst>
              <a:ext uri="{FF2B5EF4-FFF2-40B4-BE49-F238E27FC236}">
                <a16:creationId xmlns:a16="http://schemas.microsoft.com/office/drawing/2014/main" id="{1C9CE021-ED16-9C4D-A1E1-8C43A64A9690}"/>
              </a:ext>
            </a:extLst>
          </p:cNvPr>
          <p:cNvSpPr txBox="1"/>
          <p:nvPr/>
        </p:nvSpPr>
        <p:spPr>
          <a:xfrm>
            <a:off x="8197861" y="5590824"/>
            <a:ext cx="528842" cy="261610"/>
          </a:xfrm>
          <a:prstGeom prst="rect">
            <a:avLst/>
          </a:prstGeom>
          <a:noFill/>
        </p:spPr>
        <p:txBody>
          <a:bodyPr wrap="square" rtlCol="0">
            <a:spAutoFit/>
          </a:bodyPr>
          <a:lstStyle/>
          <a:p>
            <a:pPr algn="ctr"/>
            <a:r>
              <a:rPr lang="en-US" sz="1100" b="1" dirty="0"/>
              <a:t>No</a:t>
            </a:r>
          </a:p>
        </p:txBody>
      </p:sp>
    </p:spTree>
    <p:extLst>
      <p:ext uri="{BB962C8B-B14F-4D97-AF65-F5344CB8AC3E}">
        <p14:creationId xmlns:p14="http://schemas.microsoft.com/office/powerpoint/2010/main" val="714094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D69A-D068-7746-833E-280055E644D5}"/>
              </a:ext>
            </a:extLst>
          </p:cNvPr>
          <p:cNvSpPr>
            <a:spLocks noGrp="1"/>
          </p:cNvSpPr>
          <p:nvPr>
            <p:ph type="title"/>
          </p:nvPr>
        </p:nvSpPr>
        <p:spPr/>
        <p:txBody>
          <a:bodyPr>
            <a:normAutofit/>
          </a:bodyPr>
          <a:lstStyle/>
          <a:p>
            <a:r>
              <a:rPr lang="en-US" sz="6600" dirty="0"/>
              <a:t>Current Plan and Drill History</a:t>
            </a:r>
          </a:p>
        </p:txBody>
      </p:sp>
      <p:sp>
        <p:nvSpPr>
          <p:cNvPr id="3" name="Text Placeholder 2">
            <a:extLst>
              <a:ext uri="{FF2B5EF4-FFF2-40B4-BE49-F238E27FC236}">
                <a16:creationId xmlns:a16="http://schemas.microsoft.com/office/drawing/2014/main" id="{D4830234-F1A7-C042-87D7-0D062510AF91}"/>
              </a:ext>
            </a:extLst>
          </p:cNvPr>
          <p:cNvSpPr>
            <a:spLocks noGrp="1"/>
          </p:cNvSpPr>
          <p:nvPr>
            <p:ph type="body" idx="1"/>
          </p:nvPr>
        </p:nvSpPr>
        <p:spPr/>
        <p:txBody>
          <a:bodyPr/>
          <a:lstStyle/>
          <a:p>
            <a:r>
              <a:rPr lang="en-US" dirty="0"/>
              <a:t>Module 2</a:t>
            </a:r>
          </a:p>
          <a:p>
            <a:r>
              <a:rPr lang="en-US" dirty="0"/>
              <a:t>July 29 – august 11</a:t>
            </a:r>
          </a:p>
          <a:p>
            <a:endParaRPr lang="en-US" dirty="0"/>
          </a:p>
        </p:txBody>
      </p:sp>
      <p:pic>
        <p:nvPicPr>
          <p:cNvPr id="4" name="Graphic 3" descr="Books">
            <a:extLst>
              <a:ext uri="{FF2B5EF4-FFF2-40B4-BE49-F238E27FC236}">
                <a16:creationId xmlns:a16="http://schemas.microsoft.com/office/drawing/2014/main" id="{E2813A8D-8E44-5F4E-B4BF-B56ED4DC75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2952" y="1381142"/>
            <a:ext cx="1660232" cy="1660232"/>
          </a:xfrm>
          <a:prstGeom prst="rect">
            <a:avLst/>
          </a:prstGeom>
        </p:spPr>
      </p:pic>
    </p:spTree>
    <p:extLst>
      <p:ext uri="{BB962C8B-B14F-4D97-AF65-F5344CB8AC3E}">
        <p14:creationId xmlns:p14="http://schemas.microsoft.com/office/powerpoint/2010/main" val="9069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3" name="Google Shape;353;p7"/>
          <p:cNvGrpSpPr/>
          <p:nvPr/>
        </p:nvGrpSpPr>
        <p:grpSpPr>
          <a:xfrm>
            <a:off x="1991470" y="1171129"/>
            <a:ext cx="7738318" cy="4758184"/>
            <a:chOff x="744" y="145603"/>
            <a:chExt cx="6094511" cy="3772793"/>
          </a:xfrm>
        </p:grpSpPr>
        <p:sp>
          <p:nvSpPr>
            <p:cNvPr id="354" name="Google Shape;354;p7"/>
            <p:cNvSpPr/>
            <p:nvPr/>
          </p:nvSpPr>
          <p:spPr>
            <a:xfrm>
              <a:off x="744" y="145603"/>
              <a:ext cx="2902148" cy="1741289"/>
            </a:xfrm>
            <a:prstGeom prst="rect">
              <a:avLst/>
            </a:prstGeom>
            <a:solidFill>
              <a:srgbClr val="18429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5" name="Google Shape;355;p7"/>
            <p:cNvSpPr txBox="1"/>
            <p:nvPr/>
          </p:nvSpPr>
          <p:spPr>
            <a:xfrm>
              <a:off x="744" y="145603"/>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dirty="0">
                  <a:solidFill>
                    <a:srgbClr val="FFFFFF"/>
                  </a:solidFill>
                  <a:latin typeface="Calibri"/>
                  <a:ea typeface="Calibri"/>
                  <a:cs typeface="Calibri"/>
                  <a:sym typeface="Calibri"/>
                </a:rPr>
                <a:t>Joint Commission</a:t>
              </a:r>
              <a:endParaRPr sz="1400" kern="0" dirty="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Are your hospital’s disaster plans simply created to meet Joint Commission requirements? </a:t>
              </a:r>
              <a:endParaRPr sz="1400" kern="0" dirty="0">
                <a:solidFill>
                  <a:srgbClr val="000000"/>
                </a:solidFill>
                <a:latin typeface="Arial"/>
                <a:cs typeface="Arial"/>
                <a:sym typeface="Arial"/>
              </a:endParaRPr>
            </a:p>
          </p:txBody>
        </p:sp>
        <p:sp>
          <p:nvSpPr>
            <p:cNvPr id="356" name="Google Shape;356;p7"/>
            <p:cNvSpPr/>
            <p:nvPr/>
          </p:nvSpPr>
          <p:spPr>
            <a:xfrm>
              <a:off x="3193107" y="145603"/>
              <a:ext cx="2902148" cy="1741289"/>
            </a:xfrm>
            <a:prstGeom prst="rect">
              <a:avLst/>
            </a:prstGeom>
            <a:solidFill>
              <a:srgbClr val="1A4D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7" name="Google Shape;357;p7"/>
            <p:cNvSpPr txBox="1"/>
            <p:nvPr/>
          </p:nvSpPr>
          <p:spPr>
            <a:xfrm>
              <a:off x="3193107" y="145603"/>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dirty="0">
                  <a:solidFill>
                    <a:srgbClr val="FFFFFF"/>
                  </a:solidFill>
                  <a:latin typeface="Calibri"/>
                  <a:ea typeface="Calibri"/>
                  <a:cs typeface="Calibri"/>
                  <a:sym typeface="Calibri"/>
                </a:rPr>
                <a:t>Pediatric Considerations</a:t>
              </a:r>
              <a:endParaRPr sz="1400" kern="0" dirty="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Unaccompanied Minors</a:t>
              </a: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Family Reunification</a:t>
              </a: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Pediatric Surge Planning </a:t>
              </a:r>
              <a:endParaRPr kern="0" dirty="0">
                <a:solidFill>
                  <a:srgbClr val="FFFFFF"/>
                </a:solidFill>
                <a:latin typeface="Calibri"/>
                <a:ea typeface="Calibri"/>
                <a:cs typeface="Calibri"/>
                <a:sym typeface="Arial"/>
              </a:endParaRPr>
            </a:p>
          </p:txBody>
        </p:sp>
        <p:sp>
          <p:nvSpPr>
            <p:cNvPr id="358" name="Google Shape;358;p7"/>
            <p:cNvSpPr/>
            <p:nvPr/>
          </p:nvSpPr>
          <p:spPr>
            <a:xfrm>
              <a:off x="744" y="2177107"/>
              <a:ext cx="2902148" cy="1741289"/>
            </a:xfrm>
            <a:prstGeom prst="rect">
              <a:avLst/>
            </a:prstGeom>
            <a:solidFill>
              <a:srgbClr val="1B5AB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9" name="Google Shape;359;p7"/>
            <p:cNvSpPr txBox="1"/>
            <p:nvPr/>
          </p:nvSpPr>
          <p:spPr>
            <a:xfrm>
              <a:off x="744" y="2177107"/>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dirty="0">
                  <a:solidFill>
                    <a:srgbClr val="FFFFFF"/>
                  </a:solidFill>
                  <a:latin typeface="Calibri"/>
                  <a:ea typeface="Calibri"/>
                  <a:cs typeface="Calibri"/>
                  <a:sym typeface="Calibri"/>
                </a:rPr>
                <a:t>Useable Document</a:t>
              </a:r>
              <a:endParaRPr sz="1400" kern="0" dirty="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Are your hospital’s plans user friendly documents that would be of assistance in a disaster?</a:t>
              </a:r>
              <a:endParaRPr sz="1400" kern="0" dirty="0">
                <a:solidFill>
                  <a:srgbClr val="000000"/>
                </a:solidFill>
                <a:latin typeface="Arial"/>
                <a:cs typeface="Arial"/>
                <a:sym typeface="Arial"/>
              </a:endParaRPr>
            </a:p>
          </p:txBody>
        </p:sp>
        <p:sp>
          <p:nvSpPr>
            <p:cNvPr id="360" name="Google Shape;360;p7"/>
            <p:cNvSpPr/>
            <p:nvPr/>
          </p:nvSpPr>
          <p:spPr>
            <a:xfrm>
              <a:off x="3193107" y="2177107"/>
              <a:ext cx="2902148" cy="1741289"/>
            </a:xfrm>
            <a:prstGeom prst="rect">
              <a:avLst/>
            </a:prstGeom>
            <a:solidFill>
              <a:srgbClr val="1C68D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1" name="Google Shape;361;p7"/>
            <p:cNvSpPr txBox="1"/>
            <p:nvPr/>
          </p:nvSpPr>
          <p:spPr>
            <a:xfrm>
              <a:off x="3193107" y="2177107"/>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dirty="0">
                  <a:solidFill>
                    <a:srgbClr val="FFFFFF"/>
                  </a:solidFill>
                  <a:latin typeface="Calibri"/>
                  <a:ea typeface="Calibri"/>
                  <a:cs typeface="Calibri"/>
                  <a:sym typeface="Calibri"/>
                </a:rPr>
                <a:t>Drilling</a:t>
              </a:r>
              <a:endParaRPr sz="1400" kern="0" dirty="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Do you have a robust drilling program?</a:t>
              </a: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What parts of the hospital are involved in drills?</a:t>
              </a:r>
            </a:p>
            <a:p>
              <a:pPr marL="171450" lvl="1" indent="-171450">
                <a:lnSpc>
                  <a:spcPct val="90000"/>
                </a:lnSpc>
                <a:spcBef>
                  <a:spcPts val="805"/>
                </a:spcBef>
                <a:buClr>
                  <a:srgbClr val="FFFFFF"/>
                </a:buClr>
                <a:buSzPts val="1800"/>
                <a:buFont typeface="Calibri"/>
                <a:buChar char="•"/>
              </a:pPr>
              <a:r>
                <a:rPr lang="en-US" kern="0" dirty="0">
                  <a:solidFill>
                    <a:srgbClr val="FFFFFF"/>
                  </a:solidFill>
                  <a:latin typeface="Calibri"/>
                  <a:ea typeface="Calibri"/>
                  <a:cs typeface="Calibri"/>
                  <a:sym typeface="Calibri"/>
                </a:rPr>
                <a:t>Are kids a part of your drills?</a:t>
              </a:r>
              <a:endParaRPr kern="0" dirty="0">
                <a:solidFill>
                  <a:srgbClr val="FFFFFF"/>
                </a:solidFill>
                <a:latin typeface="Calibri"/>
                <a:ea typeface="Calibri"/>
                <a:cs typeface="Calibri"/>
                <a:sym typeface="Arial"/>
              </a:endParaRPr>
            </a:p>
          </p:txBody>
        </p:sp>
      </p:grpSp>
      <p:sp>
        <p:nvSpPr>
          <p:cNvPr id="352" name="Google Shape;352;p7"/>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dirty="0"/>
              <a:t>Does your plan “Check the Boxes”?</a:t>
            </a:r>
            <a:endParaRPr dirty="0"/>
          </a:p>
        </p:txBody>
      </p:sp>
      <p:sp>
        <p:nvSpPr>
          <p:cNvPr id="2" name="Rectangle 1"/>
          <p:cNvSpPr/>
          <p:nvPr/>
        </p:nvSpPr>
        <p:spPr>
          <a:xfrm>
            <a:off x="4810065" y="2443884"/>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
        <p:nvSpPr>
          <p:cNvPr id="13" name="Rectangle 12"/>
          <p:cNvSpPr/>
          <p:nvPr/>
        </p:nvSpPr>
        <p:spPr>
          <a:xfrm>
            <a:off x="4810065" y="4969597"/>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
        <p:nvSpPr>
          <p:cNvPr id="14" name="Rectangle 13"/>
          <p:cNvSpPr/>
          <p:nvPr/>
        </p:nvSpPr>
        <p:spPr>
          <a:xfrm>
            <a:off x="8909652" y="2443884"/>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
        <p:nvSpPr>
          <p:cNvPr id="15" name="Rectangle 14"/>
          <p:cNvSpPr/>
          <p:nvPr/>
        </p:nvSpPr>
        <p:spPr>
          <a:xfrm>
            <a:off x="8859490" y="4969597"/>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Tree>
    <p:extLst>
      <p:ext uri="{BB962C8B-B14F-4D97-AF65-F5344CB8AC3E}">
        <p14:creationId xmlns:p14="http://schemas.microsoft.com/office/powerpoint/2010/main" val="23804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E20B-49D8-E544-8089-BFDD8E8CD9EC}"/>
              </a:ext>
            </a:extLst>
          </p:cNvPr>
          <p:cNvSpPr>
            <a:spLocks noGrp="1"/>
          </p:cNvSpPr>
          <p:nvPr>
            <p:ph type="title"/>
          </p:nvPr>
        </p:nvSpPr>
        <p:spPr/>
        <p:txBody>
          <a:bodyPr>
            <a:normAutofit fontScale="90000"/>
          </a:bodyPr>
          <a:lstStyle/>
          <a:p>
            <a:r>
              <a:rPr lang="en-US" dirty="0"/>
              <a:t>Acknowledgements &amp; Disclaimer</a:t>
            </a:r>
          </a:p>
        </p:txBody>
      </p:sp>
      <p:sp>
        <p:nvSpPr>
          <p:cNvPr id="3" name="Content Placeholder 2">
            <a:extLst>
              <a:ext uri="{FF2B5EF4-FFF2-40B4-BE49-F238E27FC236}">
                <a16:creationId xmlns:a16="http://schemas.microsoft.com/office/drawing/2014/main" id="{B220E86E-B8AA-F240-AA31-44922B34B1E9}"/>
              </a:ext>
            </a:extLst>
          </p:cNvPr>
          <p:cNvSpPr>
            <a:spLocks noGrp="1"/>
          </p:cNvSpPr>
          <p:nvPr>
            <p:ph idx="1"/>
          </p:nvPr>
        </p:nvSpPr>
        <p:spPr/>
        <p:txBody>
          <a:bodyPr>
            <a:normAutofit/>
          </a:bodyPr>
          <a:lstStyle/>
          <a:p>
            <a:r>
              <a:rPr lang="en-US" b="1" dirty="0"/>
              <a:t>Funding Sources</a:t>
            </a:r>
          </a:p>
          <a:p>
            <a:r>
              <a:rPr lang="en-US" dirty="0"/>
              <a:t>The EGLPCDR is funded by the U.S. HHS Office of the Assistant Secretary of Preparedness and Response (ASPR) totaling $6 million to pilot the creation of Pediatric Disaster Care Centers of Excellence (COE) to improve disaster response capabilities for children in the United States. </a:t>
            </a:r>
          </a:p>
          <a:p>
            <a:r>
              <a:rPr lang="en-US" dirty="0"/>
              <a:t>The EIIC is supported by the Health Resources and Services Administration (HRSA) of the U.S. Department of Health and Human Services (HHS) as part of the Emergency Medical Services for Children Innovation and Improvement Center cooperative agreement totaling $1,500,000 with 0% financed with non-governmental sources. </a:t>
            </a:r>
          </a:p>
          <a:p>
            <a:r>
              <a:rPr lang="en-US" dirty="0"/>
              <a:t> </a:t>
            </a:r>
          </a:p>
          <a:p>
            <a:r>
              <a:rPr lang="en-US" b="1" dirty="0"/>
              <a:t>Disclaimer</a:t>
            </a:r>
          </a:p>
          <a:p>
            <a:r>
              <a:rPr lang="en-US" dirty="0"/>
              <a:t>The content presented here and throughout the collaborative is that of the authors and do not necessarily represent the official views of, nor an endorsement by, ASPR, HRSA, HHS, or the U.S. Government. </a:t>
            </a:r>
          </a:p>
        </p:txBody>
      </p:sp>
    </p:spTree>
    <p:extLst>
      <p:ext uri="{BB962C8B-B14F-4D97-AF65-F5344CB8AC3E}">
        <p14:creationId xmlns:p14="http://schemas.microsoft.com/office/powerpoint/2010/main" val="2844801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8393-A00F-1C4F-B8ED-8C42FF9EA475}"/>
              </a:ext>
            </a:extLst>
          </p:cNvPr>
          <p:cNvSpPr>
            <a:spLocks noGrp="1"/>
          </p:cNvSpPr>
          <p:nvPr>
            <p:ph type="title"/>
          </p:nvPr>
        </p:nvSpPr>
        <p:spPr/>
        <p:txBody>
          <a:bodyPr/>
          <a:lstStyle/>
          <a:p>
            <a:r>
              <a:rPr lang="en-US" dirty="0"/>
              <a:t>Tabletop Exercises</a:t>
            </a:r>
          </a:p>
        </p:txBody>
      </p:sp>
      <p:pic>
        <p:nvPicPr>
          <p:cNvPr id="4" name="Graphic 3" descr="Meeting">
            <a:extLst>
              <a:ext uri="{FF2B5EF4-FFF2-40B4-BE49-F238E27FC236}">
                <a16:creationId xmlns:a16="http://schemas.microsoft.com/office/drawing/2014/main" id="{1ADAEA43-0C11-3644-94C5-BF8096ED39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93195" y="1247815"/>
            <a:ext cx="1805609" cy="1805609"/>
          </a:xfrm>
          <a:prstGeom prst="rect">
            <a:avLst/>
          </a:prstGeom>
        </p:spPr>
      </p:pic>
      <p:sp>
        <p:nvSpPr>
          <p:cNvPr id="6" name="Text Placeholder 2">
            <a:extLst>
              <a:ext uri="{FF2B5EF4-FFF2-40B4-BE49-F238E27FC236}">
                <a16:creationId xmlns:a16="http://schemas.microsoft.com/office/drawing/2014/main" id="{7642CF34-50FB-1B45-A25A-D6F69D35AD07}"/>
              </a:ext>
            </a:extLst>
          </p:cNvPr>
          <p:cNvSpPr>
            <a:spLocks noGrp="1"/>
          </p:cNvSpPr>
          <p:nvPr>
            <p:ph type="body" idx="1"/>
          </p:nvPr>
        </p:nvSpPr>
        <p:spPr>
          <a:xfrm>
            <a:off x="1097280" y="4453128"/>
            <a:ext cx="10058400" cy="1143000"/>
          </a:xfrm>
        </p:spPr>
        <p:txBody>
          <a:bodyPr/>
          <a:lstStyle/>
          <a:p>
            <a:r>
              <a:rPr lang="en-US" dirty="0"/>
              <a:t>Module 3</a:t>
            </a:r>
          </a:p>
          <a:p>
            <a:r>
              <a:rPr lang="en-US" dirty="0"/>
              <a:t>August 12 - 25</a:t>
            </a:r>
          </a:p>
        </p:txBody>
      </p:sp>
    </p:spTree>
    <p:extLst>
      <p:ext uri="{BB962C8B-B14F-4D97-AF65-F5344CB8AC3E}">
        <p14:creationId xmlns:p14="http://schemas.microsoft.com/office/powerpoint/2010/main" val="239197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7"/>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dirty="0"/>
              <a:t>Tabletop Exercises </a:t>
            </a:r>
            <a:r>
              <a:rPr lang="en-US" sz="2400" dirty="0"/>
              <a:t>“Going Beyond the ER”</a:t>
            </a:r>
            <a:endParaRPr dirty="0"/>
          </a:p>
        </p:txBody>
      </p:sp>
      <p:sp>
        <p:nvSpPr>
          <p:cNvPr id="13" name="Rectangle 12"/>
          <p:cNvSpPr/>
          <p:nvPr/>
        </p:nvSpPr>
        <p:spPr>
          <a:xfrm>
            <a:off x="4810065" y="4969597"/>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
        <p:nvSpPr>
          <p:cNvPr id="14" name="Rectangle 13"/>
          <p:cNvSpPr/>
          <p:nvPr/>
        </p:nvSpPr>
        <p:spPr>
          <a:xfrm>
            <a:off x="8909652" y="2443884"/>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sp>
        <p:nvSpPr>
          <p:cNvPr id="15" name="Rectangle 14"/>
          <p:cNvSpPr/>
          <p:nvPr/>
        </p:nvSpPr>
        <p:spPr>
          <a:xfrm>
            <a:off x="8859490" y="4969597"/>
            <a:ext cx="820136" cy="923330"/>
          </a:xfrm>
          <a:prstGeom prst="rect">
            <a:avLst/>
          </a:prstGeom>
        </p:spPr>
        <p:txBody>
          <a:bodyPr wrap="square">
            <a:spAutoFit/>
          </a:bodyPr>
          <a:lstStyle/>
          <a:p>
            <a:r>
              <a:rPr lang="en-US" sz="5400" dirty="0">
                <a:solidFill>
                  <a:schemeClr val="bg1"/>
                </a:solidFill>
                <a:latin typeface="Wingdings"/>
                <a:ea typeface="Wingdings"/>
                <a:cs typeface="Wingdings"/>
              </a:rPr>
              <a:t></a:t>
            </a:r>
            <a:endParaRPr lang="en-US" sz="5400" dirty="0">
              <a:solidFill>
                <a:schemeClr val="bg1"/>
              </a:solidFill>
            </a:endParaRPr>
          </a:p>
        </p:txBody>
      </p:sp>
      <p:pic>
        <p:nvPicPr>
          <p:cNvPr id="3" name="Picture 2" descr="IMG_4947.jpg"/>
          <p:cNvPicPr>
            <a:picLocks noChangeAspect="1"/>
          </p:cNvPicPr>
          <p:nvPr/>
        </p:nvPicPr>
        <p:blipFill rotWithShape="1">
          <a:blip r:embed="rId3">
            <a:extLst>
              <a:ext uri="{28A0092B-C50C-407E-A947-70E740481C1C}">
                <a14:useLocalDpi xmlns:a14="http://schemas.microsoft.com/office/drawing/2010/main" val="0"/>
              </a:ext>
            </a:extLst>
          </a:blip>
          <a:srcRect b="9934"/>
          <a:stretch/>
        </p:blipFill>
        <p:spPr>
          <a:xfrm>
            <a:off x="484910" y="1307280"/>
            <a:ext cx="3810000" cy="4396175"/>
          </a:xfrm>
          <a:prstGeom prst="rect">
            <a:avLst/>
          </a:prstGeom>
        </p:spPr>
      </p:pic>
      <p:sp>
        <p:nvSpPr>
          <p:cNvPr id="4" name="TextBox 3"/>
          <p:cNvSpPr txBox="1"/>
          <p:nvPr/>
        </p:nvSpPr>
        <p:spPr>
          <a:xfrm>
            <a:off x="4548909" y="1376552"/>
            <a:ext cx="5495635" cy="4154983"/>
          </a:xfrm>
          <a:prstGeom prst="rect">
            <a:avLst/>
          </a:prstGeom>
          <a:noFill/>
        </p:spPr>
        <p:txBody>
          <a:bodyPr wrap="square" rtlCol="0">
            <a:spAutoFit/>
          </a:bodyPr>
          <a:lstStyle/>
          <a:p>
            <a:r>
              <a:rPr lang="en-US" sz="2400" b="1" dirty="0"/>
              <a:t>Who Needs a Seat at the “Table”?</a:t>
            </a:r>
          </a:p>
          <a:p>
            <a:pPr marL="342900" indent="-342900">
              <a:buFont typeface="Arial"/>
              <a:buChar char="•"/>
            </a:pPr>
            <a:r>
              <a:rPr lang="en-US" sz="2400" b="1" dirty="0"/>
              <a:t>Key Clinical Areas</a:t>
            </a:r>
          </a:p>
          <a:p>
            <a:pPr marL="342900" indent="-342900">
              <a:buFont typeface="Arial"/>
              <a:buChar char="•"/>
            </a:pPr>
            <a:r>
              <a:rPr lang="en-US" sz="2400" b="1" dirty="0"/>
              <a:t>Clinical Support Areas</a:t>
            </a:r>
          </a:p>
          <a:p>
            <a:pPr marL="800100" lvl="1" indent="-342900">
              <a:buFont typeface="Arial"/>
              <a:buChar char="•"/>
            </a:pPr>
            <a:r>
              <a:rPr lang="en-US" sz="2400" b="1" dirty="0"/>
              <a:t>Radiology</a:t>
            </a:r>
          </a:p>
          <a:p>
            <a:pPr marL="800100" lvl="1" indent="-342900">
              <a:buFont typeface="Arial"/>
              <a:buChar char="•"/>
            </a:pPr>
            <a:r>
              <a:rPr lang="en-US" sz="2400" b="1" dirty="0"/>
              <a:t>Lab</a:t>
            </a:r>
          </a:p>
          <a:p>
            <a:pPr marL="800100" lvl="1" indent="-342900">
              <a:buFont typeface="Arial"/>
              <a:buChar char="•"/>
            </a:pPr>
            <a:r>
              <a:rPr lang="en-US" sz="2400" b="1" dirty="0"/>
              <a:t>Blood Bank</a:t>
            </a:r>
          </a:p>
          <a:p>
            <a:pPr marL="342900" indent="-342900">
              <a:buFont typeface="Arial"/>
              <a:buChar char="•"/>
            </a:pPr>
            <a:r>
              <a:rPr lang="en-US" sz="2400" b="1" dirty="0"/>
              <a:t>Key Support Personnel</a:t>
            </a:r>
          </a:p>
          <a:p>
            <a:pPr marL="800100" lvl="1" indent="-342900">
              <a:buFont typeface="Arial"/>
              <a:buChar char="•"/>
            </a:pPr>
            <a:r>
              <a:rPr lang="en-US" sz="2400" b="1" dirty="0"/>
              <a:t>Security</a:t>
            </a:r>
          </a:p>
          <a:p>
            <a:pPr marL="800100" lvl="1" indent="-342900">
              <a:buFont typeface="Arial"/>
              <a:buChar char="•"/>
            </a:pPr>
            <a:r>
              <a:rPr lang="en-US" sz="2400" b="1" dirty="0"/>
              <a:t>Social Work</a:t>
            </a:r>
          </a:p>
          <a:p>
            <a:pPr marL="800100" lvl="1" indent="-342900">
              <a:buFont typeface="Arial"/>
              <a:buChar char="•"/>
            </a:pPr>
            <a:r>
              <a:rPr lang="en-US" sz="2400" b="1" dirty="0"/>
              <a:t>Admin</a:t>
            </a:r>
          </a:p>
          <a:p>
            <a:pPr marL="800100" lvl="1" indent="-342900">
              <a:buFont typeface="Arial"/>
              <a:buChar char="•"/>
            </a:pPr>
            <a:r>
              <a:rPr lang="en-US" sz="2400" b="1" dirty="0"/>
              <a:t>Media Relations</a:t>
            </a:r>
          </a:p>
        </p:txBody>
      </p:sp>
    </p:spTree>
    <p:extLst>
      <p:ext uri="{BB962C8B-B14F-4D97-AF65-F5344CB8AC3E}">
        <p14:creationId xmlns:p14="http://schemas.microsoft.com/office/powerpoint/2010/main" val="39461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F992-BC2B-144C-A70E-558F5CEFCFBB}"/>
              </a:ext>
            </a:extLst>
          </p:cNvPr>
          <p:cNvSpPr>
            <a:spLocks noGrp="1"/>
          </p:cNvSpPr>
          <p:nvPr>
            <p:ph type="title"/>
          </p:nvPr>
        </p:nvSpPr>
        <p:spPr>
          <a:xfrm>
            <a:off x="0" y="5466"/>
            <a:ext cx="9797143" cy="1279048"/>
          </a:xfrm>
        </p:spPr>
        <p:txBody>
          <a:bodyPr>
            <a:normAutofit/>
          </a:bodyPr>
          <a:lstStyle/>
          <a:p>
            <a:r>
              <a:rPr lang="en-US" sz="4400" dirty="0"/>
              <a:t>Sneak Peak: Tabletop Exercise Scenarios</a:t>
            </a:r>
          </a:p>
        </p:txBody>
      </p:sp>
      <p:sp>
        <p:nvSpPr>
          <p:cNvPr id="3" name="Content Placeholder 2">
            <a:extLst>
              <a:ext uri="{FF2B5EF4-FFF2-40B4-BE49-F238E27FC236}">
                <a16:creationId xmlns:a16="http://schemas.microsoft.com/office/drawing/2014/main" id="{98D56247-1C2C-2E45-A67F-8D8A5EF942D2}"/>
              </a:ext>
            </a:extLst>
          </p:cNvPr>
          <p:cNvSpPr>
            <a:spLocks noGrp="1"/>
          </p:cNvSpPr>
          <p:nvPr>
            <p:ph idx="1"/>
          </p:nvPr>
        </p:nvSpPr>
        <p:spPr>
          <a:xfrm>
            <a:off x="228600" y="1284514"/>
            <a:ext cx="11451771" cy="5192486"/>
          </a:xfrm>
        </p:spPr>
        <p:txBody>
          <a:bodyPr>
            <a:normAutofit fontScale="92500" lnSpcReduction="20000"/>
          </a:bodyPr>
          <a:lstStyle/>
          <a:p>
            <a:pPr>
              <a:lnSpc>
                <a:spcPct val="110000"/>
              </a:lnSpc>
              <a:spcBef>
                <a:spcPts val="0"/>
              </a:spcBef>
              <a:spcAft>
                <a:spcPts val="0"/>
              </a:spcAft>
            </a:pPr>
            <a:r>
              <a:rPr lang="en-US" sz="1500" b="1" dirty="0"/>
              <a:t>SCENARIO #1: SCHOOL BUS ACCIDENT</a:t>
            </a:r>
          </a:p>
          <a:p>
            <a:pPr>
              <a:lnSpc>
                <a:spcPct val="110000"/>
              </a:lnSpc>
              <a:spcBef>
                <a:spcPts val="0"/>
              </a:spcBef>
              <a:spcAft>
                <a:spcPts val="0"/>
              </a:spcAft>
            </a:pPr>
            <a:r>
              <a:rPr lang="en-US" sz="1300" dirty="0"/>
              <a:t>A school bus transporting elementary school children has been involved in a roll-over accident semi-truck. It is 4 PM during rush hour on a rainy day in April. The accident occurred 10 miles from the hospital. There are multiple injured children. Several are in critical condition. Ambulances are currently at the scene stabilizing and preparing patients for transport. Media has just picked up the story and they will likely arrive to the ED seeking information on injuries sustained during the incident. ETA of the first ambulance is 15 minutes.</a:t>
            </a:r>
          </a:p>
          <a:p>
            <a:pPr>
              <a:lnSpc>
                <a:spcPct val="110000"/>
              </a:lnSpc>
              <a:spcBef>
                <a:spcPts val="0"/>
              </a:spcBef>
              <a:spcAft>
                <a:spcPts val="0"/>
              </a:spcAft>
            </a:pPr>
            <a:endParaRPr lang="en-US" sz="1200" dirty="0"/>
          </a:p>
          <a:p>
            <a:pPr>
              <a:lnSpc>
                <a:spcPct val="110000"/>
              </a:lnSpc>
              <a:spcBef>
                <a:spcPts val="0"/>
              </a:spcBef>
              <a:spcAft>
                <a:spcPts val="0"/>
              </a:spcAft>
            </a:pPr>
            <a:r>
              <a:rPr lang="en-US" sz="1500" b="1" dirty="0"/>
              <a:t>SCENARIO #2: ACTIVE SHOOTER</a:t>
            </a:r>
          </a:p>
          <a:p>
            <a:pPr>
              <a:lnSpc>
                <a:spcPct val="110000"/>
              </a:lnSpc>
              <a:spcBef>
                <a:spcPts val="0"/>
              </a:spcBef>
              <a:spcAft>
                <a:spcPts val="0"/>
              </a:spcAft>
            </a:pPr>
            <a:r>
              <a:rPr lang="en-US" sz="1300" dirty="0"/>
              <a:t>A breaking story on the local news station discloses that shots have been fired at a local junior high school. It is midafternoon on a Friday. Your hospital is the closest to the school. The hospital has started receiving calls from terrified parents seeking information about their children. There are reports that some children have escaped the building with penetrating injuries. The number of those injured is currently unknown. The ETA of any injured arrivals is also unknown.</a:t>
            </a:r>
          </a:p>
          <a:p>
            <a:pPr>
              <a:lnSpc>
                <a:spcPct val="110000"/>
              </a:lnSpc>
              <a:spcBef>
                <a:spcPts val="0"/>
              </a:spcBef>
              <a:spcAft>
                <a:spcPts val="0"/>
              </a:spcAft>
            </a:pPr>
            <a:endParaRPr lang="en-US" sz="1500" dirty="0"/>
          </a:p>
          <a:p>
            <a:pPr>
              <a:lnSpc>
                <a:spcPct val="110000"/>
              </a:lnSpc>
              <a:spcBef>
                <a:spcPts val="0"/>
              </a:spcBef>
              <a:spcAft>
                <a:spcPts val="0"/>
              </a:spcAft>
            </a:pPr>
            <a:r>
              <a:rPr lang="en-US" sz="1500" b="1" dirty="0"/>
              <a:t>SCENARIO #3 - LARGER STORM/FLOODING</a:t>
            </a:r>
          </a:p>
          <a:p>
            <a:pPr>
              <a:lnSpc>
                <a:spcPct val="110000"/>
              </a:lnSpc>
              <a:spcBef>
                <a:spcPts val="0"/>
              </a:spcBef>
              <a:spcAft>
                <a:spcPts val="0"/>
              </a:spcAft>
            </a:pPr>
            <a:r>
              <a:rPr lang="en-US" sz="1300" dirty="0"/>
              <a:t>Your local area is currently under a flash flood warning due to a large thunderstorm. It is currently 2 AM on a Sunday night in December. There are reports of a nearby dam breaking causing a sudden influx of flooding in a highly populated area. A call comes in that EMS has been called to help multiple victims with concern for drowning, near drowning, and hypothermia. You are the nearest hospital to the dam break and are expected to receive the majority of the patients involved.</a:t>
            </a:r>
          </a:p>
          <a:p>
            <a:pPr>
              <a:lnSpc>
                <a:spcPct val="110000"/>
              </a:lnSpc>
              <a:spcBef>
                <a:spcPts val="0"/>
              </a:spcBef>
              <a:spcAft>
                <a:spcPts val="0"/>
              </a:spcAft>
            </a:pPr>
            <a:endParaRPr lang="en-US" sz="1500" dirty="0"/>
          </a:p>
          <a:p>
            <a:pPr>
              <a:lnSpc>
                <a:spcPct val="110000"/>
              </a:lnSpc>
              <a:spcBef>
                <a:spcPts val="0"/>
              </a:spcBef>
              <a:spcAft>
                <a:spcPts val="0"/>
              </a:spcAft>
            </a:pPr>
            <a:r>
              <a:rPr lang="en-US" sz="1500" b="1" dirty="0"/>
              <a:t>SCENARIO #4 - BOMB</a:t>
            </a:r>
          </a:p>
          <a:p>
            <a:pPr>
              <a:lnSpc>
                <a:spcPct val="110000"/>
              </a:lnSpc>
              <a:spcBef>
                <a:spcPts val="0"/>
              </a:spcBef>
              <a:spcAft>
                <a:spcPts val="0"/>
              </a:spcAft>
            </a:pPr>
            <a:r>
              <a:rPr lang="en-US" sz="1300" dirty="0"/>
              <a:t>An explosion has occurred at a local high school during a busy Wednesday morning. The cause is currently unknown, but a large area of the three-story building has collapsed. First responders are currently at the scene and have extracted some of the victims from the debris, but it is unknown how many are trapped. You are the nearest hospital and expected to receive the majority of the injured victims.</a:t>
            </a:r>
          </a:p>
          <a:p>
            <a:pPr>
              <a:lnSpc>
                <a:spcPct val="110000"/>
              </a:lnSpc>
              <a:spcBef>
                <a:spcPts val="0"/>
              </a:spcBef>
              <a:spcAft>
                <a:spcPts val="0"/>
              </a:spcAft>
            </a:pPr>
            <a:endParaRPr lang="en-US" sz="1200" dirty="0"/>
          </a:p>
          <a:p>
            <a:pPr>
              <a:lnSpc>
                <a:spcPct val="110000"/>
              </a:lnSpc>
              <a:spcBef>
                <a:spcPts val="0"/>
              </a:spcBef>
              <a:spcAft>
                <a:spcPts val="0"/>
              </a:spcAft>
            </a:pPr>
            <a:r>
              <a:rPr lang="en-US" sz="1500" b="1" dirty="0"/>
              <a:t>SCENARIO #5 – FIRE</a:t>
            </a:r>
          </a:p>
          <a:p>
            <a:pPr>
              <a:lnSpc>
                <a:spcPct val="110000"/>
              </a:lnSpc>
              <a:spcBef>
                <a:spcPts val="0"/>
              </a:spcBef>
              <a:spcAft>
                <a:spcPts val="0"/>
              </a:spcAft>
            </a:pPr>
            <a:r>
              <a:rPr lang="en-US" sz="1300" dirty="0"/>
              <a:t>There has been an inbound call from EMS bringing pediatric patients involved in a fire. According to EMS, a 3-alarm fire is active at a nearby in-home daycare. There are at least three critically injured children under 3 years of age with large areas of burns. The number of children at the daycare at the time of the fire is currently unknown. There were two daycare workers on site at the time, one is severely injured and the other has minor injuries but is hysterical and unable to focus to answer questions.</a:t>
            </a:r>
          </a:p>
          <a:p>
            <a:pPr>
              <a:lnSpc>
                <a:spcPct val="110000"/>
              </a:lnSpc>
              <a:spcBef>
                <a:spcPts val="0"/>
              </a:spcBef>
              <a:spcAft>
                <a:spcPts val="0"/>
              </a:spcAft>
            </a:pPr>
            <a:endParaRPr lang="en-US" sz="1500" dirty="0"/>
          </a:p>
          <a:p>
            <a:pPr>
              <a:lnSpc>
                <a:spcPct val="110000"/>
              </a:lnSpc>
              <a:spcBef>
                <a:spcPts val="0"/>
              </a:spcBef>
              <a:spcAft>
                <a:spcPts val="0"/>
              </a:spcAft>
            </a:pPr>
            <a:r>
              <a:rPr lang="en-US" sz="1500" b="1" dirty="0"/>
              <a:t>SCENARIO #6 - CARBON MONOXIDE POISONING</a:t>
            </a:r>
          </a:p>
          <a:p>
            <a:pPr>
              <a:lnSpc>
                <a:spcPct val="110000"/>
              </a:lnSpc>
              <a:spcBef>
                <a:spcPts val="0"/>
              </a:spcBef>
              <a:spcAft>
                <a:spcPts val="0"/>
              </a:spcAft>
            </a:pPr>
            <a:r>
              <a:rPr lang="en-US" sz="1300" dirty="0"/>
              <a:t>It is 8 PM on a cold night in January and a man has called EMS for help after coming home to find his wife and children ill. Their youngest child is 18 months old, unconscious, and unarousable. The older five children range in age from 3 to 12 years. These children and his wife have been complaining of nausea, dizziness, and difficulty breathing. There are two ambulances in route to your hospital with the patients.</a:t>
            </a:r>
          </a:p>
        </p:txBody>
      </p:sp>
    </p:spTree>
    <p:extLst>
      <p:ext uri="{BB962C8B-B14F-4D97-AF65-F5344CB8AC3E}">
        <p14:creationId xmlns:p14="http://schemas.microsoft.com/office/powerpoint/2010/main" val="2968454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2BB-A794-D440-AC66-038F66A51606}"/>
              </a:ext>
            </a:extLst>
          </p:cNvPr>
          <p:cNvSpPr>
            <a:spLocks noGrp="1"/>
          </p:cNvSpPr>
          <p:nvPr>
            <p:ph type="title"/>
          </p:nvPr>
        </p:nvSpPr>
        <p:spPr/>
        <p:txBody>
          <a:bodyPr/>
          <a:lstStyle/>
          <a:p>
            <a:r>
              <a:rPr lang="en-US" dirty="0"/>
              <a:t>After-Action Report</a:t>
            </a:r>
          </a:p>
        </p:txBody>
      </p:sp>
      <p:pic>
        <p:nvPicPr>
          <p:cNvPr id="5" name="Content Placeholder 4">
            <a:extLst>
              <a:ext uri="{FF2B5EF4-FFF2-40B4-BE49-F238E27FC236}">
                <a16:creationId xmlns:a16="http://schemas.microsoft.com/office/drawing/2014/main" id="{A9EC3105-F384-534F-A863-FFD290710E3C}"/>
              </a:ext>
            </a:extLst>
          </p:cNvPr>
          <p:cNvPicPr>
            <a:picLocks noGrp="1" noChangeAspect="1"/>
          </p:cNvPicPr>
          <p:nvPr>
            <p:ph idx="1"/>
          </p:nvPr>
        </p:nvPicPr>
        <p:blipFill>
          <a:blip r:embed="rId2"/>
          <a:stretch>
            <a:fillRect/>
          </a:stretch>
        </p:blipFill>
        <p:spPr>
          <a:xfrm>
            <a:off x="1587929" y="1253871"/>
            <a:ext cx="4243779" cy="5491950"/>
          </a:xfr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89248B0-E5BF-DB40-9B77-DBF5093A6B24}"/>
              </a:ext>
            </a:extLst>
          </p:cNvPr>
          <p:cNvPicPr>
            <a:picLocks noChangeAspect="1"/>
          </p:cNvPicPr>
          <p:nvPr/>
        </p:nvPicPr>
        <p:blipFill>
          <a:blip r:embed="rId3"/>
          <a:stretch>
            <a:fillRect/>
          </a:stretch>
        </p:blipFill>
        <p:spPr>
          <a:xfrm>
            <a:off x="6096000" y="1253867"/>
            <a:ext cx="4243778" cy="54919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6349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9810-E1B2-904D-9B4D-3764338FDCEB}"/>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86B8EDED-17F0-FE4E-AA01-F2B737D83400}"/>
              </a:ext>
            </a:extLst>
          </p:cNvPr>
          <p:cNvSpPr>
            <a:spLocks noGrp="1"/>
          </p:cNvSpPr>
          <p:nvPr>
            <p:ph idx="1"/>
          </p:nvPr>
        </p:nvSpPr>
        <p:spPr/>
        <p:txBody>
          <a:bodyPr/>
          <a:lstStyle/>
          <a:p>
            <a:r>
              <a:rPr lang="en-US" b="1" dirty="0">
                <a:solidFill>
                  <a:schemeClr val="accent2"/>
                </a:solidFill>
              </a:rPr>
              <a:t>Next Learning Session: Regional Disaster Coalitions</a:t>
            </a:r>
          </a:p>
          <a:p>
            <a:pPr lvl="1"/>
            <a:r>
              <a:rPr lang="en-US" dirty="0">
                <a:solidFill>
                  <a:schemeClr val="tx1"/>
                </a:solidFill>
              </a:rPr>
              <a:t>August 25, 12:00 ET / 11:00 CT</a:t>
            </a:r>
          </a:p>
          <a:p>
            <a:pPr lvl="1"/>
            <a:r>
              <a:rPr lang="en-US" sz="1800" dirty="0"/>
              <a:t>Join Zoom Meeting: </a:t>
            </a:r>
            <a:r>
              <a:rPr lang="en-US" sz="1800" u="sng" dirty="0">
                <a:hlinkClick r:id="rId2"/>
              </a:rPr>
              <a:t>https://utexas.zoom.us/j/93073919339</a:t>
            </a:r>
            <a:r>
              <a:rPr lang="en-US" sz="1800" dirty="0"/>
              <a:t> ; Meeting ID: 930 7391 9339</a:t>
            </a:r>
          </a:p>
          <a:p>
            <a:pPr lvl="1"/>
            <a:endParaRPr lang="en-US" dirty="0">
              <a:solidFill>
                <a:schemeClr val="tx1"/>
              </a:solidFill>
            </a:endParaRPr>
          </a:p>
          <a:p>
            <a:r>
              <a:rPr lang="en-US" b="1" dirty="0">
                <a:solidFill>
                  <a:schemeClr val="accent2"/>
                </a:solidFill>
              </a:rPr>
              <a:t>Modules</a:t>
            </a:r>
          </a:p>
          <a:p>
            <a:pPr lvl="1"/>
            <a:r>
              <a:rPr lang="en-US" dirty="0">
                <a:solidFill>
                  <a:schemeClr val="tx1"/>
                </a:solidFill>
              </a:rPr>
              <a:t>Emailed out every 2 weeks on Wednesday</a:t>
            </a:r>
          </a:p>
          <a:p>
            <a:pPr lvl="1"/>
            <a:r>
              <a:rPr lang="en-US" dirty="0">
                <a:solidFill>
                  <a:schemeClr val="tx1"/>
                </a:solidFill>
              </a:rPr>
              <a:t>Can also check the Participants-Only website</a:t>
            </a:r>
          </a:p>
          <a:p>
            <a:pPr lvl="1"/>
            <a:endParaRPr lang="en-US" dirty="0"/>
          </a:p>
          <a:p>
            <a:r>
              <a:rPr lang="en-US" b="1" dirty="0">
                <a:solidFill>
                  <a:schemeClr val="accent2"/>
                </a:solidFill>
              </a:rPr>
              <a:t>Participant Contact List</a:t>
            </a:r>
          </a:p>
          <a:p>
            <a:pPr lvl="1"/>
            <a:r>
              <a:rPr lang="en-US" dirty="0">
                <a:solidFill>
                  <a:schemeClr val="tx1"/>
                </a:solidFill>
              </a:rPr>
              <a:t>Published tomorrow, Wednesday 7/15</a:t>
            </a:r>
          </a:p>
          <a:p>
            <a:pPr lvl="1"/>
            <a:r>
              <a:rPr lang="en-US" dirty="0">
                <a:solidFill>
                  <a:schemeClr val="tx1"/>
                </a:solidFill>
              </a:rPr>
              <a:t>Please let me know if you do NOT want your name/email listed</a:t>
            </a:r>
          </a:p>
          <a:p>
            <a:pPr lvl="1"/>
            <a:r>
              <a:rPr lang="en-US" dirty="0">
                <a:solidFill>
                  <a:schemeClr val="tx1"/>
                </a:solidFill>
              </a:rPr>
              <a:t>Notify me if you would like anyone else included on the list</a:t>
            </a:r>
            <a:endParaRPr lang="en-US" dirty="0"/>
          </a:p>
          <a:p>
            <a:endParaRPr lang="en-US" dirty="0">
              <a:solidFill>
                <a:schemeClr val="tx1"/>
              </a:solidFill>
            </a:endParaRPr>
          </a:p>
        </p:txBody>
      </p:sp>
    </p:spTree>
    <p:extLst>
      <p:ext uri="{BB962C8B-B14F-4D97-AF65-F5344CB8AC3E}">
        <p14:creationId xmlns:p14="http://schemas.microsoft.com/office/powerpoint/2010/main" val="247879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7A97-6EDA-044E-85B4-F1C4BCB1A11F}"/>
              </a:ext>
            </a:extLst>
          </p:cNvPr>
          <p:cNvSpPr>
            <a:spLocks noGrp="1"/>
          </p:cNvSpPr>
          <p:nvPr>
            <p:ph type="title"/>
          </p:nvPr>
        </p:nvSpPr>
        <p:spPr/>
        <p:txBody>
          <a:bodyPr/>
          <a:lstStyle/>
          <a:p>
            <a:r>
              <a:rPr lang="en-US" dirty="0"/>
              <a:t>Discussion &amp; Questions</a:t>
            </a:r>
          </a:p>
        </p:txBody>
      </p:sp>
      <p:sp>
        <p:nvSpPr>
          <p:cNvPr id="3" name="Text Placeholder 2">
            <a:extLst>
              <a:ext uri="{FF2B5EF4-FFF2-40B4-BE49-F238E27FC236}">
                <a16:creationId xmlns:a16="http://schemas.microsoft.com/office/drawing/2014/main" id="{DABE9CDC-AA0F-304F-9616-CFC07E17CD9D}"/>
              </a:ext>
            </a:extLst>
          </p:cNvPr>
          <p:cNvSpPr>
            <a:spLocks noGrp="1"/>
          </p:cNvSpPr>
          <p:nvPr>
            <p:ph type="body" idx="1"/>
          </p:nvPr>
        </p:nvSpPr>
        <p:spPr/>
        <p:txBody>
          <a:bodyPr/>
          <a:lstStyle/>
          <a:p>
            <a:r>
              <a:rPr lang="en-US" dirty="0"/>
              <a:t>Thank you!</a:t>
            </a:r>
          </a:p>
        </p:txBody>
      </p:sp>
      <p:pic>
        <p:nvPicPr>
          <p:cNvPr id="4" name="Graphic 3" descr="Chat RTL">
            <a:extLst>
              <a:ext uri="{FF2B5EF4-FFF2-40B4-BE49-F238E27FC236}">
                <a16:creationId xmlns:a16="http://schemas.microsoft.com/office/drawing/2014/main" id="{A00AECD1-B03B-D14A-B1BA-929EEC71B4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9349" y="1261872"/>
            <a:ext cx="1775128" cy="1775128"/>
          </a:xfrm>
          <a:prstGeom prst="rect">
            <a:avLst/>
          </a:prstGeom>
        </p:spPr>
      </p:pic>
    </p:spTree>
    <p:extLst>
      <p:ext uri="{BB962C8B-B14F-4D97-AF65-F5344CB8AC3E}">
        <p14:creationId xmlns:p14="http://schemas.microsoft.com/office/powerpoint/2010/main" val="160585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71E8-2BF9-DA42-9EA0-2B00DA01FB7F}"/>
              </a:ext>
            </a:extLst>
          </p:cNvPr>
          <p:cNvSpPr>
            <a:spLocks noGrp="1"/>
          </p:cNvSpPr>
          <p:nvPr>
            <p:ph type="title"/>
          </p:nvPr>
        </p:nvSpPr>
        <p:spPr>
          <a:xfrm>
            <a:off x="0" y="-109729"/>
            <a:ext cx="7225553" cy="1248408"/>
          </a:xfrm>
        </p:spPr>
        <p:txBody>
          <a:bodyPr/>
          <a:lstStyle/>
          <a:p>
            <a:r>
              <a:rPr lang="en-US" dirty="0"/>
              <a:t>Today’s Speakers</a:t>
            </a:r>
          </a:p>
        </p:txBody>
      </p:sp>
      <p:sp>
        <p:nvSpPr>
          <p:cNvPr id="10" name="Rectangle 15">
            <a:extLst>
              <a:ext uri="{FF2B5EF4-FFF2-40B4-BE49-F238E27FC236}">
                <a16:creationId xmlns:a16="http://schemas.microsoft.com/office/drawing/2014/main" id="{D960E37F-890A-944F-9618-7BC24F2491A8}"/>
              </a:ext>
            </a:extLst>
          </p:cNvPr>
          <p:cNvSpPr>
            <a:spLocks noChangeArrowheads="1"/>
          </p:cNvSpPr>
          <p:nvPr/>
        </p:nvSpPr>
        <p:spPr bwMode="auto">
          <a:xfrm>
            <a:off x="268224" y="17068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 rIns="0" bIns="0" numCol="1" anchor="ctr" anchorCtr="0" compatLnSpc="1">
            <a:prstTxWarp prst="textNoShape">
              <a:avLst/>
            </a:prstTxWarp>
            <a:spAutoFit/>
          </a:bodyPr>
          <a:lstStyle/>
          <a:p>
            <a:endParaRPr lang="en-US"/>
          </a:p>
        </p:txBody>
      </p:sp>
      <p:pic>
        <p:nvPicPr>
          <p:cNvPr id="1038" name="Picture 6" descr="A person standing in the grass&#10;&#10;Description automatically generated">
            <a:extLst>
              <a:ext uri="{FF2B5EF4-FFF2-40B4-BE49-F238E27FC236}">
                <a16:creationId xmlns:a16="http://schemas.microsoft.com/office/drawing/2014/main" id="{1194C789-D1B1-A44E-89B0-4F283F7B86CC}"/>
              </a:ext>
            </a:extLst>
          </p:cNvPr>
          <p:cNvPicPr>
            <a:picLocks noChangeArrowheads="1"/>
          </p:cNvPicPr>
          <p:nvPr/>
        </p:nvPicPr>
        <p:blipFill>
          <a:blip r:embed="rId2">
            <a:extLst>
              <a:ext uri="{28A0092B-C50C-407E-A947-70E740481C1C}">
                <a14:useLocalDpi xmlns:a14="http://schemas.microsoft.com/office/drawing/2010/main" val="0"/>
              </a:ext>
            </a:extLst>
          </a:blip>
          <a:srcRect b="16667"/>
          <a:stretch>
            <a:fillRect/>
          </a:stretch>
        </p:blipFill>
        <p:spPr bwMode="auto">
          <a:xfrm>
            <a:off x="2362200" y="1717162"/>
            <a:ext cx="1485321" cy="14853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6">
            <a:extLst>
              <a:ext uri="{FF2B5EF4-FFF2-40B4-BE49-F238E27FC236}">
                <a16:creationId xmlns:a16="http://schemas.microsoft.com/office/drawing/2014/main" id="{83DEF91B-1C6D-724F-BCAC-0A55C5B23E8A}"/>
              </a:ext>
            </a:extLst>
          </p:cNvPr>
          <p:cNvSpPr>
            <a:spLocks noChangeArrowheads="1"/>
          </p:cNvSpPr>
          <p:nvPr/>
        </p:nvSpPr>
        <p:spPr bwMode="auto">
          <a:xfrm>
            <a:off x="4293835" y="1671637"/>
            <a:ext cx="434245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Meredith Rodriguez, PhD, CCRC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Senior Project Manager, EMSC Innovation and Improvement Center</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hlinkClick r:id="rId3"/>
              </a:rPr>
              <a:t>Meredith.rodriguez@austin.utexas.edu</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41" name="Picture 7" descr="A person wearing a suit and tie smiling at the camera&#10;&#10;Description automatically generated">
            <a:extLst>
              <a:ext uri="{FF2B5EF4-FFF2-40B4-BE49-F238E27FC236}">
                <a16:creationId xmlns:a16="http://schemas.microsoft.com/office/drawing/2014/main" id="{9E66BB77-AD5B-F345-B276-904A5A502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50" r="-5573" b="26378"/>
          <a:stretch>
            <a:fillRect/>
          </a:stretch>
        </p:blipFill>
        <p:spPr bwMode="auto">
          <a:xfrm>
            <a:off x="2362200" y="3951260"/>
            <a:ext cx="1485321" cy="14853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9">
            <a:extLst>
              <a:ext uri="{FF2B5EF4-FFF2-40B4-BE49-F238E27FC236}">
                <a16:creationId xmlns:a16="http://schemas.microsoft.com/office/drawing/2014/main" id="{A544AF4D-D39C-0C4F-BD65-4D618E6F4126}"/>
              </a:ext>
            </a:extLst>
          </p:cNvPr>
          <p:cNvSpPr>
            <a:spLocks noChangeArrowheads="1"/>
          </p:cNvSpPr>
          <p:nvPr/>
        </p:nvSpPr>
        <p:spPr bwMode="auto">
          <a:xfrm>
            <a:off x="4293835" y="3906202"/>
            <a:ext cx="44112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Brent </a:t>
            </a:r>
            <a:r>
              <a:rPr kumimoji="0" lang="en-US" altLang="en-US" sz="1600" b="1" i="0" u="none" strike="noStrike" cap="none" normalizeH="0" baseline="0" dirty="0" err="1">
                <a:ln>
                  <a:noFill/>
                </a:ln>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Kaziny</a:t>
            </a:r>
            <a:r>
              <a:rPr kumimoji="0" lang="en-US" altLang="en-US" sz="1600" b="1" i="0" u="none" strike="noStrike" cap="none" normalizeH="0" baseline="0" dirty="0">
                <a:ln>
                  <a:noFill/>
                </a:ln>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MD, MA, FAAP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Medical Director, Emergency Management. Texas Children’s Hospital</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Assistant Professor, Baylor College of Medicine</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Director, Disaster Preparedness Domain, EMSC Innovation and Improvement Center</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4" name="Rectangle 21">
            <a:extLst>
              <a:ext uri="{FF2B5EF4-FFF2-40B4-BE49-F238E27FC236}">
                <a16:creationId xmlns:a16="http://schemas.microsoft.com/office/drawing/2014/main" id="{11DE1E58-72E9-8741-A000-AA27FA69F06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 rIns="0" bIns="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1770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B7D4E-0707-C342-A893-0255A72D0F74}"/>
              </a:ext>
            </a:extLst>
          </p:cNvPr>
          <p:cNvSpPr>
            <a:spLocks noGrp="1"/>
          </p:cNvSpPr>
          <p:nvPr>
            <p:ph type="title"/>
          </p:nvPr>
        </p:nvSpPr>
        <p:spPr>
          <a:xfrm>
            <a:off x="0" y="438154"/>
            <a:ext cx="9046845" cy="740831"/>
          </a:xfrm>
        </p:spPr>
        <p:txBody>
          <a:bodyPr>
            <a:noAutofit/>
          </a:bodyPr>
          <a:lstStyle/>
          <a:p>
            <a:r>
              <a:rPr lang="en-US" sz="4000" dirty="0"/>
              <a:t>Agenda</a:t>
            </a:r>
          </a:p>
        </p:txBody>
      </p:sp>
      <p:sp>
        <p:nvSpPr>
          <p:cNvPr id="3" name="Content Placeholder 2">
            <a:extLst>
              <a:ext uri="{FF2B5EF4-FFF2-40B4-BE49-F238E27FC236}">
                <a16:creationId xmlns:a16="http://schemas.microsoft.com/office/drawing/2014/main" id="{509AAF8E-A40E-0F4E-B92E-0C71D1B0D501}"/>
              </a:ext>
            </a:extLst>
          </p:cNvPr>
          <p:cNvSpPr>
            <a:spLocks noGrp="1"/>
          </p:cNvSpPr>
          <p:nvPr>
            <p:ph sz="half" idx="1"/>
          </p:nvPr>
        </p:nvSpPr>
        <p:spPr>
          <a:xfrm>
            <a:off x="7463210" y="1938167"/>
            <a:ext cx="3167270" cy="1327257"/>
          </a:xfrm>
        </p:spPr>
        <p:txBody>
          <a:bodyPr>
            <a:normAutofit lnSpcReduction="10000"/>
          </a:bodyPr>
          <a:lstStyle/>
          <a:p>
            <a:pPr marL="0" indent="0">
              <a:buNone/>
            </a:pPr>
            <a:r>
              <a:rPr lang="en-US" sz="1800" b="1" dirty="0">
                <a:solidFill>
                  <a:schemeClr val="accent2"/>
                </a:solidFill>
              </a:rPr>
              <a:t>Tabletop Exercise</a:t>
            </a:r>
          </a:p>
          <a:p>
            <a:pPr marL="292608" lvl="1" indent="0">
              <a:buNone/>
            </a:pPr>
            <a:r>
              <a:rPr lang="en-US" dirty="0"/>
              <a:t>-Aim of the exercise</a:t>
            </a:r>
          </a:p>
          <a:p>
            <a:pPr marL="292608" lvl="1" indent="0">
              <a:buNone/>
            </a:pPr>
            <a:r>
              <a:rPr lang="en-US" dirty="0"/>
              <a:t>-Who should participate</a:t>
            </a:r>
          </a:p>
          <a:p>
            <a:pPr marL="292608" lvl="1" indent="0">
              <a:buNone/>
            </a:pPr>
            <a:r>
              <a:rPr lang="en-US" dirty="0"/>
              <a:t>-After Action Report</a:t>
            </a:r>
          </a:p>
          <a:p>
            <a:pPr marL="749808" lvl="1" indent="-457200">
              <a:buFont typeface="+mj-lt"/>
              <a:buAutoNum type="alphaLcParenR"/>
            </a:pPr>
            <a:endParaRPr lang="en-US" dirty="0"/>
          </a:p>
          <a:p>
            <a:pPr marL="457200" indent="-457200">
              <a:buFont typeface="+mj-lt"/>
              <a:buAutoNum type="romanUcPeriod"/>
            </a:pPr>
            <a:endParaRPr lang="en-US" dirty="0"/>
          </a:p>
        </p:txBody>
      </p:sp>
      <p:pic>
        <p:nvPicPr>
          <p:cNvPr id="5" name="Graphic 4" descr="Presentation with bar chart">
            <a:extLst>
              <a:ext uri="{FF2B5EF4-FFF2-40B4-BE49-F238E27FC236}">
                <a16:creationId xmlns:a16="http://schemas.microsoft.com/office/drawing/2014/main" id="{E0046152-F8E4-C247-B8D1-03157A43F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538" y="1297512"/>
            <a:ext cx="914400" cy="914400"/>
          </a:xfrm>
          <a:prstGeom prst="rect">
            <a:avLst/>
          </a:prstGeom>
        </p:spPr>
      </p:pic>
      <p:sp>
        <p:nvSpPr>
          <p:cNvPr id="6" name="TextBox 5">
            <a:extLst>
              <a:ext uri="{FF2B5EF4-FFF2-40B4-BE49-F238E27FC236}">
                <a16:creationId xmlns:a16="http://schemas.microsoft.com/office/drawing/2014/main" id="{F5E41B32-D24F-8845-A43F-ABD4B695DB1F}"/>
              </a:ext>
            </a:extLst>
          </p:cNvPr>
          <p:cNvSpPr txBox="1"/>
          <p:nvPr/>
        </p:nvSpPr>
        <p:spPr>
          <a:xfrm>
            <a:off x="1709530" y="1315814"/>
            <a:ext cx="3339548" cy="1200329"/>
          </a:xfrm>
          <a:prstGeom prst="rect">
            <a:avLst/>
          </a:prstGeom>
          <a:noFill/>
        </p:spPr>
        <p:txBody>
          <a:bodyPr wrap="square" rtlCol="0">
            <a:spAutoFit/>
          </a:bodyPr>
          <a:lstStyle/>
          <a:p>
            <a:r>
              <a:rPr lang="en-US" b="1" dirty="0">
                <a:solidFill>
                  <a:schemeClr val="accent2"/>
                </a:solidFill>
              </a:rPr>
              <a:t>Environmental Scan Results</a:t>
            </a:r>
          </a:p>
          <a:p>
            <a:pPr marL="292608" lvl="1"/>
            <a:r>
              <a:rPr lang="en-US" dirty="0"/>
              <a:t>-Aggregate score</a:t>
            </a:r>
          </a:p>
          <a:p>
            <a:pPr marL="292608" lvl="1"/>
            <a:r>
              <a:rPr lang="en-US" dirty="0"/>
              <a:t>-Common strengths</a:t>
            </a:r>
          </a:p>
          <a:p>
            <a:pPr marL="292608" lvl="1"/>
            <a:r>
              <a:rPr lang="en-US" dirty="0"/>
              <a:t>-Areas for improvement </a:t>
            </a:r>
          </a:p>
        </p:txBody>
      </p:sp>
      <p:pic>
        <p:nvPicPr>
          <p:cNvPr id="8" name="Graphic 7" descr="Books">
            <a:extLst>
              <a:ext uri="{FF2B5EF4-FFF2-40B4-BE49-F238E27FC236}">
                <a16:creationId xmlns:a16="http://schemas.microsoft.com/office/drawing/2014/main" id="{E89FFB45-6F33-194A-B8F9-79C1109F71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106" y="4856125"/>
            <a:ext cx="914400" cy="914400"/>
          </a:xfrm>
          <a:prstGeom prst="rect">
            <a:avLst/>
          </a:prstGeom>
        </p:spPr>
      </p:pic>
      <p:pic>
        <p:nvPicPr>
          <p:cNvPr id="10" name="Graphic 9" descr="Meeting">
            <a:extLst>
              <a:ext uri="{FF2B5EF4-FFF2-40B4-BE49-F238E27FC236}">
                <a16:creationId xmlns:a16="http://schemas.microsoft.com/office/drawing/2014/main" id="{CDA08163-6BF5-B64E-A97C-E180033A01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4784" y="1794469"/>
            <a:ext cx="914400" cy="914400"/>
          </a:xfrm>
          <a:prstGeom prst="rect">
            <a:avLst/>
          </a:prstGeom>
        </p:spPr>
      </p:pic>
      <p:pic>
        <p:nvPicPr>
          <p:cNvPr id="16" name="Graphic 15" descr="Person with idea">
            <a:extLst>
              <a:ext uri="{FF2B5EF4-FFF2-40B4-BE49-F238E27FC236}">
                <a16:creationId xmlns:a16="http://schemas.microsoft.com/office/drawing/2014/main" id="{12815C61-B945-694A-9970-846B7168F4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538" y="3030692"/>
            <a:ext cx="914400" cy="914400"/>
          </a:xfrm>
          <a:prstGeom prst="rect">
            <a:avLst/>
          </a:prstGeom>
        </p:spPr>
      </p:pic>
      <p:sp>
        <p:nvSpPr>
          <p:cNvPr id="17" name="Rectangle 16">
            <a:extLst>
              <a:ext uri="{FF2B5EF4-FFF2-40B4-BE49-F238E27FC236}">
                <a16:creationId xmlns:a16="http://schemas.microsoft.com/office/drawing/2014/main" id="{BF43A1DF-760C-4244-8BFD-843467BA98F3}"/>
              </a:ext>
            </a:extLst>
          </p:cNvPr>
          <p:cNvSpPr/>
          <p:nvPr/>
        </p:nvSpPr>
        <p:spPr>
          <a:xfrm>
            <a:off x="1709530" y="2887727"/>
            <a:ext cx="3339548" cy="1200329"/>
          </a:xfrm>
          <a:prstGeom prst="rect">
            <a:avLst/>
          </a:prstGeom>
        </p:spPr>
        <p:txBody>
          <a:bodyPr wrap="square">
            <a:spAutoFit/>
          </a:bodyPr>
          <a:lstStyle/>
          <a:p>
            <a:r>
              <a:rPr lang="en-US" b="1" dirty="0">
                <a:solidFill>
                  <a:schemeClr val="accent2"/>
                </a:solidFill>
              </a:rPr>
              <a:t>The Pediatric Champion</a:t>
            </a:r>
          </a:p>
          <a:p>
            <a:pPr marL="292608" lvl="1"/>
            <a:r>
              <a:rPr lang="en-US" dirty="0"/>
              <a:t>-Definition</a:t>
            </a:r>
          </a:p>
          <a:p>
            <a:pPr marL="292608" lvl="1"/>
            <a:r>
              <a:rPr lang="en-US" dirty="0"/>
              <a:t>-Roles </a:t>
            </a:r>
          </a:p>
          <a:p>
            <a:pPr marL="292608" lvl="1"/>
            <a:r>
              <a:rPr lang="en-US" dirty="0"/>
              <a:t>-Change Strategies</a:t>
            </a:r>
          </a:p>
        </p:txBody>
      </p:sp>
      <p:pic>
        <p:nvPicPr>
          <p:cNvPr id="19" name="Graphic 18" descr="Chat RTL">
            <a:extLst>
              <a:ext uri="{FF2B5EF4-FFF2-40B4-BE49-F238E27FC236}">
                <a16:creationId xmlns:a16="http://schemas.microsoft.com/office/drawing/2014/main" id="{E5162A5A-10D3-8D43-9F76-01C6C944D8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94784" y="4067285"/>
            <a:ext cx="914400" cy="914400"/>
          </a:xfrm>
          <a:prstGeom prst="rect">
            <a:avLst/>
          </a:prstGeom>
        </p:spPr>
      </p:pic>
      <p:sp>
        <p:nvSpPr>
          <p:cNvPr id="20" name="Rectangle 19">
            <a:extLst>
              <a:ext uri="{FF2B5EF4-FFF2-40B4-BE49-F238E27FC236}">
                <a16:creationId xmlns:a16="http://schemas.microsoft.com/office/drawing/2014/main" id="{A8BBF09F-E966-BB43-8C33-4D04BAAFA33E}"/>
              </a:ext>
            </a:extLst>
          </p:cNvPr>
          <p:cNvSpPr/>
          <p:nvPr/>
        </p:nvSpPr>
        <p:spPr>
          <a:xfrm>
            <a:off x="1726098" y="4835769"/>
            <a:ext cx="4538870" cy="1477328"/>
          </a:xfrm>
          <a:prstGeom prst="rect">
            <a:avLst/>
          </a:prstGeom>
        </p:spPr>
        <p:txBody>
          <a:bodyPr wrap="square">
            <a:spAutoFit/>
          </a:bodyPr>
          <a:lstStyle/>
          <a:p>
            <a:r>
              <a:rPr lang="en-US" b="1" dirty="0">
                <a:solidFill>
                  <a:schemeClr val="accent2"/>
                </a:solidFill>
              </a:rPr>
              <a:t>Current disaster plan/ drill history for pediatric inclusion</a:t>
            </a:r>
          </a:p>
          <a:p>
            <a:r>
              <a:rPr lang="en-US" dirty="0"/>
              <a:t>	-Critically evaluate the plan </a:t>
            </a:r>
          </a:p>
          <a:p>
            <a:r>
              <a:rPr lang="en-US" dirty="0"/>
              <a:t>	-How to identify gaps</a:t>
            </a:r>
          </a:p>
          <a:p>
            <a:pPr marL="292608" lvl="1"/>
            <a:r>
              <a:rPr lang="en-US" dirty="0"/>
              <a:t>	-Making the case for pediatric inclusion</a:t>
            </a:r>
          </a:p>
        </p:txBody>
      </p:sp>
      <p:sp>
        <p:nvSpPr>
          <p:cNvPr id="21" name="Content Placeholder 2">
            <a:extLst>
              <a:ext uri="{FF2B5EF4-FFF2-40B4-BE49-F238E27FC236}">
                <a16:creationId xmlns:a16="http://schemas.microsoft.com/office/drawing/2014/main" id="{9AA9D147-A1D1-2140-B49B-03661D045B85}"/>
              </a:ext>
            </a:extLst>
          </p:cNvPr>
          <p:cNvSpPr txBox="1">
            <a:spLocks/>
          </p:cNvSpPr>
          <p:nvPr/>
        </p:nvSpPr>
        <p:spPr>
          <a:xfrm>
            <a:off x="7463210" y="4193902"/>
            <a:ext cx="2928729" cy="4962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dirty="0">
                <a:solidFill>
                  <a:schemeClr val="accent2"/>
                </a:solidFill>
              </a:rPr>
              <a:t>Discussion &amp; Questions</a:t>
            </a:r>
            <a:endParaRPr lang="en-US" dirty="0"/>
          </a:p>
          <a:p>
            <a:pPr marL="457200" indent="-457200">
              <a:buFont typeface="+mj-lt"/>
              <a:buAutoNum type="romanUcPeriod"/>
            </a:pPr>
            <a:endParaRPr lang="en-US" dirty="0"/>
          </a:p>
        </p:txBody>
      </p:sp>
      <p:cxnSp>
        <p:nvCxnSpPr>
          <p:cNvPr id="23" name="Straight Arrow Connector 22">
            <a:extLst>
              <a:ext uri="{FF2B5EF4-FFF2-40B4-BE49-F238E27FC236}">
                <a16:creationId xmlns:a16="http://schemas.microsoft.com/office/drawing/2014/main" id="{67558BA4-A7E7-2649-9FEA-A2D5571F26A5}"/>
              </a:ext>
            </a:extLst>
          </p:cNvPr>
          <p:cNvCxnSpPr>
            <a:cxnSpLocks/>
          </p:cNvCxnSpPr>
          <p:nvPr/>
        </p:nvCxnSpPr>
        <p:spPr>
          <a:xfrm>
            <a:off x="1073423" y="2328843"/>
            <a:ext cx="0" cy="431265"/>
          </a:xfrm>
          <a:prstGeom prst="straightConnector1">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0A22FE0-9D43-A74E-9924-A3170E2A3486}"/>
              </a:ext>
            </a:extLst>
          </p:cNvPr>
          <p:cNvCxnSpPr>
            <a:cxnSpLocks/>
          </p:cNvCxnSpPr>
          <p:nvPr/>
        </p:nvCxnSpPr>
        <p:spPr>
          <a:xfrm>
            <a:off x="1070111" y="4193902"/>
            <a:ext cx="0" cy="467166"/>
          </a:xfrm>
          <a:prstGeom prst="straightConnector1">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50959D0-948D-3744-A7DE-FD3946896488}"/>
              </a:ext>
            </a:extLst>
          </p:cNvPr>
          <p:cNvCxnSpPr>
            <a:cxnSpLocks/>
          </p:cNvCxnSpPr>
          <p:nvPr/>
        </p:nvCxnSpPr>
        <p:spPr>
          <a:xfrm>
            <a:off x="6751984" y="3190461"/>
            <a:ext cx="0" cy="568093"/>
          </a:xfrm>
          <a:prstGeom prst="straightConnector1">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80A1036-55EE-E445-8F6A-6E26ABB1BBFB}"/>
              </a:ext>
            </a:extLst>
          </p:cNvPr>
          <p:cNvCxnSpPr>
            <a:cxnSpLocks/>
          </p:cNvCxnSpPr>
          <p:nvPr/>
        </p:nvCxnSpPr>
        <p:spPr>
          <a:xfrm>
            <a:off x="6738733" y="1480930"/>
            <a:ext cx="0" cy="433551"/>
          </a:xfrm>
          <a:prstGeom prst="straightConnector1">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EBD2AB3-97AA-CE4E-B73E-57FEA980B953}"/>
              </a:ext>
            </a:extLst>
          </p:cNvPr>
          <p:cNvCxnSpPr/>
          <p:nvPr/>
        </p:nvCxnSpPr>
        <p:spPr>
          <a:xfrm flipH="1">
            <a:off x="6096000" y="1480930"/>
            <a:ext cx="655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39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8393-A00F-1C4F-B8ED-8C42FF9EA475}"/>
              </a:ext>
            </a:extLst>
          </p:cNvPr>
          <p:cNvSpPr>
            <a:spLocks noGrp="1"/>
          </p:cNvSpPr>
          <p:nvPr>
            <p:ph type="title"/>
          </p:nvPr>
        </p:nvSpPr>
        <p:spPr/>
        <p:txBody>
          <a:bodyPr/>
          <a:lstStyle/>
          <a:p>
            <a:r>
              <a:rPr lang="en-US" dirty="0"/>
              <a:t>Environmental Scan</a:t>
            </a:r>
          </a:p>
        </p:txBody>
      </p:sp>
      <p:pic>
        <p:nvPicPr>
          <p:cNvPr id="4" name="Graphic 3" descr="Presentation with bar chart">
            <a:extLst>
              <a:ext uri="{FF2B5EF4-FFF2-40B4-BE49-F238E27FC236}">
                <a16:creationId xmlns:a16="http://schemas.microsoft.com/office/drawing/2014/main" id="{0E6F7ADA-F5C6-1945-A689-7FF44EE95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8917" y="1367086"/>
            <a:ext cx="1694165" cy="1694165"/>
          </a:xfrm>
          <a:prstGeom prst="rect">
            <a:avLst/>
          </a:prstGeom>
        </p:spPr>
      </p:pic>
      <p:sp>
        <p:nvSpPr>
          <p:cNvPr id="7" name="Text Placeholder 2">
            <a:extLst>
              <a:ext uri="{FF2B5EF4-FFF2-40B4-BE49-F238E27FC236}">
                <a16:creationId xmlns:a16="http://schemas.microsoft.com/office/drawing/2014/main" id="{B0B3F46B-FDE7-6442-BF9F-5615A3BC388A}"/>
              </a:ext>
            </a:extLst>
          </p:cNvPr>
          <p:cNvSpPr>
            <a:spLocks noGrp="1"/>
          </p:cNvSpPr>
          <p:nvPr>
            <p:ph type="body" idx="1"/>
          </p:nvPr>
        </p:nvSpPr>
        <p:spPr>
          <a:xfrm>
            <a:off x="1097280" y="4453128"/>
            <a:ext cx="10058400" cy="1143000"/>
          </a:xfrm>
        </p:spPr>
        <p:txBody>
          <a:bodyPr/>
          <a:lstStyle/>
          <a:p>
            <a:r>
              <a:rPr lang="en-US" dirty="0"/>
              <a:t>results</a:t>
            </a:r>
          </a:p>
          <a:p>
            <a:r>
              <a:rPr lang="en-US" dirty="0"/>
              <a:t>July 7 - 14</a:t>
            </a:r>
          </a:p>
        </p:txBody>
      </p:sp>
    </p:spTree>
    <p:extLst>
      <p:ext uri="{BB962C8B-B14F-4D97-AF65-F5344CB8AC3E}">
        <p14:creationId xmlns:p14="http://schemas.microsoft.com/office/powerpoint/2010/main" val="199331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3201-FE32-8649-961E-23C1245503EC}"/>
              </a:ext>
            </a:extLst>
          </p:cNvPr>
          <p:cNvSpPr>
            <a:spLocks noGrp="1"/>
          </p:cNvSpPr>
          <p:nvPr>
            <p:ph type="title"/>
          </p:nvPr>
        </p:nvSpPr>
        <p:spPr/>
        <p:txBody>
          <a:bodyPr/>
          <a:lstStyle/>
          <a:p>
            <a:r>
              <a:rPr lang="en-US" dirty="0"/>
              <a:t>Environmental Scan Results</a:t>
            </a:r>
          </a:p>
        </p:txBody>
      </p:sp>
      <p:sp>
        <p:nvSpPr>
          <p:cNvPr id="3" name="Content Placeholder 2">
            <a:extLst>
              <a:ext uri="{FF2B5EF4-FFF2-40B4-BE49-F238E27FC236}">
                <a16:creationId xmlns:a16="http://schemas.microsoft.com/office/drawing/2014/main" id="{ACCEBD5C-139D-4047-827C-97F8F532BD03}"/>
              </a:ext>
            </a:extLst>
          </p:cNvPr>
          <p:cNvSpPr>
            <a:spLocks noGrp="1"/>
          </p:cNvSpPr>
          <p:nvPr>
            <p:ph sz="half" idx="1"/>
          </p:nvPr>
        </p:nvSpPr>
        <p:spPr>
          <a:xfrm>
            <a:off x="1075508" y="1573592"/>
            <a:ext cx="10234749" cy="4282923"/>
          </a:xfrm>
        </p:spPr>
        <p:txBody>
          <a:bodyPr>
            <a:normAutofit lnSpcReduction="10000"/>
          </a:bodyPr>
          <a:lstStyle/>
          <a:p>
            <a:r>
              <a:rPr lang="en-US" sz="3200" u="sng" dirty="0">
                <a:solidFill>
                  <a:schemeClr val="accent2"/>
                </a:solidFill>
              </a:rPr>
              <a:t>First, a few words about scoring…</a:t>
            </a:r>
          </a:p>
          <a:p>
            <a:pPr marL="457200" indent="-457200">
              <a:buFont typeface="+mj-lt"/>
              <a:buAutoNum type="arabicPeriod"/>
            </a:pPr>
            <a:r>
              <a:rPr lang="en-US" sz="2800" dirty="0">
                <a:solidFill>
                  <a:schemeClr val="tx1"/>
                </a:solidFill>
              </a:rPr>
              <a:t>This is a baseline.</a:t>
            </a:r>
          </a:p>
          <a:p>
            <a:pPr marL="457200" indent="-457200">
              <a:buFont typeface="+mj-lt"/>
              <a:buAutoNum type="arabicPeriod"/>
            </a:pPr>
            <a:r>
              <a:rPr lang="en-US" sz="2800" dirty="0">
                <a:solidFill>
                  <a:schemeClr val="tx1"/>
                </a:solidFill>
              </a:rPr>
              <a:t>The score is a simple method to identify common gaps and quantify the progress made in the collaborative. </a:t>
            </a:r>
          </a:p>
          <a:p>
            <a:pPr marL="457200" indent="-457200">
              <a:buFont typeface="+mj-lt"/>
              <a:buAutoNum type="arabicPeriod"/>
            </a:pPr>
            <a:r>
              <a:rPr lang="en-US" sz="2800" dirty="0">
                <a:solidFill>
                  <a:schemeClr val="tx1"/>
                </a:solidFill>
              </a:rPr>
              <a:t>The is NOT intended to be a robust assessment of your hospital’s disaster preparedness or a comprehensive measure of your hospital’s ability to receive and treat children in a disaster…we’re working on that. </a:t>
            </a:r>
          </a:p>
          <a:p>
            <a:pPr marL="457200" indent="-457200">
              <a:buFont typeface="+mj-lt"/>
              <a:buAutoNum type="arabicPeriod"/>
            </a:pPr>
            <a:r>
              <a:rPr lang="en-US" sz="2800" dirty="0">
                <a:solidFill>
                  <a:schemeClr val="tx1"/>
                </a:solidFill>
              </a:rPr>
              <a:t> Suggestions are always welcome</a:t>
            </a:r>
          </a:p>
          <a:p>
            <a:pPr marL="457200" indent="-457200">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82171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3201-FE32-8649-961E-23C1245503EC}"/>
              </a:ext>
            </a:extLst>
          </p:cNvPr>
          <p:cNvSpPr>
            <a:spLocks noGrp="1"/>
          </p:cNvSpPr>
          <p:nvPr>
            <p:ph type="title"/>
          </p:nvPr>
        </p:nvSpPr>
        <p:spPr/>
        <p:txBody>
          <a:bodyPr/>
          <a:lstStyle/>
          <a:p>
            <a:r>
              <a:rPr lang="en-US" dirty="0"/>
              <a:t>Environmental Scan Results</a:t>
            </a:r>
          </a:p>
        </p:txBody>
      </p:sp>
      <p:sp>
        <p:nvSpPr>
          <p:cNvPr id="4" name="Content Placeholder 3">
            <a:extLst>
              <a:ext uri="{FF2B5EF4-FFF2-40B4-BE49-F238E27FC236}">
                <a16:creationId xmlns:a16="http://schemas.microsoft.com/office/drawing/2014/main" id="{71E69AEA-2A6E-8F4C-A1E3-A7EF0C54718B}"/>
              </a:ext>
            </a:extLst>
          </p:cNvPr>
          <p:cNvSpPr>
            <a:spLocks noGrp="1"/>
          </p:cNvSpPr>
          <p:nvPr>
            <p:ph sz="half" idx="2"/>
          </p:nvPr>
        </p:nvSpPr>
        <p:spPr>
          <a:xfrm>
            <a:off x="3104605" y="1976363"/>
            <a:ext cx="5495109" cy="4023360"/>
          </a:xfrm>
        </p:spPr>
        <p:txBody>
          <a:bodyPr/>
          <a:lstStyle/>
          <a:p>
            <a:pPr algn="ctr"/>
            <a:r>
              <a:rPr lang="en-US" sz="3200" u="sng" dirty="0">
                <a:solidFill>
                  <a:schemeClr val="accent2"/>
                </a:solidFill>
              </a:rPr>
              <a:t>Overall Results</a:t>
            </a:r>
          </a:p>
          <a:p>
            <a:pPr algn="ctr"/>
            <a:r>
              <a:rPr lang="en-US" sz="3200" dirty="0"/>
              <a:t>Total Responses: 19</a:t>
            </a:r>
          </a:p>
          <a:p>
            <a:pPr algn="ctr"/>
            <a:r>
              <a:rPr lang="en-US" sz="3200" dirty="0"/>
              <a:t>Total Possible Points: 44</a:t>
            </a:r>
          </a:p>
          <a:p>
            <a:pPr algn="ctr"/>
            <a:r>
              <a:rPr lang="en-US" sz="3200" dirty="0"/>
              <a:t>Collaborative Average: </a:t>
            </a:r>
            <a:r>
              <a:rPr lang="en-US" sz="3200" dirty="0">
                <a:solidFill>
                  <a:srgbClr val="C00000"/>
                </a:solidFill>
              </a:rPr>
              <a:t>25 (58%)</a:t>
            </a:r>
          </a:p>
          <a:p>
            <a:endParaRPr lang="en-US" dirty="0"/>
          </a:p>
        </p:txBody>
      </p:sp>
      <p:sp>
        <p:nvSpPr>
          <p:cNvPr id="9" name="TextBox 8">
            <a:extLst>
              <a:ext uri="{FF2B5EF4-FFF2-40B4-BE49-F238E27FC236}">
                <a16:creationId xmlns:a16="http://schemas.microsoft.com/office/drawing/2014/main" id="{409EB91C-B0B3-2341-81BF-1ACED71D22B8}"/>
              </a:ext>
            </a:extLst>
          </p:cNvPr>
          <p:cNvSpPr txBox="1"/>
          <p:nvPr/>
        </p:nvSpPr>
        <p:spPr>
          <a:xfrm>
            <a:off x="576943" y="5355771"/>
            <a:ext cx="10798628" cy="1200329"/>
          </a:xfrm>
          <a:prstGeom prst="rect">
            <a:avLst/>
          </a:prstGeom>
          <a:noFill/>
        </p:spPr>
        <p:txBody>
          <a:bodyPr wrap="square" rtlCol="0">
            <a:spAutoFit/>
          </a:bodyPr>
          <a:lstStyle/>
          <a:p>
            <a:r>
              <a:rPr lang="en-US" dirty="0"/>
              <a:t>The full results are available on the Participants-Only website: </a:t>
            </a:r>
            <a:r>
              <a:rPr lang="en-US" dirty="0">
                <a:hlinkClick r:id="rId2"/>
              </a:rPr>
              <a:t>https://emscimprovement.center/collaboratives/pediatric-disaster-preparedness-quality-collaborative/pdpqc-participants-only/modules/</a:t>
            </a:r>
            <a:r>
              <a:rPr lang="en-US" dirty="0"/>
              <a:t> (password: </a:t>
            </a:r>
            <a:r>
              <a:rPr lang="en-US" dirty="0" err="1"/>
              <a:t>PedsDisasterReady</a:t>
            </a:r>
            <a:r>
              <a:rPr lang="en-US" dirty="0"/>
              <a:t>)</a:t>
            </a:r>
          </a:p>
          <a:p>
            <a:endParaRPr lang="en-US" dirty="0"/>
          </a:p>
        </p:txBody>
      </p:sp>
    </p:spTree>
    <p:extLst>
      <p:ext uri="{BB962C8B-B14F-4D97-AF65-F5344CB8AC3E}">
        <p14:creationId xmlns:p14="http://schemas.microsoft.com/office/powerpoint/2010/main" val="2482930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E3BE5-4B23-F848-8B23-D62E9B0871CF}"/>
              </a:ext>
            </a:extLst>
          </p:cNvPr>
          <p:cNvSpPr>
            <a:spLocks noGrp="1"/>
          </p:cNvSpPr>
          <p:nvPr>
            <p:ph type="title"/>
          </p:nvPr>
        </p:nvSpPr>
        <p:spPr/>
        <p:txBody>
          <a:bodyPr/>
          <a:lstStyle/>
          <a:p>
            <a:r>
              <a:rPr lang="en-US" dirty="0"/>
              <a:t>Almost all have a formal plan</a:t>
            </a:r>
          </a:p>
        </p:txBody>
      </p:sp>
      <p:pic>
        <p:nvPicPr>
          <p:cNvPr id="12" name="Content Placeholder 11">
            <a:extLst>
              <a:ext uri="{FF2B5EF4-FFF2-40B4-BE49-F238E27FC236}">
                <a16:creationId xmlns:a16="http://schemas.microsoft.com/office/drawing/2014/main" id="{12CAD8B5-7969-4440-BD37-68163CF20840}"/>
              </a:ext>
            </a:extLst>
          </p:cNvPr>
          <p:cNvPicPr>
            <a:picLocks noGrp="1" noChangeAspect="1"/>
          </p:cNvPicPr>
          <p:nvPr>
            <p:ph idx="1"/>
          </p:nvPr>
        </p:nvPicPr>
        <p:blipFill>
          <a:blip r:embed="rId2"/>
          <a:stretch>
            <a:fillRect/>
          </a:stretch>
        </p:blipFill>
        <p:spPr>
          <a:xfrm>
            <a:off x="2003533" y="1330074"/>
            <a:ext cx="7314637" cy="4967639"/>
          </a:xfrm>
        </p:spPr>
      </p:pic>
    </p:spTree>
    <p:extLst>
      <p:ext uri="{BB962C8B-B14F-4D97-AF65-F5344CB8AC3E}">
        <p14:creationId xmlns:p14="http://schemas.microsoft.com/office/powerpoint/2010/main" val="797712794"/>
      </p:ext>
    </p:extLst>
  </p:cSld>
  <p:clrMapOvr>
    <a:masterClrMapping/>
  </p:clrMapOvr>
</p:sld>
</file>

<file path=ppt/theme/theme1.xml><?xml version="1.0" encoding="utf-8"?>
<a:theme xmlns:a="http://schemas.openxmlformats.org/drawingml/2006/main" name="ThemePMPRCoP">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PMPRCoP" id="{5E80058D-AEA9-1B43-AC95-A082B9134153}" vid="{F4953C5E-C852-4B4D-93A0-6E7ED3A388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5244</TotalTime>
  <Words>2172</Words>
  <Application>Microsoft Macintosh PowerPoint</Application>
  <PresentationFormat>Widescreen</PresentationFormat>
  <Paragraphs>255</Paragraphs>
  <Slides>35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Georgia</vt:lpstr>
      <vt:lpstr>Wingdings</vt:lpstr>
      <vt:lpstr>ThemePMPRCoP</vt:lpstr>
      <vt:lpstr>Pediatric Disaster Preparedness Quality Collaborative (PDPQC)</vt:lpstr>
      <vt:lpstr>Recording</vt:lpstr>
      <vt:lpstr>Acknowledgements &amp; Disclaimer</vt:lpstr>
      <vt:lpstr>Today’s Speakers</vt:lpstr>
      <vt:lpstr>Agenda</vt:lpstr>
      <vt:lpstr>Environmental Scan</vt:lpstr>
      <vt:lpstr>Environmental Scan Results</vt:lpstr>
      <vt:lpstr>Environmental Scan Results</vt:lpstr>
      <vt:lpstr>Almost all have a formal plan</vt:lpstr>
      <vt:lpstr>Top Hazards</vt:lpstr>
      <vt:lpstr>Almost all have disaster preparedness committee</vt:lpstr>
      <vt:lpstr>Slight majority have pediatric representation on the committee</vt:lpstr>
      <vt:lpstr>Strong majority have someone on the committee who has formal training in pediatric care</vt:lpstr>
      <vt:lpstr>However, he/she does not tend to carry a formal title </vt:lpstr>
      <vt:lpstr>Environmental Scan Results Summary</vt:lpstr>
      <vt:lpstr>Environmental Scan Results Summary</vt:lpstr>
      <vt:lpstr>Environmental Scan Results Summary</vt:lpstr>
      <vt:lpstr>The Pediatric Champion</vt:lpstr>
      <vt:lpstr>The Pediatric Champion</vt:lpstr>
      <vt:lpstr>General Roles and Responsibilities</vt:lpstr>
      <vt:lpstr>Pediatric Disaster Coordination</vt:lpstr>
      <vt:lpstr>Children’s Hospitals: The Disaster Champion</vt:lpstr>
      <vt:lpstr>Step 1: Gain Support</vt:lpstr>
      <vt:lpstr>Why should we work on this?</vt:lpstr>
      <vt:lpstr>Making the case for improvement</vt:lpstr>
      <vt:lpstr>Module 1: Tasks</vt:lpstr>
      <vt:lpstr>Module 1: Change Strategies</vt:lpstr>
      <vt:lpstr>Current Plan and Drill History</vt:lpstr>
      <vt:lpstr>Does your plan “Check the Boxes”?</vt:lpstr>
      <vt:lpstr>Tabletop Exercises</vt:lpstr>
      <vt:lpstr>Tabletop Exercises “Going Beyond the ER”</vt:lpstr>
      <vt:lpstr>Sneak Peak: Tabletop Exercise Scenarios</vt:lpstr>
      <vt:lpstr>After-Action Report</vt:lpstr>
      <vt:lpstr>Housekeeping</vt:lpstr>
      <vt:lpstr>Discussion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Disaster Quality Collaborative</dc:title>
  <dc:creator>Meredith Rodriguez</dc:creator>
  <cp:lastModifiedBy>Meredith Rodriguez</cp:lastModifiedBy>
  <cp:revision>96</cp:revision>
  <dcterms:created xsi:type="dcterms:W3CDTF">2020-01-22T18:35:21Z</dcterms:created>
  <dcterms:modified xsi:type="dcterms:W3CDTF">2020-07-14T16:54:42Z</dcterms:modified>
</cp:coreProperties>
</file>