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295" r:id="rId3"/>
    <p:sldId id="257" r:id="rId4"/>
    <p:sldId id="292" r:id="rId5"/>
    <p:sldId id="258" r:id="rId6"/>
    <p:sldId id="296" r:id="rId7"/>
    <p:sldId id="259" r:id="rId8"/>
    <p:sldId id="298" r:id="rId9"/>
    <p:sldId id="299" r:id="rId10"/>
    <p:sldId id="300" r:id="rId11"/>
    <p:sldId id="301" r:id="rId12"/>
    <p:sldId id="260" r:id="rId13"/>
    <p:sldId id="261" r:id="rId14"/>
    <p:sldId id="302" r:id="rId15"/>
    <p:sldId id="263" r:id="rId16"/>
    <p:sldId id="264" r:id="rId17"/>
    <p:sldId id="265" r:id="rId18"/>
    <p:sldId id="266" r:id="rId19"/>
    <p:sldId id="283" r:id="rId20"/>
    <p:sldId id="267" r:id="rId21"/>
    <p:sldId id="268" r:id="rId22"/>
    <p:sldId id="269" r:id="rId23"/>
    <p:sldId id="309" r:id="rId24"/>
    <p:sldId id="270" r:id="rId25"/>
    <p:sldId id="271" r:id="rId26"/>
    <p:sldId id="273" r:id="rId27"/>
    <p:sldId id="274" r:id="rId28"/>
    <p:sldId id="272" r:id="rId29"/>
    <p:sldId id="275" r:id="rId30"/>
    <p:sldId id="310" r:id="rId31"/>
    <p:sldId id="278" r:id="rId32"/>
    <p:sldId id="280" r:id="rId33"/>
    <p:sldId id="291" r:id="rId34"/>
    <p:sldId id="279" r:id="rId35"/>
    <p:sldId id="281" r:id="rId36"/>
    <p:sldId id="282" r:id="rId37"/>
    <p:sldId id="303" r:id="rId38"/>
    <p:sldId id="304" r:id="rId39"/>
    <p:sldId id="305" r:id="rId40"/>
    <p:sldId id="306" r:id="rId41"/>
    <p:sldId id="307" r:id="rId42"/>
    <p:sldId id="308" r:id="rId43"/>
    <p:sldId id="284" r:id="rId44"/>
    <p:sldId id="26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4E91"/>
    <a:srgbClr val="168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9"/>
    <p:restoredTop sz="95768"/>
  </p:normalViewPr>
  <p:slideViewPr>
    <p:cSldViewPr snapToGrid="0" snapToObjects="1">
      <p:cViewPr varScale="1">
        <p:scale>
          <a:sx n="105" d="100"/>
          <a:sy n="105" d="100"/>
        </p:scale>
        <p:origin x="960" y="192"/>
      </p:cViewPr>
      <p:guideLst/>
    </p:cSldViewPr>
  </p:slideViewPr>
  <p:outlineViewPr>
    <p:cViewPr>
      <p:scale>
        <a:sx n="33" d="100"/>
        <a:sy n="33" d="100"/>
      </p:scale>
      <p:origin x="0" y="0"/>
    </p:cViewPr>
  </p:outlineViewPr>
  <p:notesTextViewPr>
    <p:cViewPr>
      <p:scale>
        <a:sx n="140" d="100"/>
        <a:sy n="14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76DEC6-FAF4-A04A-BEB6-BCFB30BD3ABC}" type="datetimeFigureOut">
              <a:rPr lang="en-US" smtClean="0"/>
              <a:t>4/26/23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DBDE27-7B63-1E4D-8CAA-CFF874098003}" type="slidenum">
              <a:rPr lang="en-US" smtClean="0"/>
              <a:t>‹#›</a:t>
            </a:fld>
            <a:endParaRPr lang="en-US"/>
          </a:p>
        </p:txBody>
      </p:sp>
    </p:spTree>
    <p:extLst>
      <p:ext uri="{BB962C8B-B14F-4D97-AF65-F5344CB8AC3E}">
        <p14:creationId xmlns:p14="http://schemas.microsoft.com/office/powerpoint/2010/main" val="1782315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BDE27-7B63-1E4D-8CAA-CFF874098003}" type="slidenum">
              <a:rPr lang="en-US" smtClean="0"/>
              <a:t>1</a:t>
            </a:fld>
            <a:endParaRPr lang="en-US"/>
          </a:p>
        </p:txBody>
      </p:sp>
    </p:spTree>
    <p:extLst>
      <p:ext uri="{BB962C8B-B14F-4D97-AF65-F5344CB8AC3E}">
        <p14:creationId xmlns:p14="http://schemas.microsoft.com/office/powerpoint/2010/main" val="765663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Need a robust reunification plan to address both the needs of unaccompanied children and anxious families</a:t>
            </a:r>
          </a:p>
          <a:p>
            <a:endParaRPr lang="en-US" dirty="0"/>
          </a:p>
        </p:txBody>
      </p:sp>
      <p:sp>
        <p:nvSpPr>
          <p:cNvPr id="4" name="Slide Number Placeholder 3"/>
          <p:cNvSpPr>
            <a:spLocks noGrp="1"/>
          </p:cNvSpPr>
          <p:nvPr>
            <p:ph type="sldNum" sz="quarter" idx="5"/>
          </p:nvPr>
        </p:nvSpPr>
        <p:spPr/>
        <p:txBody>
          <a:bodyPr/>
          <a:lstStyle/>
          <a:p>
            <a:fld id="{85DBDE27-7B63-1E4D-8CAA-CFF874098003}" type="slidenum">
              <a:rPr lang="en-US" smtClean="0"/>
              <a:t>17</a:t>
            </a:fld>
            <a:endParaRPr lang="en-US"/>
          </a:p>
        </p:txBody>
      </p:sp>
    </p:spTree>
    <p:extLst>
      <p:ext uri="{BB962C8B-B14F-4D97-AF65-F5344CB8AC3E}">
        <p14:creationId xmlns:p14="http://schemas.microsoft.com/office/powerpoint/2010/main" val="3767682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Numbered photos of children. What questions are you asking them. What information are you taking on them? How are you keeping track of all of them? </a:t>
            </a:r>
          </a:p>
        </p:txBody>
      </p:sp>
      <p:sp>
        <p:nvSpPr>
          <p:cNvPr id="4" name="Slide Number Placeholder 3"/>
          <p:cNvSpPr>
            <a:spLocks noGrp="1"/>
          </p:cNvSpPr>
          <p:nvPr>
            <p:ph type="sldNum" sz="quarter" idx="5"/>
          </p:nvPr>
        </p:nvSpPr>
        <p:spPr/>
        <p:txBody>
          <a:bodyPr/>
          <a:lstStyle/>
          <a:p>
            <a:fld id="{85DBDE27-7B63-1E4D-8CAA-CFF874098003}" type="slidenum">
              <a:rPr lang="en-US" smtClean="0"/>
              <a:t>33</a:t>
            </a:fld>
            <a:endParaRPr lang="en-US"/>
          </a:p>
        </p:txBody>
      </p:sp>
    </p:spTree>
    <p:extLst>
      <p:ext uri="{BB962C8B-B14F-4D97-AF65-F5344CB8AC3E}">
        <p14:creationId xmlns:p14="http://schemas.microsoft.com/office/powerpoint/2010/main" val="2826983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e.g., take photos, communicate information to family reception site, pediatric safe area/floor</a:t>
            </a:r>
          </a:p>
          <a:p>
            <a:endParaRPr lang="en-US" dirty="0"/>
          </a:p>
        </p:txBody>
      </p:sp>
      <p:sp>
        <p:nvSpPr>
          <p:cNvPr id="4" name="Slide Number Placeholder 3"/>
          <p:cNvSpPr>
            <a:spLocks noGrp="1"/>
          </p:cNvSpPr>
          <p:nvPr>
            <p:ph type="sldNum" sz="quarter" idx="5"/>
          </p:nvPr>
        </p:nvSpPr>
        <p:spPr/>
        <p:txBody>
          <a:bodyPr/>
          <a:lstStyle/>
          <a:p>
            <a:fld id="{85DBDE27-7B63-1E4D-8CAA-CFF874098003}" type="slidenum">
              <a:rPr lang="en-US" smtClean="0"/>
              <a:t>34</a:t>
            </a:fld>
            <a:endParaRPr lang="en-US"/>
          </a:p>
        </p:txBody>
      </p:sp>
    </p:spTree>
    <p:extLst>
      <p:ext uri="{BB962C8B-B14F-4D97-AF65-F5344CB8AC3E}">
        <p14:creationId xmlns:p14="http://schemas.microsoft.com/office/powerpoint/2010/main" val="3833225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BDE27-7B63-1E4D-8CAA-CFF874098003}" type="slidenum">
              <a:rPr lang="en-US" smtClean="0"/>
              <a:t>37</a:t>
            </a:fld>
            <a:endParaRPr lang="en-US"/>
          </a:p>
        </p:txBody>
      </p:sp>
    </p:spTree>
    <p:extLst>
      <p:ext uri="{BB962C8B-B14F-4D97-AF65-F5344CB8AC3E}">
        <p14:creationId xmlns:p14="http://schemas.microsoft.com/office/powerpoint/2010/main" val="3055124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exercise was useful in helping us test and identify areas for improvement in our patient tracking and family reunification plan.
https://www.polleverywhere.com/multiple_choice_polls/FhCTLyyXLbZ1kWsliGerR</a:t>
            </a:r>
          </a:p>
        </p:txBody>
      </p:sp>
      <p:sp>
        <p:nvSpPr>
          <p:cNvPr id="4" name="Slide Number Placeholder 3"/>
          <p:cNvSpPr>
            <a:spLocks noGrp="1"/>
          </p:cNvSpPr>
          <p:nvPr>
            <p:ph type="sldNum" sz="quarter" idx="10"/>
          </p:nvPr>
        </p:nvSpPr>
        <p:spPr/>
        <p:txBody>
          <a:bodyPr/>
          <a:lstStyle/>
          <a:p>
            <a:fld id="{1C4BCB7D-BF4E-1446-AA25-7CBBEE977063}" type="slidenum">
              <a:rPr lang="en-US" smtClean="0"/>
              <a:t>38</a:t>
            </a:fld>
            <a:endParaRPr lang="en-US" dirty="0"/>
          </a:p>
        </p:txBody>
      </p:sp>
    </p:spTree>
    <p:extLst>
      <p:ext uri="{BB962C8B-B14F-4D97-AF65-F5344CB8AC3E}">
        <p14:creationId xmlns:p14="http://schemas.microsoft.com/office/powerpoint/2010/main" val="1556872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areas of you plan do you feel need the most improvement or could use additional SME support?
https://www.polleverywhere.com/free_text_polls/F2nL6SDmtOktpwbO11UBJ</a:t>
            </a:r>
          </a:p>
        </p:txBody>
      </p:sp>
      <p:sp>
        <p:nvSpPr>
          <p:cNvPr id="4" name="Slide Number Placeholder 3"/>
          <p:cNvSpPr>
            <a:spLocks noGrp="1"/>
          </p:cNvSpPr>
          <p:nvPr>
            <p:ph type="sldNum" sz="quarter" idx="10"/>
          </p:nvPr>
        </p:nvSpPr>
        <p:spPr/>
        <p:txBody>
          <a:bodyPr/>
          <a:lstStyle/>
          <a:p>
            <a:fld id="{1C4BCB7D-BF4E-1446-AA25-7CBBEE977063}" type="slidenum">
              <a:rPr lang="en-US" smtClean="0"/>
              <a:t>39</a:t>
            </a:fld>
            <a:endParaRPr lang="en-US" dirty="0"/>
          </a:p>
        </p:txBody>
      </p:sp>
    </p:spTree>
    <p:extLst>
      <p:ext uri="{BB962C8B-B14F-4D97-AF65-F5344CB8AC3E}">
        <p14:creationId xmlns:p14="http://schemas.microsoft.com/office/powerpoint/2010/main" val="1556872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additional groups/departments within your hospital would you have liked to have in the (virtual) room?
https://www.polleverywhere.com/free_text_polls/OZO7VyydVyhnRK6oZglmF</a:t>
            </a:r>
          </a:p>
        </p:txBody>
      </p:sp>
      <p:sp>
        <p:nvSpPr>
          <p:cNvPr id="4" name="Slide Number Placeholder 3"/>
          <p:cNvSpPr>
            <a:spLocks noGrp="1"/>
          </p:cNvSpPr>
          <p:nvPr>
            <p:ph type="sldNum" sz="quarter" idx="10"/>
          </p:nvPr>
        </p:nvSpPr>
        <p:spPr/>
        <p:txBody>
          <a:bodyPr/>
          <a:lstStyle/>
          <a:p>
            <a:fld id="{1C4BCB7D-BF4E-1446-AA25-7CBBEE977063}" type="slidenum">
              <a:rPr lang="en-US" smtClean="0"/>
              <a:t>40</a:t>
            </a:fld>
            <a:endParaRPr lang="en-US" dirty="0"/>
          </a:p>
        </p:txBody>
      </p:sp>
    </p:spTree>
    <p:extLst>
      <p:ext uri="{BB962C8B-B14F-4D97-AF65-F5344CB8AC3E}">
        <p14:creationId xmlns:p14="http://schemas.microsoft.com/office/powerpoint/2010/main" val="1556872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that completed the module as part of the collaborative, did you feel that it adequately prepared you for the exercise?
https://www.polleverywhere.com/multiple_choice_polls/Yg8vcvK3qNT1Ga1peGUjO</a:t>
            </a:r>
          </a:p>
        </p:txBody>
      </p:sp>
      <p:sp>
        <p:nvSpPr>
          <p:cNvPr id="4" name="Slide Number Placeholder 3"/>
          <p:cNvSpPr>
            <a:spLocks noGrp="1"/>
          </p:cNvSpPr>
          <p:nvPr>
            <p:ph type="sldNum" sz="quarter" idx="10"/>
          </p:nvPr>
        </p:nvSpPr>
        <p:spPr/>
        <p:txBody>
          <a:bodyPr/>
          <a:lstStyle/>
          <a:p>
            <a:fld id="{1C4BCB7D-BF4E-1446-AA25-7CBBEE977063}" type="slidenum">
              <a:rPr lang="en-US" smtClean="0"/>
              <a:t>41</a:t>
            </a:fld>
            <a:endParaRPr lang="en-US" dirty="0"/>
          </a:p>
        </p:txBody>
      </p:sp>
    </p:spTree>
    <p:extLst>
      <p:ext uri="{BB962C8B-B14F-4D97-AF65-F5344CB8AC3E}">
        <p14:creationId xmlns:p14="http://schemas.microsoft.com/office/powerpoint/2010/main" val="1556872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had ample opportunity to interact with the exercise
https://www.polleverywhere.com/multiple_choice_polls/14MPhHScNZpFwDJLbqIaN</a:t>
            </a:r>
          </a:p>
        </p:txBody>
      </p:sp>
      <p:sp>
        <p:nvSpPr>
          <p:cNvPr id="4" name="Slide Number Placeholder 3"/>
          <p:cNvSpPr>
            <a:spLocks noGrp="1"/>
          </p:cNvSpPr>
          <p:nvPr>
            <p:ph type="sldNum" sz="quarter" idx="10"/>
          </p:nvPr>
        </p:nvSpPr>
        <p:spPr/>
        <p:txBody>
          <a:bodyPr/>
          <a:lstStyle/>
          <a:p>
            <a:fld id="{1C4BCB7D-BF4E-1446-AA25-7CBBEE977063}" type="slidenum">
              <a:rPr lang="en-US" smtClean="0"/>
              <a:t>42</a:t>
            </a:fld>
            <a:endParaRPr lang="en-US" dirty="0"/>
          </a:p>
        </p:txBody>
      </p:sp>
    </p:spTree>
    <p:extLst>
      <p:ext uri="{BB962C8B-B14F-4D97-AF65-F5344CB8AC3E}">
        <p14:creationId xmlns:p14="http://schemas.microsoft.com/office/powerpoint/2010/main" val="1556872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Leave open and then revisit breakout que</a:t>
            </a:r>
          </a:p>
        </p:txBody>
      </p:sp>
      <p:sp>
        <p:nvSpPr>
          <p:cNvPr id="4" name="Slide Number Placeholder 3"/>
          <p:cNvSpPr>
            <a:spLocks noGrp="1"/>
          </p:cNvSpPr>
          <p:nvPr>
            <p:ph type="sldNum" sz="quarter" idx="5"/>
          </p:nvPr>
        </p:nvSpPr>
        <p:spPr/>
        <p:txBody>
          <a:bodyPr/>
          <a:lstStyle/>
          <a:p>
            <a:fld id="{85DBDE27-7B63-1E4D-8CAA-CFF874098003}" type="slidenum">
              <a:rPr lang="en-US" smtClean="0"/>
              <a:t>43</a:t>
            </a:fld>
            <a:endParaRPr lang="en-US"/>
          </a:p>
        </p:txBody>
      </p:sp>
    </p:spTree>
    <p:extLst>
      <p:ext uri="{BB962C8B-B14F-4D97-AF65-F5344CB8AC3E}">
        <p14:creationId xmlns:p14="http://schemas.microsoft.com/office/powerpoint/2010/main" val="1903481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Brent and Sarita to alternate giving injects, leading discussion. </a:t>
            </a:r>
          </a:p>
        </p:txBody>
      </p:sp>
      <p:sp>
        <p:nvSpPr>
          <p:cNvPr id="4" name="Slide Number Placeholder 3"/>
          <p:cNvSpPr>
            <a:spLocks noGrp="1"/>
          </p:cNvSpPr>
          <p:nvPr>
            <p:ph type="sldNum" sz="quarter" idx="5"/>
          </p:nvPr>
        </p:nvSpPr>
        <p:spPr/>
        <p:txBody>
          <a:bodyPr/>
          <a:lstStyle/>
          <a:p>
            <a:fld id="{85DBDE27-7B63-1E4D-8CAA-CFF874098003}" type="slidenum">
              <a:rPr lang="en-US" smtClean="0"/>
              <a:t>4</a:t>
            </a:fld>
            <a:endParaRPr lang="en-US"/>
          </a:p>
        </p:txBody>
      </p:sp>
    </p:spTree>
    <p:extLst>
      <p:ext uri="{BB962C8B-B14F-4D97-AF65-F5344CB8AC3E}">
        <p14:creationId xmlns:p14="http://schemas.microsoft.com/office/powerpoint/2010/main" val="2359979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BDE27-7B63-1E4D-8CAA-CFF874098003}" type="slidenum">
              <a:rPr lang="en-US" smtClean="0"/>
              <a:t>8</a:t>
            </a:fld>
            <a:endParaRPr lang="en-US"/>
          </a:p>
        </p:txBody>
      </p:sp>
    </p:spTree>
    <p:extLst>
      <p:ext uri="{BB962C8B-B14F-4D97-AF65-F5344CB8AC3E}">
        <p14:creationId xmlns:p14="http://schemas.microsoft.com/office/powerpoint/2010/main" val="1929421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are you joining us from today?
https://www.polleverywhere.com/clickable_images/WxgLKdjqcSaWBRbcm62BQ</a:t>
            </a:r>
          </a:p>
        </p:txBody>
      </p:sp>
      <p:sp>
        <p:nvSpPr>
          <p:cNvPr id="4" name="Slide Number Placeholder 3"/>
          <p:cNvSpPr>
            <a:spLocks noGrp="1"/>
          </p:cNvSpPr>
          <p:nvPr>
            <p:ph type="sldNum" sz="quarter" idx="10"/>
          </p:nvPr>
        </p:nvSpPr>
        <p:spPr/>
        <p:txBody>
          <a:bodyPr/>
          <a:lstStyle/>
          <a:p>
            <a:fld id="{1C4BCB7D-BF4E-1446-AA25-7CBBEE977063}" type="slidenum">
              <a:rPr lang="en-US" smtClean="0"/>
              <a:t>9</a:t>
            </a:fld>
            <a:endParaRPr lang="en-US" dirty="0"/>
          </a:p>
        </p:txBody>
      </p:sp>
    </p:spTree>
    <p:extLst>
      <p:ext uri="{BB962C8B-B14F-4D97-AF65-F5344CB8AC3E}">
        <p14:creationId xmlns:p14="http://schemas.microsoft.com/office/powerpoint/2010/main" val="1556872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group/department in your hospital are you representing today?
https://www.polleverywhere.com/free_text_polls/rT7ZDx192B4wfRfBqNGmw</a:t>
            </a:r>
          </a:p>
        </p:txBody>
      </p:sp>
      <p:sp>
        <p:nvSpPr>
          <p:cNvPr id="4" name="Slide Number Placeholder 3"/>
          <p:cNvSpPr>
            <a:spLocks noGrp="1"/>
          </p:cNvSpPr>
          <p:nvPr>
            <p:ph type="sldNum" sz="quarter" idx="10"/>
          </p:nvPr>
        </p:nvSpPr>
        <p:spPr/>
        <p:txBody>
          <a:bodyPr/>
          <a:lstStyle/>
          <a:p>
            <a:fld id="{1C4BCB7D-BF4E-1446-AA25-7CBBEE977063}" type="slidenum">
              <a:rPr lang="en-US" smtClean="0"/>
              <a:t>10</a:t>
            </a:fld>
            <a:endParaRPr lang="en-US" dirty="0"/>
          </a:p>
        </p:txBody>
      </p:sp>
    </p:spTree>
    <p:extLst>
      <p:ext uri="{BB962C8B-B14F-4D97-AF65-F5344CB8AC3E}">
        <p14:creationId xmlns:p14="http://schemas.microsoft.com/office/powerpoint/2010/main" val="1556872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currently have a patient tracking and family reunification plan that includes pediatric considerations?
https://www.polleverywhere.com/multiple_choice_polls/amm1OeGgzs9GHdHg6fzIL</a:t>
            </a:r>
          </a:p>
        </p:txBody>
      </p:sp>
      <p:sp>
        <p:nvSpPr>
          <p:cNvPr id="4" name="Slide Number Placeholder 3"/>
          <p:cNvSpPr>
            <a:spLocks noGrp="1"/>
          </p:cNvSpPr>
          <p:nvPr>
            <p:ph type="sldNum" sz="quarter" idx="10"/>
          </p:nvPr>
        </p:nvSpPr>
        <p:spPr/>
        <p:txBody>
          <a:bodyPr/>
          <a:lstStyle/>
          <a:p>
            <a:fld id="{1C4BCB7D-BF4E-1446-AA25-7CBBEE977063}" type="slidenum">
              <a:rPr lang="en-US" smtClean="0"/>
              <a:t>11</a:t>
            </a:fld>
            <a:endParaRPr lang="en-US" dirty="0"/>
          </a:p>
        </p:txBody>
      </p:sp>
    </p:spTree>
    <p:extLst>
      <p:ext uri="{BB962C8B-B14F-4D97-AF65-F5344CB8AC3E}">
        <p14:creationId xmlns:p14="http://schemas.microsoft.com/office/powerpoint/2010/main" val="1556872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you complete the patient tracking and family reunification module of the collaborative?
https://www.polleverywhere.com/multiple_choice_polls/qNyQstjmqvfAuTwXihpRQ</a:t>
            </a:r>
          </a:p>
        </p:txBody>
      </p:sp>
      <p:sp>
        <p:nvSpPr>
          <p:cNvPr id="4" name="Slide Number Placeholder 3"/>
          <p:cNvSpPr>
            <a:spLocks noGrp="1"/>
          </p:cNvSpPr>
          <p:nvPr>
            <p:ph type="sldNum" sz="quarter" idx="10"/>
          </p:nvPr>
        </p:nvSpPr>
        <p:spPr/>
        <p:txBody>
          <a:bodyPr/>
          <a:lstStyle/>
          <a:p>
            <a:fld id="{1C4BCB7D-BF4E-1446-AA25-7CBBEE977063}" type="slidenum">
              <a:rPr lang="en-US" smtClean="0"/>
              <a:t>12</a:t>
            </a:fld>
            <a:endParaRPr lang="en-US" dirty="0"/>
          </a:p>
        </p:txBody>
      </p:sp>
    </p:spTree>
    <p:extLst>
      <p:ext uri="{BB962C8B-B14F-4D97-AF65-F5344CB8AC3E}">
        <p14:creationId xmlns:p14="http://schemas.microsoft.com/office/powerpoint/2010/main" val="1556872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you most hoping to get out of the exercise today?
https://www.polleverywhere.com/free_text_polls/SWyyYNonFO0mXsbW0ueqW</a:t>
            </a:r>
          </a:p>
        </p:txBody>
      </p:sp>
      <p:sp>
        <p:nvSpPr>
          <p:cNvPr id="4" name="Slide Number Placeholder 3"/>
          <p:cNvSpPr>
            <a:spLocks noGrp="1"/>
          </p:cNvSpPr>
          <p:nvPr>
            <p:ph type="sldNum" sz="quarter" idx="10"/>
          </p:nvPr>
        </p:nvSpPr>
        <p:spPr/>
        <p:txBody>
          <a:bodyPr/>
          <a:lstStyle/>
          <a:p>
            <a:fld id="{1C4BCB7D-BF4E-1446-AA25-7CBBEE977063}" type="slidenum">
              <a:rPr lang="en-US" smtClean="0"/>
              <a:t>13</a:t>
            </a:fld>
            <a:endParaRPr lang="en-US" dirty="0"/>
          </a:p>
        </p:txBody>
      </p:sp>
    </p:spTree>
    <p:extLst>
      <p:ext uri="{BB962C8B-B14F-4D97-AF65-F5344CB8AC3E}">
        <p14:creationId xmlns:p14="http://schemas.microsoft.com/office/powerpoint/2010/main" val="1556872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800" dirty="0"/>
              <a:t>Young children cannot provide reliable information about medications or medical history</a:t>
            </a:r>
            <a:endParaRPr lang="en-US" dirty="0"/>
          </a:p>
          <a:p>
            <a:pPr marL="457200" lvl="1" indent="0" algn="l" rtl="0">
              <a:spcBef>
                <a:spcPts val="0"/>
              </a:spcBef>
              <a:spcAft>
                <a:spcPts val="0"/>
              </a:spcAft>
              <a:buNone/>
            </a:pPr>
            <a:r>
              <a:rPr lang="en-US" dirty="0"/>
              <a:t>During Hurricane Katrina, the average age of the separated child was 5.7 years</a:t>
            </a:r>
            <a:r>
              <a:rPr lang="en-US" baseline="30000" dirty="0"/>
              <a:t>4</a:t>
            </a:r>
            <a:endParaRPr lang="en-US" dirty="0"/>
          </a:p>
          <a:p>
            <a:pPr marL="457200" lvl="1" indent="0" algn="l" rtl="0">
              <a:spcBef>
                <a:spcPts val="0"/>
              </a:spcBef>
              <a:spcAft>
                <a:spcPts val="0"/>
              </a:spcAft>
              <a:buNone/>
            </a:pPr>
            <a:r>
              <a:rPr lang="en-US" sz="2800" dirty="0"/>
              <a:t># children separated can be very high, e.g. after Hurricane Katrina:</a:t>
            </a:r>
            <a:endParaRPr lang="en-US" dirty="0"/>
          </a:p>
          <a:p>
            <a:pPr marL="457200" lvl="1" indent="0" algn="l" rtl="0">
              <a:spcBef>
                <a:spcPts val="0"/>
              </a:spcBef>
              <a:spcAft>
                <a:spcPts val="0"/>
              </a:spcAft>
              <a:buNone/>
            </a:pPr>
            <a:r>
              <a:rPr lang="en-US" dirty="0"/>
              <a:t>5,011 children reported missing</a:t>
            </a:r>
          </a:p>
          <a:p>
            <a:pPr marL="457200" lvl="1" indent="0" algn="l" rtl="0">
              <a:spcBef>
                <a:spcPts val="0"/>
              </a:spcBef>
              <a:spcAft>
                <a:spcPts val="0"/>
              </a:spcAft>
              <a:buNone/>
            </a:pPr>
            <a:r>
              <a:rPr lang="en-US" dirty="0"/>
              <a:t>71% of whom were still separated after 17 days</a:t>
            </a:r>
          </a:p>
          <a:p>
            <a:pPr marL="457200" lvl="1" indent="0" algn="l" rtl="0">
              <a:spcBef>
                <a:spcPts val="0"/>
              </a:spcBef>
              <a:spcAft>
                <a:spcPts val="0"/>
              </a:spcAft>
              <a:buNone/>
            </a:pPr>
            <a:r>
              <a:rPr lang="en-US" dirty="0"/>
              <a:t>13% of whom were still not reunited after 3 months</a:t>
            </a:r>
            <a:r>
              <a:rPr lang="en-US" baseline="30000" dirty="0"/>
              <a:t>1,3</a:t>
            </a:r>
            <a:endParaRPr lang="en-US" dirty="0"/>
          </a:p>
        </p:txBody>
      </p:sp>
      <p:sp>
        <p:nvSpPr>
          <p:cNvPr id="4" name="Slide Number Placeholder 3"/>
          <p:cNvSpPr>
            <a:spLocks noGrp="1"/>
          </p:cNvSpPr>
          <p:nvPr>
            <p:ph type="sldNum" sz="quarter" idx="5"/>
          </p:nvPr>
        </p:nvSpPr>
        <p:spPr/>
        <p:txBody>
          <a:bodyPr/>
          <a:lstStyle/>
          <a:p>
            <a:fld id="{85DBDE27-7B63-1E4D-8CAA-CFF874098003}" type="slidenum">
              <a:rPr lang="en-US" smtClean="0"/>
              <a:t>16</a:t>
            </a:fld>
            <a:endParaRPr lang="en-US"/>
          </a:p>
        </p:txBody>
      </p:sp>
    </p:spTree>
    <p:extLst>
      <p:ext uri="{BB962C8B-B14F-4D97-AF65-F5344CB8AC3E}">
        <p14:creationId xmlns:p14="http://schemas.microsoft.com/office/powerpoint/2010/main" val="12672653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49F9C-8D8E-534C-B2F5-E7C68537BB48}"/>
              </a:ext>
            </a:extLst>
          </p:cNvPr>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dirty="0"/>
              <a:t>Title slide</a:t>
            </a:r>
          </a:p>
        </p:txBody>
      </p:sp>
      <p:sp>
        <p:nvSpPr>
          <p:cNvPr id="3" name="Subtitle 2">
            <a:extLst>
              <a:ext uri="{FF2B5EF4-FFF2-40B4-BE49-F238E27FC236}">
                <a16:creationId xmlns:a16="http://schemas.microsoft.com/office/drawing/2014/main" id="{E1BC32EB-6F03-3F43-8E42-6D89E63F898A}"/>
              </a:ext>
            </a:extLst>
          </p:cNvPr>
          <p:cNvSpPr>
            <a:spLocks noGrp="1"/>
          </p:cNvSpPr>
          <p:nvPr>
            <p:ph type="subTitle" idx="1" hasCustomPrompt="1"/>
          </p:nvPr>
        </p:nvSpPr>
        <p:spPr>
          <a:xfrm>
            <a:off x="1524000" y="3784922"/>
            <a:ext cx="9144000" cy="1472877"/>
          </a:xfrm>
        </p:spPr>
        <p:txBody>
          <a:bodyPr/>
          <a:lstStyle>
            <a:lvl1pPr marL="0" indent="0" algn="ctr">
              <a:buNone/>
              <a:defRPr sz="24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cxnSp>
        <p:nvCxnSpPr>
          <p:cNvPr id="7" name="Straight Connector 6">
            <a:extLst>
              <a:ext uri="{FF2B5EF4-FFF2-40B4-BE49-F238E27FC236}">
                <a16:creationId xmlns:a16="http://schemas.microsoft.com/office/drawing/2014/main" id="{FCB3E4EA-2A8E-D846-977B-68C4E528B009}"/>
              </a:ext>
            </a:extLst>
          </p:cNvPr>
          <p:cNvCxnSpPr/>
          <p:nvPr userDrawn="1"/>
        </p:nvCxnSpPr>
        <p:spPr>
          <a:xfrm>
            <a:off x="2434024" y="3557589"/>
            <a:ext cx="7228702"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8639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cknowledgement and 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B58FE-9844-0344-A2A5-00B9D7D00E68}"/>
              </a:ext>
            </a:extLst>
          </p:cNvPr>
          <p:cNvSpPr>
            <a:spLocks noGrp="1"/>
          </p:cNvSpPr>
          <p:nvPr>
            <p:ph type="title" hasCustomPrompt="1"/>
          </p:nvPr>
        </p:nvSpPr>
        <p:spPr/>
        <p:txBody>
          <a:bodyPr/>
          <a:lstStyle>
            <a:lvl1pPr>
              <a:defRPr/>
            </a:lvl1pPr>
          </a:lstStyle>
          <a:p>
            <a:r>
              <a:rPr lang="en-US" dirty="0"/>
              <a:t>Acknowledgements and disclaimer</a:t>
            </a:r>
          </a:p>
        </p:txBody>
      </p:sp>
      <p:sp>
        <p:nvSpPr>
          <p:cNvPr id="4" name="TextBox 3">
            <a:extLst>
              <a:ext uri="{FF2B5EF4-FFF2-40B4-BE49-F238E27FC236}">
                <a16:creationId xmlns:a16="http://schemas.microsoft.com/office/drawing/2014/main" id="{42F1A12D-2ECE-C447-BAA2-27D22A55E8A1}"/>
              </a:ext>
            </a:extLst>
          </p:cNvPr>
          <p:cNvSpPr txBox="1"/>
          <p:nvPr userDrawn="1"/>
        </p:nvSpPr>
        <p:spPr>
          <a:xfrm>
            <a:off x="838200" y="1375186"/>
            <a:ext cx="10515600" cy="4493538"/>
          </a:xfrm>
          <a:prstGeom prst="rect">
            <a:avLst/>
          </a:prstGeom>
          <a:noFill/>
        </p:spPr>
        <p:txBody>
          <a:bodyPr wrap="square" rtlCol="0">
            <a:spAutoFit/>
          </a:bodyPr>
          <a:lstStyle/>
          <a:p>
            <a:pPr marL="0" indent="0">
              <a:buNone/>
            </a:pPr>
            <a:r>
              <a:rPr lang="en-US" sz="2200" b="1" dirty="0">
                <a:latin typeface="Tahoma" panose="020B0604030504040204" pitchFamily="34" charset="0"/>
                <a:ea typeface="Tahoma" panose="020B0604030504040204" pitchFamily="34" charset="0"/>
                <a:cs typeface="Tahoma" panose="020B0604030504040204" pitchFamily="34" charset="0"/>
              </a:rPr>
              <a:t>Funding sources</a:t>
            </a:r>
          </a:p>
          <a:p>
            <a:pPr marL="0" indent="0">
              <a:buNone/>
            </a:pPr>
            <a:r>
              <a:rPr lang="en-US" sz="2200" dirty="0">
                <a:latin typeface="Tahoma" panose="020B0604030504040204" pitchFamily="34" charset="0"/>
                <a:ea typeface="Tahoma" panose="020B0604030504040204" pitchFamily="34" charset="0"/>
                <a:cs typeface="Tahoma" panose="020B0604030504040204" pitchFamily="34" charset="0"/>
              </a:rPr>
              <a:t>This EMS for Children Innovation and Improvement Center is supported by the Health Resources and Services Administration (HRSA) of the U.S. Department of Health and Human Services (HHS) as part of an award (U07MC37471) totaling $3M with 0 percent financed with nongovernmental sources. The contents are those of the author(s) and do not necessarily represent the official views of, nor an endorsement, by HRSA, HHS or the U.S. Government.</a:t>
            </a:r>
            <a:br>
              <a:rPr lang="en-US" sz="2200" dirty="0">
                <a:latin typeface="Tahoma" panose="020B0604030504040204" pitchFamily="34" charset="0"/>
                <a:ea typeface="Tahoma" panose="020B0604030504040204" pitchFamily="34" charset="0"/>
                <a:cs typeface="Tahoma" panose="020B0604030504040204" pitchFamily="34" charset="0"/>
              </a:rPr>
            </a:br>
            <a:endParaRPr lang="en-US" sz="22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2200" b="1" dirty="0">
                <a:latin typeface="Tahoma" panose="020B0604030504040204" pitchFamily="34" charset="0"/>
                <a:ea typeface="Tahoma" panose="020B0604030504040204" pitchFamily="34" charset="0"/>
                <a:cs typeface="Tahoma" panose="020B0604030504040204" pitchFamily="34" charset="0"/>
              </a:rPr>
              <a:t>Disclaimer</a:t>
            </a:r>
          </a:p>
          <a:p>
            <a:pPr marL="0" indent="0">
              <a:buNone/>
            </a:pPr>
            <a:r>
              <a:rPr lang="en-US" sz="2200" dirty="0">
                <a:latin typeface="Tahoma" panose="020B0604030504040204" pitchFamily="34" charset="0"/>
                <a:ea typeface="Tahoma" panose="020B0604030504040204" pitchFamily="34" charset="0"/>
                <a:cs typeface="Tahoma" panose="020B0604030504040204" pitchFamily="34" charset="0"/>
              </a:rPr>
              <a:t>The content presented here and throughout the collaborative is that of the authors and do not necessarily represent the official views of, nor an endorsement by HRSA, HHS, or the U.S. Government. </a:t>
            </a:r>
          </a:p>
          <a:p>
            <a:endParaRPr lang="en-US" sz="2200" dirty="0"/>
          </a:p>
        </p:txBody>
      </p:sp>
    </p:spTree>
    <p:extLst>
      <p:ext uri="{BB962C8B-B14F-4D97-AF65-F5344CB8AC3E}">
        <p14:creationId xmlns:p14="http://schemas.microsoft.com/office/powerpoint/2010/main" val="565483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304A6-5BE6-9941-992F-53F148674513}"/>
              </a:ext>
            </a:extLst>
          </p:cNvPr>
          <p:cNvSpPr>
            <a:spLocks noGrp="1"/>
          </p:cNvSpPr>
          <p:nvPr>
            <p:ph type="title" hasCustomPrompt="1"/>
          </p:nvPr>
        </p:nvSpPr>
        <p:spPr>
          <a:xfrm>
            <a:off x="831850" y="1709738"/>
            <a:ext cx="10515600" cy="2852737"/>
          </a:xfrm>
        </p:spPr>
        <p:txBody>
          <a:bodyPr anchor="b"/>
          <a:lstStyle>
            <a:lvl1pPr>
              <a:defRPr sz="6000"/>
            </a:lvl1pPr>
          </a:lstStyle>
          <a:p>
            <a:r>
              <a:rPr lang="en-US" dirty="0"/>
              <a:t>Section divider</a:t>
            </a:r>
          </a:p>
        </p:txBody>
      </p:sp>
      <p:sp>
        <p:nvSpPr>
          <p:cNvPr id="3" name="Text Placeholder 2">
            <a:extLst>
              <a:ext uri="{FF2B5EF4-FFF2-40B4-BE49-F238E27FC236}">
                <a16:creationId xmlns:a16="http://schemas.microsoft.com/office/drawing/2014/main" id="{DBEA586E-2B95-D74A-95E6-4D3F8BA2A2F7}"/>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46028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asic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B58FE-9844-0344-A2A5-00B9D7D00E68}"/>
              </a:ext>
            </a:extLst>
          </p:cNvPr>
          <p:cNvSpPr>
            <a:spLocks noGrp="1"/>
          </p:cNvSpPr>
          <p:nvPr>
            <p:ph type="title" hasCustomPrompt="1"/>
          </p:nvPr>
        </p:nvSpPr>
        <p:spPr/>
        <p:txBody>
          <a:bodyPr anchor="b" anchorCtr="0"/>
          <a:lstStyle/>
          <a:p>
            <a:r>
              <a:rPr lang="en-US" dirty="0"/>
              <a:t>Basic slide</a:t>
            </a:r>
          </a:p>
        </p:txBody>
      </p:sp>
      <p:sp>
        <p:nvSpPr>
          <p:cNvPr id="3" name="Content Placeholder 2">
            <a:extLst>
              <a:ext uri="{FF2B5EF4-FFF2-40B4-BE49-F238E27FC236}">
                <a16:creationId xmlns:a16="http://schemas.microsoft.com/office/drawing/2014/main" id="{34EF22B9-4440-8A4C-9F6C-F06DF9E8FE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6570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Comparis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2D9FE-FBAD-F343-B473-24A98F721A3F}"/>
              </a:ext>
            </a:extLst>
          </p:cNvPr>
          <p:cNvSpPr>
            <a:spLocks noGrp="1"/>
          </p:cNvSpPr>
          <p:nvPr>
            <p:ph type="title" hasCustomPrompt="1"/>
          </p:nvPr>
        </p:nvSpPr>
        <p:spPr/>
        <p:txBody>
          <a:bodyPr/>
          <a:lstStyle/>
          <a:p>
            <a:r>
              <a:rPr lang="en-US" dirty="0"/>
              <a:t>Comparison slide</a:t>
            </a:r>
          </a:p>
        </p:txBody>
      </p:sp>
      <p:sp>
        <p:nvSpPr>
          <p:cNvPr id="3" name="Content Placeholder 2">
            <a:extLst>
              <a:ext uri="{FF2B5EF4-FFF2-40B4-BE49-F238E27FC236}">
                <a16:creationId xmlns:a16="http://schemas.microsoft.com/office/drawing/2014/main" id="{F10E81F4-30FB-6B48-AEFD-BB30895272EA}"/>
              </a:ext>
            </a:extLst>
          </p:cNvPr>
          <p:cNvSpPr>
            <a:spLocks noGrp="1"/>
          </p:cNvSpPr>
          <p:nvPr>
            <p:ph sz="half" idx="1"/>
          </p:nvPr>
        </p:nvSpPr>
        <p:spPr>
          <a:xfrm>
            <a:off x="838200" y="1398904"/>
            <a:ext cx="5181600" cy="47377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C7A161D-053E-5A4B-8354-12AA426AB878}"/>
              </a:ext>
            </a:extLst>
          </p:cNvPr>
          <p:cNvSpPr>
            <a:spLocks noGrp="1"/>
          </p:cNvSpPr>
          <p:nvPr>
            <p:ph sz="half" idx="2"/>
          </p:nvPr>
        </p:nvSpPr>
        <p:spPr>
          <a:xfrm>
            <a:off x="6172200" y="1398905"/>
            <a:ext cx="5181600" cy="47377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8396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for larger charts (no side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15B62-472C-7B43-9457-3516D7593A59}"/>
              </a:ext>
            </a:extLst>
          </p:cNvPr>
          <p:cNvSpPr>
            <a:spLocks noGrp="1"/>
          </p:cNvSpPr>
          <p:nvPr>
            <p:ph type="title" hasCustomPrompt="1"/>
          </p:nvPr>
        </p:nvSpPr>
        <p:spPr/>
        <p:txBody>
          <a:bodyPr/>
          <a:lstStyle/>
          <a:p>
            <a:r>
              <a:rPr lang="en-US" dirty="0"/>
              <a:t>Slide for large images/charts</a:t>
            </a:r>
          </a:p>
        </p:txBody>
      </p:sp>
      <p:sp>
        <p:nvSpPr>
          <p:cNvPr id="6" name="Content Placeholder 2">
            <a:extLst>
              <a:ext uri="{FF2B5EF4-FFF2-40B4-BE49-F238E27FC236}">
                <a16:creationId xmlns:a16="http://schemas.microsoft.com/office/drawing/2014/main" id="{BE4C88A4-232B-E240-844E-78FCD8CAB232}"/>
              </a:ext>
            </a:extLst>
          </p:cNvPr>
          <p:cNvSpPr>
            <a:spLocks noGrp="1"/>
          </p:cNvSpPr>
          <p:nvPr>
            <p:ph idx="1"/>
          </p:nvPr>
        </p:nvSpPr>
        <p:spPr>
          <a:xfrm>
            <a:off x="838200" y="1361440"/>
            <a:ext cx="10515600" cy="48155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6174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2D9FE-FBAD-F343-B473-24A98F721A3F}"/>
              </a:ext>
            </a:extLst>
          </p:cNvPr>
          <p:cNvSpPr>
            <a:spLocks noGrp="1"/>
          </p:cNvSpPr>
          <p:nvPr>
            <p:ph type="title" hasCustomPrompt="1"/>
          </p:nvPr>
        </p:nvSpPr>
        <p:spPr>
          <a:xfrm>
            <a:off x="838200" y="1482725"/>
            <a:ext cx="10515600" cy="874395"/>
          </a:xfrm>
        </p:spPr>
        <p:txBody>
          <a:bodyPr/>
          <a:lstStyle>
            <a:lvl1pPr>
              <a:defRPr>
                <a:solidFill>
                  <a:schemeClr val="bg1"/>
                </a:solidFill>
              </a:defRPr>
            </a:lvl1pPr>
          </a:lstStyle>
          <a:p>
            <a:r>
              <a:rPr lang="en-US" dirty="0"/>
              <a:t>Closing slide</a:t>
            </a:r>
          </a:p>
        </p:txBody>
      </p:sp>
      <p:sp>
        <p:nvSpPr>
          <p:cNvPr id="6" name="Content Placeholder 2">
            <a:extLst>
              <a:ext uri="{FF2B5EF4-FFF2-40B4-BE49-F238E27FC236}">
                <a16:creationId xmlns:a16="http://schemas.microsoft.com/office/drawing/2014/main" id="{0A70A769-201A-3E46-B70D-687E35C80FF5}"/>
              </a:ext>
            </a:extLst>
          </p:cNvPr>
          <p:cNvSpPr>
            <a:spLocks noGrp="1"/>
          </p:cNvSpPr>
          <p:nvPr>
            <p:ph idx="1"/>
          </p:nvPr>
        </p:nvSpPr>
        <p:spPr>
          <a:xfrm>
            <a:off x="838200" y="2519681"/>
            <a:ext cx="10515600" cy="365728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B6227F89-ECF3-0845-BBB1-230E2C325997}"/>
              </a:ext>
            </a:extLst>
          </p:cNvPr>
          <p:cNvSpPr txBox="1"/>
          <p:nvPr userDrawn="1"/>
        </p:nvSpPr>
        <p:spPr>
          <a:xfrm>
            <a:off x="6223597" y="6287440"/>
            <a:ext cx="5887720" cy="461665"/>
          </a:xfrm>
          <a:prstGeom prst="rect">
            <a:avLst/>
          </a:prstGeom>
          <a:noFill/>
        </p:spPr>
        <p:txBody>
          <a:bodyPr wrap="square" rtlCol="0">
            <a:spAutoFit/>
          </a:bodyPr>
          <a:lstStyle/>
          <a:p>
            <a:pPr algn="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www.emscimprovement.center</a:t>
            </a:r>
          </a:p>
        </p:txBody>
      </p:sp>
    </p:spTree>
    <p:extLst>
      <p:ext uri="{BB962C8B-B14F-4D97-AF65-F5344CB8AC3E}">
        <p14:creationId xmlns:p14="http://schemas.microsoft.com/office/powerpoint/2010/main" val="3657192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0A61EC-27E7-0F4A-B73D-E5EEABFF410C}"/>
              </a:ext>
            </a:extLst>
          </p:cNvPr>
          <p:cNvSpPr>
            <a:spLocks noGrp="1"/>
          </p:cNvSpPr>
          <p:nvPr>
            <p:ph type="title"/>
          </p:nvPr>
        </p:nvSpPr>
        <p:spPr>
          <a:xfrm>
            <a:off x="838200" y="365125"/>
            <a:ext cx="10515600" cy="854075"/>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C7117A-D0CE-174B-96AA-37FFECC6BFA4}"/>
              </a:ext>
            </a:extLst>
          </p:cNvPr>
          <p:cNvSpPr>
            <a:spLocks noGrp="1"/>
          </p:cNvSpPr>
          <p:nvPr>
            <p:ph type="body" idx="1"/>
          </p:nvPr>
        </p:nvSpPr>
        <p:spPr>
          <a:xfrm>
            <a:off x="838200" y="1436210"/>
            <a:ext cx="10515600" cy="4720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A977D637-D99B-264F-856D-9C62A92BAC7E}"/>
              </a:ext>
            </a:extLst>
          </p:cNvPr>
          <p:cNvPicPr>
            <a:picLocks noChangeAspect="1"/>
          </p:cNvPicPr>
          <p:nvPr userDrawn="1"/>
        </p:nvPicPr>
        <p:blipFill>
          <a:blip r:embed="rId10"/>
          <a:stretch>
            <a:fillRect/>
          </a:stretch>
        </p:blipFill>
        <p:spPr>
          <a:xfrm>
            <a:off x="11337927" y="6003927"/>
            <a:ext cx="854074" cy="854074"/>
          </a:xfrm>
          <a:prstGeom prst="rect">
            <a:avLst/>
          </a:prstGeom>
        </p:spPr>
      </p:pic>
    </p:spTree>
    <p:extLst>
      <p:ext uri="{BB962C8B-B14F-4D97-AF65-F5344CB8AC3E}">
        <p14:creationId xmlns:p14="http://schemas.microsoft.com/office/powerpoint/2010/main" val="948369533"/>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1" r:id="rId3"/>
    <p:sldLayoutId id="2147483650" r:id="rId4"/>
    <p:sldLayoutId id="2147483652" r:id="rId5"/>
    <p:sldLayoutId id="2147483654" r:id="rId6"/>
    <p:sldLayoutId id="2147483655" r:id="rId7"/>
  </p:sldLayoutIdLst>
  <p:txStyles>
    <p:titleStyle>
      <a:lvl1pPr algn="l" defTabSz="914400" rtl="0" eaLnBrk="1" latinLnBrk="0" hangingPunct="1">
        <a:lnSpc>
          <a:spcPct val="90000"/>
        </a:lnSpc>
        <a:spcBef>
          <a:spcPct val="0"/>
        </a:spcBef>
        <a:buNone/>
        <a:defRPr sz="5000" kern="1200">
          <a:solidFill>
            <a:srgbClr val="034E9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hyperlink" Target="https://www.polleverywhere.com/free_text_polls/rT7ZDx192B4wfRfBqNGmw" TargetMode="External"/><Relationship Id="rId5" Type="http://schemas.openxmlformats.org/officeDocument/2006/relationships/hyperlink" Target="https://www.liveslides.com/download" TargetMode="Externa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hyperlink" Target="https://www.polleverywhere.com/multiple_choice_polls/amm1OeGgzs9GHdHg6fzIL" TargetMode="External"/><Relationship Id="rId5" Type="http://schemas.openxmlformats.org/officeDocument/2006/relationships/hyperlink" Target="https://www.liveslides.com/download" TargetMode="Externa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hyperlink" Target="https://www.polleverywhere.com/multiple_choice_polls/qNyQstjmqvfAuTwXihpRQ" TargetMode="External"/><Relationship Id="rId5" Type="http://schemas.openxmlformats.org/officeDocument/2006/relationships/hyperlink" Target="https://www.liveslides.com/download" TargetMode="Externa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hyperlink" Target="https://www.polleverywhere.com/free_text_polls/SWyyYNonFO0mXsbW0ueqW" TargetMode="External"/><Relationship Id="rId5" Type="http://schemas.openxmlformats.org/officeDocument/2006/relationships/hyperlink" Target="https://www.liveslides.com/download" TargetMode="Externa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youtu.be/7npw6gYKA7w" TargetMode="Externa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png"/><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JPG"/><Relationship Id="rId4" Type="http://schemas.openxmlformats.org/officeDocument/2006/relationships/image" Target="../media/image18.jpg"/><Relationship Id="rId9" Type="http://schemas.openxmlformats.org/officeDocument/2006/relationships/image" Target="../media/image2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hyperlink" Target="https://www.polleverywhere.com/multiple_choice_polls/FhCTLyyXLbZ1kWsliGerR" TargetMode="External"/><Relationship Id="rId5" Type="http://schemas.openxmlformats.org/officeDocument/2006/relationships/hyperlink" Target="https://www.liveslides.com/download" TargetMode="Externa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hyperlink" Target="https://www.polleverywhere.com/free_text_polls/F2nL6SDmtOktpwbO11UBJ" TargetMode="External"/><Relationship Id="rId5" Type="http://schemas.openxmlformats.org/officeDocument/2006/relationships/hyperlink" Target="https://www.liveslides.com/download" TargetMode="Externa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hyperlink" Target="https://www.polleverywhere.com/free_text_polls/OZO7VyydVyhnRK6oZglmF" TargetMode="External"/><Relationship Id="rId5" Type="http://schemas.openxmlformats.org/officeDocument/2006/relationships/hyperlink" Target="https://www.liveslides.com/download" TargetMode="Externa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hyperlink" Target="https://www.polleverywhere.com/multiple_choice_polls/Yg8vcvK3qNT1Ga1peGUjO" TargetMode="External"/><Relationship Id="rId5" Type="http://schemas.openxmlformats.org/officeDocument/2006/relationships/hyperlink" Target="https://www.liveslides.com/download" TargetMode="Externa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hyperlink" Target="https://www.polleverywhere.com/multiple_choice_polls/14MPhHScNZpFwDJLbqIaN" TargetMode="External"/><Relationship Id="rId5" Type="http://schemas.openxmlformats.org/officeDocument/2006/relationships/hyperlink" Target="https://www.liveslides.com/download" TargetMode="Externa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hyperlink" Target="mailto:Disaster@emscimprovement.center"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hyperlink" Target="https://www.polleverywhere.com/clickable_images/WxgLKdjqcSaWBRbcm62BQ" TargetMode="External"/><Relationship Id="rId5" Type="http://schemas.openxmlformats.org/officeDocument/2006/relationships/hyperlink" Target="https://www.liveslides.com/download" TargetMode="Externa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84DAB-9F24-284D-B4BC-5CAE5167D42B}"/>
              </a:ext>
            </a:extLst>
          </p:cNvPr>
          <p:cNvSpPr>
            <a:spLocks noGrp="1"/>
          </p:cNvSpPr>
          <p:nvPr>
            <p:ph type="ctrTitle"/>
          </p:nvPr>
        </p:nvSpPr>
        <p:spPr/>
        <p:txBody>
          <a:bodyPr/>
          <a:lstStyle/>
          <a:p>
            <a:r>
              <a:rPr lang="en-US" dirty="0">
                <a:latin typeface="Arial" panose="020B0604020202020204" pitchFamily="34" charset="0"/>
                <a:cs typeface="Arial" panose="020B0604020202020204" pitchFamily="34" charset="0"/>
              </a:rPr>
              <a:t>Family Reunification Tabletop Exercise</a:t>
            </a:r>
            <a:endParaRPr lang="en-US" dirty="0"/>
          </a:p>
        </p:txBody>
      </p:sp>
      <p:sp>
        <p:nvSpPr>
          <p:cNvPr id="3" name="Subtitle 2">
            <a:extLst>
              <a:ext uri="{FF2B5EF4-FFF2-40B4-BE49-F238E27FC236}">
                <a16:creationId xmlns:a16="http://schemas.microsoft.com/office/drawing/2014/main" id="{186BF6DC-9925-1646-8DA8-4E4F1523F7C2}"/>
              </a:ext>
            </a:extLst>
          </p:cNvPr>
          <p:cNvSpPr>
            <a:spLocks noGrp="1"/>
          </p:cNvSpPr>
          <p:nvPr>
            <p:ph type="subTitle" idx="1"/>
          </p:nvPr>
        </p:nvSpPr>
        <p:spPr/>
        <p:txBody>
          <a:bodyPr/>
          <a:lstStyle/>
          <a:p>
            <a:endParaRPr lang="en-US" dirty="0"/>
          </a:p>
          <a:p>
            <a:r>
              <a:rPr lang="en-US" dirty="0"/>
              <a:t>EMSC-IIC</a:t>
            </a:r>
          </a:p>
          <a:p>
            <a:r>
              <a:rPr lang="en-US" dirty="0"/>
              <a:t>April 27, 2021</a:t>
            </a:r>
          </a:p>
          <a:p>
            <a:endParaRPr lang="en-US" dirty="0"/>
          </a:p>
        </p:txBody>
      </p:sp>
    </p:spTree>
    <p:extLst>
      <p:ext uri="{BB962C8B-B14F-4D97-AF65-F5344CB8AC3E}">
        <p14:creationId xmlns:p14="http://schemas.microsoft.com/office/powerpoint/2010/main" val="405274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custDataLst>
              <p:tags r:id="rId1"/>
            </p:custDataLst>
          </p:nvPr>
        </p:nvPicPr>
        <p:blipFill>
          <a:blip r:embed="rId4"/>
          <a:stretch>
            <a:fillRect/>
          </a:stretch>
        </p:blipFill>
        <p:spPr>
          <a:xfrm>
            <a:off x="1524000" y="0"/>
            <a:ext cx="9144000" cy="6858000"/>
          </a:xfrm>
          <a:prstGeom prst="rect">
            <a:avLst/>
          </a:prstGeom>
        </p:spPr>
      </p:pic>
      <p:sp>
        <p:nvSpPr>
          <p:cNvPr id="3" name="Rectangle 2">
            <a:hlinkClick r:id="rId5"/>
          </p:cNvPr>
          <p:cNvSpPr/>
          <p:nvPr/>
        </p:nvSpPr>
        <p:spPr>
          <a:xfrm>
            <a:off x="4838701" y="4876800"/>
            <a:ext cx="2625367" cy="6256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6" action="ppaction://hlinkfile"/>
          </p:cNvPr>
          <p:cNvSpPr/>
          <p:nvPr/>
        </p:nvSpPr>
        <p:spPr>
          <a:xfrm>
            <a:off x="3263900" y="622301"/>
            <a:ext cx="5638800" cy="39115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07897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custDataLst>
              <p:tags r:id="rId1"/>
            </p:custDataLst>
          </p:nvPr>
        </p:nvPicPr>
        <p:blipFill>
          <a:blip r:embed="rId4"/>
          <a:stretch>
            <a:fillRect/>
          </a:stretch>
        </p:blipFill>
        <p:spPr>
          <a:xfrm>
            <a:off x="1524000" y="0"/>
            <a:ext cx="9144000" cy="6858000"/>
          </a:xfrm>
          <a:prstGeom prst="rect">
            <a:avLst/>
          </a:prstGeom>
        </p:spPr>
      </p:pic>
      <p:sp>
        <p:nvSpPr>
          <p:cNvPr id="3" name="Rectangle 2">
            <a:hlinkClick r:id="rId5"/>
          </p:cNvPr>
          <p:cNvSpPr/>
          <p:nvPr/>
        </p:nvSpPr>
        <p:spPr>
          <a:xfrm>
            <a:off x="4838701" y="4876800"/>
            <a:ext cx="2625367" cy="6256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6" action="ppaction://hlinkfile"/>
          </p:cNvPr>
          <p:cNvSpPr/>
          <p:nvPr/>
        </p:nvSpPr>
        <p:spPr>
          <a:xfrm>
            <a:off x="3263900" y="622301"/>
            <a:ext cx="5638800" cy="39115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57976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custDataLst>
              <p:tags r:id="rId1"/>
            </p:custDataLst>
          </p:nvPr>
        </p:nvPicPr>
        <p:blipFill>
          <a:blip r:embed="rId4"/>
          <a:stretch>
            <a:fillRect/>
          </a:stretch>
        </p:blipFill>
        <p:spPr>
          <a:xfrm>
            <a:off x="1524000" y="0"/>
            <a:ext cx="9144000" cy="6858000"/>
          </a:xfrm>
          <a:prstGeom prst="rect">
            <a:avLst/>
          </a:prstGeom>
        </p:spPr>
      </p:pic>
      <p:sp>
        <p:nvSpPr>
          <p:cNvPr id="3" name="Rectangle 2">
            <a:hlinkClick r:id="rId5"/>
          </p:cNvPr>
          <p:cNvSpPr/>
          <p:nvPr/>
        </p:nvSpPr>
        <p:spPr>
          <a:xfrm>
            <a:off x="4838701" y="4876800"/>
            <a:ext cx="2625367" cy="6256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6" action="ppaction://hlinkfile"/>
          </p:cNvPr>
          <p:cNvSpPr/>
          <p:nvPr/>
        </p:nvSpPr>
        <p:spPr>
          <a:xfrm>
            <a:off x="3263900" y="622301"/>
            <a:ext cx="5638800" cy="39115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10069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custDataLst>
              <p:tags r:id="rId1"/>
            </p:custDataLst>
          </p:nvPr>
        </p:nvPicPr>
        <p:blipFill>
          <a:blip r:embed="rId4"/>
          <a:stretch>
            <a:fillRect/>
          </a:stretch>
        </p:blipFill>
        <p:spPr>
          <a:xfrm>
            <a:off x="1524000" y="0"/>
            <a:ext cx="9144000" cy="6858000"/>
          </a:xfrm>
          <a:prstGeom prst="rect">
            <a:avLst/>
          </a:prstGeom>
        </p:spPr>
      </p:pic>
      <p:sp>
        <p:nvSpPr>
          <p:cNvPr id="3" name="Rectangle 2">
            <a:hlinkClick r:id="rId5"/>
          </p:cNvPr>
          <p:cNvSpPr/>
          <p:nvPr/>
        </p:nvSpPr>
        <p:spPr>
          <a:xfrm>
            <a:off x="4838701" y="4876800"/>
            <a:ext cx="2625367" cy="6256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6" action="ppaction://hlinkfile"/>
          </p:cNvPr>
          <p:cNvSpPr/>
          <p:nvPr/>
        </p:nvSpPr>
        <p:spPr>
          <a:xfrm>
            <a:off x="3263900" y="622301"/>
            <a:ext cx="5638800" cy="39115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594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40C9B-F3B8-CD42-9589-78E94F224577}"/>
              </a:ext>
            </a:extLst>
          </p:cNvPr>
          <p:cNvSpPr>
            <a:spLocks noGrp="1"/>
          </p:cNvSpPr>
          <p:nvPr>
            <p:ph type="title"/>
          </p:nvPr>
        </p:nvSpPr>
        <p:spPr/>
        <p:txBody>
          <a:bodyPr/>
          <a:lstStyle/>
          <a:p>
            <a:r>
              <a:rPr lang="en-US" dirty="0"/>
              <a:t>Background</a:t>
            </a:r>
          </a:p>
        </p:txBody>
      </p:sp>
      <p:sp>
        <p:nvSpPr>
          <p:cNvPr id="3" name="Text Placeholder 2">
            <a:extLst>
              <a:ext uri="{FF2B5EF4-FFF2-40B4-BE49-F238E27FC236}">
                <a16:creationId xmlns:a16="http://schemas.microsoft.com/office/drawing/2014/main" id="{17208A3F-B9EF-F547-B8CE-141E2AB96DB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627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010F1-C796-BA43-BF34-2CC39B0EC362}"/>
              </a:ext>
            </a:extLst>
          </p:cNvPr>
          <p:cNvSpPr>
            <a:spLocks noGrp="1"/>
          </p:cNvSpPr>
          <p:nvPr>
            <p:ph type="title"/>
          </p:nvPr>
        </p:nvSpPr>
        <p:spPr/>
        <p:txBody>
          <a:bodyPr/>
          <a:lstStyle/>
          <a:p>
            <a:r>
              <a:rPr lang="en-US" dirty="0" err="1"/>
              <a:t>JumpSTART</a:t>
            </a:r>
            <a:r>
              <a:rPr lang="en-US" dirty="0"/>
              <a:t> Triage</a:t>
            </a:r>
          </a:p>
        </p:txBody>
      </p:sp>
      <p:sp>
        <p:nvSpPr>
          <p:cNvPr id="3" name="Content Placeholder 2">
            <a:extLst>
              <a:ext uri="{FF2B5EF4-FFF2-40B4-BE49-F238E27FC236}">
                <a16:creationId xmlns:a16="http://schemas.microsoft.com/office/drawing/2014/main" id="{A9A5A009-6BEE-EB43-812B-1CE2B7B624EA}"/>
              </a:ext>
            </a:extLst>
          </p:cNvPr>
          <p:cNvSpPr>
            <a:spLocks noGrp="1"/>
          </p:cNvSpPr>
          <p:nvPr>
            <p:ph idx="1"/>
          </p:nvPr>
        </p:nvSpPr>
        <p:spPr/>
        <p:txBody>
          <a:bodyPr/>
          <a:lstStyle/>
          <a:p>
            <a:pPr marL="342900" indent="-342900">
              <a:spcBef>
                <a:spcPts val="640"/>
              </a:spcBef>
              <a:buClr>
                <a:schemeClr val="dk1"/>
              </a:buClr>
              <a:buSzPts val="3200"/>
            </a:pPr>
            <a:r>
              <a:rPr lang="en-US" dirty="0" err="1"/>
              <a:t>JumpSTART</a:t>
            </a:r>
            <a:r>
              <a:rPr lang="en-US" dirty="0"/>
              <a:t> Triage colors will</a:t>
            </a:r>
          </a:p>
          <a:p>
            <a:pPr marL="0" indent="0">
              <a:spcBef>
                <a:spcPts val="640"/>
              </a:spcBef>
              <a:buClr>
                <a:schemeClr val="dk1"/>
              </a:buClr>
              <a:buSzPts val="3200"/>
              <a:buNone/>
            </a:pPr>
            <a:r>
              <a:rPr lang="en-US" dirty="0"/>
              <a:t>	be used for this scenario</a:t>
            </a:r>
          </a:p>
          <a:p>
            <a:endParaRPr lang="en-US" dirty="0"/>
          </a:p>
        </p:txBody>
      </p:sp>
      <p:pic>
        <p:nvPicPr>
          <p:cNvPr id="4" name="Content Placeholder 4">
            <a:extLst>
              <a:ext uri="{FF2B5EF4-FFF2-40B4-BE49-F238E27FC236}">
                <a16:creationId xmlns:a16="http://schemas.microsoft.com/office/drawing/2014/main" id="{D9BD5888-7016-5A4F-84DA-8D7863291F00}"/>
              </a:ext>
            </a:extLst>
          </p:cNvPr>
          <p:cNvPicPr>
            <a:picLocks noChangeAspect="1"/>
          </p:cNvPicPr>
          <p:nvPr/>
        </p:nvPicPr>
        <p:blipFill>
          <a:blip r:embed="rId2"/>
          <a:stretch>
            <a:fillRect/>
          </a:stretch>
        </p:blipFill>
        <p:spPr>
          <a:xfrm>
            <a:off x="6435524" y="157338"/>
            <a:ext cx="4118821" cy="7147783"/>
          </a:xfrm>
          <a:prstGeom prst="rect">
            <a:avLst/>
          </a:prstGeom>
        </p:spPr>
      </p:pic>
    </p:spTree>
    <p:extLst>
      <p:ext uri="{BB962C8B-B14F-4D97-AF65-F5344CB8AC3E}">
        <p14:creationId xmlns:p14="http://schemas.microsoft.com/office/powerpoint/2010/main" val="479524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1C40E-74AD-B446-81B3-CC19010BF37B}"/>
              </a:ext>
            </a:extLst>
          </p:cNvPr>
          <p:cNvSpPr>
            <a:spLocks noGrp="1"/>
          </p:cNvSpPr>
          <p:nvPr>
            <p:ph type="title"/>
          </p:nvPr>
        </p:nvSpPr>
        <p:spPr/>
        <p:txBody>
          <a:bodyPr/>
          <a:lstStyle/>
          <a:p>
            <a:r>
              <a:rPr lang="en-US" dirty="0"/>
              <a:t>The Need for Family Reunification</a:t>
            </a:r>
          </a:p>
        </p:txBody>
      </p:sp>
      <p:pic>
        <p:nvPicPr>
          <p:cNvPr id="4" name="Google Shape;110;p3">
            <a:extLst>
              <a:ext uri="{FF2B5EF4-FFF2-40B4-BE49-F238E27FC236}">
                <a16:creationId xmlns:a16="http://schemas.microsoft.com/office/drawing/2014/main" id="{0C890613-D20C-6A4A-A47F-E090D090D821}"/>
              </a:ext>
            </a:extLst>
          </p:cNvPr>
          <p:cNvPicPr preferRelativeResize="0"/>
          <p:nvPr/>
        </p:nvPicPr>
        <p:blipFill rotWithShape="1">
          <a:blip r:embed="rId3">
            <a:alphaModFix/>
          </a:blip>
          <a:srcRect/>
          <a:stretch/>
        </p:blipFill>
        <p:spPr>
          <a:xfrm>
            <a:off x="838200" y="1825625"/>
            <a:ext cx="4572000" cy="3429000"/>
          </a:xfrm>
          <a:prstGeom prst="rect">
            <a:avLst/>
          </a:prstGeom>
          <a:noFill/>
          <a:ln>
            <a:noFill/>
          </a:ln>
        </p:spPr>
      </p:pic>
      <p:pic>
        <p:nvPicPr>
          <p:cNvPr id="5" name="Google Shape;109;p3">
            <a:extLst>
              <a:ext uri="{FF2B5EF4-FFF2-40B4-BE49-F238E27FC236}">
                <a16:creationId xmlns:a16="http://schemas.microsoft.com/office/drawing/2014/main" id="{15E6FF8C-8795-104B-A72F-6F2EBFF11D1D}"/>
              </a:ext>
            </a:extLst>
          </p:cNvPr>
          <p:cNvPicPr preferRelativeResize="0">
            <a:picLocks/>
          </p:cNvPicPr>
          <p:nvPr/>
        </p:nvPicPr>
        <p:blipFill rotWithShape="1">
          <a:blip r:embed="rId4">
            <a:alphaModFix/>
          </a:blip>
          <a:srcRect l="9847" r="8672"/>
          <a:stretch/>
        </p:blipFill>
        <p:spPr>
          <a:xfrm>
            <a:off x="6781802" y="1825625"/>
            <a:ext cx="4046134" cy="3429000"/>
          </a:xfrm>
          <a:prstGeom prst="rect">
            <a:avLst/>
          </a:prstGeom>
          <a:noFill/>
          <a:ln>
            <a:noFill/>
          </a:ln>
        </p:spPr>
      </p:pic>
      <p:sp>
        <p:nvSpPr>
          <p:cNvPr id="6" name="Google Shape;111;p3">
            <a:extLst>
              <a:ext uri="{FF2B5EF4-FFF2-40B4-BE49-F238E27FC236}">
                <a16:creationId xmlns:a16="http://schemas.microsoft.com/office/drawing/2014/main" id="{DA1CB9A1-F43A-294E-8C90-56066789973E}"/>
              </a:ext>
            </a:extLst>
          </p:cNvPr>
          <p:cNvSpPr txBox="1"/>
          <p:nvPr/>
        </p:nvSpPr>
        <p:spPr>
          <a:xfrm>
            <a:off x="1219200" y="5445442"/>
            <a:ext cx="38100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u="none" strike="noStrike" cap="none" dirty="0">
                <a:solidFill>
                  <a:schemeClr val="dk1"/>
                </a:solidFill>
                <a:latin typeface="+mj-lt"/>
                <a:ea typeface="Calibri"/>
                <a:cs typeface="Calibri"/>
                <a:sym typeface="Calibri"/>
              </a:rPr>
              <a:t>Hurricane Katrina - 2005</a:t>
            </a:r>
            <a:endParaRPr sz="2400" b="1" i="0" u="none" strike="noStrike" cap="none" dirty="0">
              <a:solidFill>
                <a:schemeClr val="dk1"/>
              </a:solidFill>
              <a:latin typeface="+mj-lt"/>
              <a:ea typeface="Calibri"/>
              <a:cs typeface="Calibri"/>
              <a:sym typeface="Calibri"/>
            </a:endParaRPr>
          </a:p>
        </p:txBody>
      </p:sp>
      <p:sp>
        <p:nvSpPr>
          <p:cNvPr id="7" name="Google Shape;112;p3">
            <a:extLst>
              <a:ext uri="{FF2B5EF4-FFF2-40B4-BE49-F238E27FC236}">
                <a16:creationId xmlns:a16="http://schemas.microsoft.com/office/drawing/2014/main" id="{C27CAC4E-AE7B-AC41-B5D0-332A156F53BD}"/>
              </a:ext>
            </a:extLst>
          </p:cNvPr>
          <p:cNvSpPr txBox="1"/>
          <p:nvPr/>
        </p:nvSpPr>
        <p:spPr>
          <a:xfrm>
            <a:off x="7052269" y="5484167"/>
            <a:ext cx="35052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u="none" strike="noStrike" cap="none" dirty="0">
                <a:solidFill>
                  <a:schemeClr val="dk1"/>
                </a:solidFill>
                <a:latin typeface="+mj-lt"/>
                <a:ea typeface="Calibri"/>
                <a:cs typeface="Calibri"/>
                <a:sym typeface="Calibri"/>
              </a:rPr>
              <a:t> Border Crisis</a:t>
            </a:r>
            <a:r>
              <a:rPr lang="en-US" sz="2400" b="1" dirty="0">
                <a:solidFill>
                  <a:schemeClr val="dk1"/>
                </a:solidFill>
                <a:latin typeface="+mj-lt"/>
                <a:ea typeface="Calibri"/>
                <a:cs typeface="Calibri"/>
                <a:sym typeface="Calibri"/>
              </a:rPr>
              <a:t> - </a:t>
            </a:r>
            <a:r>
              <a:rPr lang="en-US" sz="2400" b="1" i="0" u="none" strike="noStrike" cap="none" dirty="0">
                <a:solidFill>
                  <a:schemeClr val="dk1"/>
                </a:solidFill>
                <a:latin typeface="+mj-lt"/>
                <a:ea typeface="Calibri"/>
                <a:cs typeface="Calibri"/>
                <a:sym typeface="Calibri"/>
              </a:rPr>
              <a:t>2018</a:t>
            </a:r>
            <a:endParaRPr sz="2400" b="1" i="0" u="none" strike="noStrike" cap="none" dirty="0">
              <a:solidFill>
                <a:schemeClr val="dk1"/>
              </a:solidFill>
              <a:latin typeface="+mj-lt"/>
              <a:ea typeface="Calibri"/>
              <a:cs typeface="Calibri"/>
              <a:sym typeface="Calibri"/>
            </a:endParaRPr>
          </a:p>
        </p:txBody>
      </p:sp>
      <p:sp>
        <p:nvSpPr>
          <p:cNvPr id="8" name="Google Shape;113;p3">
            <a:extLst>
              <a:ext uri="{FF2B5EF4-FFF2-40B4-BE49-F238E27FC236}">
                <a16:creationId xmlns:a16="http://schemas.microsoft.com/office/drawing/2014/main" id="{42EBD908-6E24-F44C-ADC9-DE70C1065065}"/>
              </a:ext>
            </a:extLst>
          </p:cNvPr>
          <p:cNvSpPr/>
          <p:nvPr/>
        </p:nvSpPr>
        <p:spPr>
          <a:xfrm>
            <a:off x="5383192" y="5445442"/>
            <a:ext cx="1051302" cy="461664"/>
          </a:xfrm>
          <a:prstGeom prst="right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011143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67A1-CBEE-9648-9726-163A1C8591C5}"/>
              </a:ext>
            </a:extLst>
          </p:cNvPr>
          <p:cNvSpPr>
            <a:spLocks noGrp="1"/>
          </p:cNvSpPr>
          <p:nvPr>
            <p:ph type="title"/>
          </p:nvPr>
        </p:nvSpPr>
        <p:spPr/>
        <p:txBody>
          <a:bodyPr/>
          <a:lstStyle/>
          <a:p>
            <a:r>
              <a:rPr lang="en-US" sz="5400" dirty="0"/>
              <a:t>Hospitals = Part of the Solution</a:t>
            </a:r>
            <a:endParaRPr lang="en-US" dirty="0"/>
          </a:p>
        </p:txBody>
      </p:sp>
      <p:pic>
        <p:nvPicPr>
          <p:cNvPr id="4" name="Google Shape;120;p4">
            <a:extLst>
              <a:ext uri="{FF2B5EF4-FFF2-40B4-BE49-F238E27FC236}">
                <a16:creationId xmlns:a16="http://schemas.microsoft.com/office/drawing/2014/main" id="{0996B0E6-76B5-C146-AE32-4400AB2FB782}"/>
              </a:ext>
            </a:extLst>
          </p:cNvPr>
          <p:cNvPicPr preferRelativeResize="0">
            <a:picLocks/>
          </p:cNvPicPr>
          <p:nvPr/>
        </p:nvPicPr>
        <p:blipFill rotWithShape="1">
          <a:blip r:embed="rId3">
            <a:alphaModFix/>
          </a:blip>
          <a:srcRect/>
          <a:stretch/>
        </p:blipFill>
        <p:spPr>
          <a:xfrm>
            <a:off x="838200" y="1484166"/>
            <a:ext cx="5391150" cy="3297384"/>
          </a:xfrm>
          <a:prstGeom prst="rect">
            <a:avLst/>
          </a:prstGeom>
          <a:noFill/>
          <a:ln>
            <a:noFill/>
          </a:ln>
        </p:spPr>
      </p:pic>
      <p:pic>
        <p:nvPicPr>
          <p:cNvPr id="5" name="Google Shape;121;p4">
            <a:extLst>
              <a:ext uri="{FF2B5EF4-FFF2-40B4-BE49-F238E27FC236}">
                <a16:creationId xmlns:a16="http://schemas.microsoft.com/office/drawing/2014/main" id="{FA397337-89AA-0949-B82E-B6778DC18A1F}"/>
              </a:ext>
            </a:extLst>
          </p:cNvPr>
          <p:cNvPicPr preferRelativeResize="0"/>
          <p:nvPr/>
        </p:nvPicPr>
        <p:blipFill rotWithShape="1">
          <a:blip r:embed="rId4">
            <a:alphaModFix/>
          </a:blip>
          <a:srcRect/>
          <a:stretch/>
        </p:blipFill>
        <p:spPr>
          <a:xfrm>
            <a:off x="5543550" y="3714750"/>
            <a:ext cx="5691187" cy="2492228"/>
          </a:xfrm>
          <a:prstGeom prst="rect">
            <a:avLst/>
          </a:prstGeom>
          <a:noFill/>
          <a:ln>
            <a:noFill/>
          </a:ln>
        </p:spPr>
      </p:pic>
    </p:spTree>
    <p:extLst>
      <p:ext uri="{BB962C8B-B14F-4D97-AF65-F5344CB8AC3E}">
        <p14:creationId xmlns:p14="http://schemas.microsoft.com/office/powerpoint/2010/main" val="2255275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8335E-5C63-6449-8C7C-07763B5E4646}"/>
              </a:ext>
            </a:extLst>
          </p:cNvPr>
          <p:cNvSpPr>
            <a:spLocks noGrp="1"/>
          </p:cNvSpPr>
          <p:nvPr>
            <p:ph type="title"/>
          </p:nvPr>
        </p:nvSpPr>
        <p:spPr/>
        <p:txBody>
          <a:bodyPr/>
          <a:lstStyle/>
          <a:p>
            <a:r>
              <a:rPr lang="en-US" dirty="0"/>
              <a:t>Disaster Cycle and the 4 Ss</a:t>
            </a:r>
          </a:p>
        </p:txBody>
      </p:sp>
      <p:pic>
        <p:nvPicPr>
          <p:cNvPr id="4" name="Google Shape;130;p5">
            <a:extLst>
              <a:ext uri="{FF2B5EF4-FFF2-40B4-BE49-F238E27FC236}">
                <a16:creationId xmlns:a16="http://schemas.microsoft.com/office/drawing/2014/main" id="{628B3700-32F3-7243-94AB-873A8F1F0A10}"/>
              </a:ext>
            </a:extLst>
          </p:cNvPr>
          <p:cNvPicPr preferRelativeResize="0"/>
          <p:nvPr/>
        </p:nvPicPr>
        <p:blipFill rotWithShape="1">
          <a:blip r:embed="rId2">
            <a:alphaModFix/>
          </a:blip>
          <a:srcRect/>
          <a:stretch/>
        </p:blipFill>
        <p:spPr>
          <a:xfrm>
            <a:off x="838200" y="1907876"/>
            <a:ext cx="4686299" cy="3841750"/>
          </a:xfrm>
          <a:prstGeom prst="rect">
            <a:avLst/>
          </a:prstGeom>
          <a:noFill/>
          <a:ln>
            <a:noFill/>
          </a:ln>
        </p:spPr>
      </p:pic>
      <p:pic>
        <p:nvPicPr>
          <p:cNvPr id="5" name="Google Shape;132;p5">
            <a:extLst>
              <a:ext uri="{FF2B5EF4-FFF2-40B4-BE49-F238E27FC236}">
                <a16:creationId xmlns:a16="http://schemas.microsoft.com/office/drawing/2014/main" id="{DC3181B7-C408-9D4D-9114-AA4186073BAD}"/>
              </a:ext>
            </a:extLst>
          </p:cNvPr>
          <p:cNvPicPr preferRelativeResize="0"/>
          <p:nvPr/>
        </p:nvPicPr>
        <p:blipFill rotWithShape="1">
          <a:blip r:embed="rId3">
            <a:alphaModFix/>
          </a:blip>
          <a:srcRect/>
          <a:stretch/>
        </p:blipFill>
        <p:spPr>
          <a:xfrm>
            <a:off x="7874745" y="1714501"/>
            <a:ext cx="3002805" cy="2304750"/>
          </a:xfrm>
          <a:prstGeom prst="rect">
            <a:avLst/>
          </a:prstGeom>
          <a:noFill/>
          <a:ln>
            <a:noFill/>
          </a:ln>
        </p:spPr>
      </p:pic>
      <p:pic>
        <p:nvPicPr>
          <p:cNvPr id="6" name="Google Shape;133;p5">
            <a:extLst>
              <a:ext uri="{FF2B5EF4-FFF2-40B4-BE49-F238E27FC236}">
                <a16:creationId xmlns:a16="http://schemas.microsoft.com/office/drawing/2014/main" id="{A7C7235E-5A23-3E44-AD70-52ADA9AF167F}"/>
              </a:ext>
            </a:extLst>
          </p:cNvPr>
          <p:cNvPicPr preferRelativeResize="0"/>
          <p:nvPr/>
        </p:nvPicPr>
        <p:blipFill rotWithShape="1">
          <a:blip r:embed="rId4">
            <a:alphaModFix/>
          </a:blip>
          <a:srcRect/>
          <a:stretch/>
        </p:blipFill>
        <p:spPr>
          <a:xfrm>
            <a:off x="7874745" y="4153032"/>
            <a:ext cx="3002805" cy="2076318"/>
          </a:xfrm>
          <a:prstGeom prst="rect">
            <a:avLst/>
          </a:prstGeom>
          <a:noFill/>
          <a:ln>
            <a:noFill/>
          </a:ln>
        </p:spPr>
      </p:pic>
      <p:sp>
        <p:nvSpPr>
          <p:cNvPr id="7" name="Google Shape;128;p5">
            <a:extLst>
              <a:ext uri="{FF2B5EF4-FFF2-40B4-BE49-F238E27FC236}">
                <a16:creationId xmlns:a16="http://schemas.microsoft.com/office/drawing/2014/main" id="{FA7139CB-AAE6-B341-AE46-76539BF60DDB}"/>
              </a:ext>
            </a:extLst>
          </p:cNvPr>
          <p:cNvSpPr txBox="1">
            <a:spLocks/>
          </p:cNvSpPr>
          <p:nvPr/>
        </p:nvSpPr>
        <p:spPr>
          <a:xfrm>
            <a:off x="5124450" y="2676376"/>
            <a:ext cx="2495550" cy="2304750"/>
          </a:xfrm>
          <a:prstGeom prst="rect">
            <a:avLst/>
          </a:prstGeom>
          <a:noFill/>
          <a:ln>
            <a:noFill/>
          </a:ln>
        </p:spPr>
        <p:txBody>
          <a:bodyPr spcFirstLastPara="1" wrap="square" lIns="91425"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spcBef>
                <a:spcPts val="640"/>
              </a:spcBef>
              <a:buClr>
                <a:schemeClr val="dk1"/>
              </a:buClr>
              <a:buSzPts val="3200"/>
              <a:buFont typeface="Arial" panose="020B0604020202020204" pitchFamily="34" charset="0"/>
              <a:buNone/>
            </a:pPr>
            <a:r>
              <a:rPr lang="en-US" sz="3200" dirty="0">
                <a:solidFill>
                  <a:srgbClr val="034E91"/>
                </a:solidFill>
                <a:latin typeface="Arial" panose="020B0604020202020204" pitchFamily="34" charset="0"/>
                <a:cs typeface="Arial" panose="020B0604020202020204" pitchFamily="34" charset="0"/>
              </a:rPr>
              <a:t>S</a:t>
            </a:r>
            <a:r>
              <a:rPr lang="en-US" sz="3200" dirty="0">
                <a:latin typeface="Arial" panose="020B0604020202020204" pitchFamily="34" charset="0"/>
                <a:cs typeface="Arial" panose="020B0604020202020204" pitchFamily="34" charset="0"/>
              </a:rPr>
              <a:t>taff</a:t>
            </a:r>
            <a:endParaRPr lang="en-US" dirty="0">
              <a:latin typeface="Arial" panose="020B0604020202020204" pitchFamily="34" charset="0"/>
              <a:cs typeface="Arial" panose="020B0604020202020204" pitchFamily="34" charset="0"/>
            </a:endParaRPr>
          </a:p>
          <a:p>
            <a:pPr marL="457200" lvl="1" indent="0">
              <a:spcBef>
                <a:spcPts val="640"/>
              </a:spcBef>
              <a:buClr>
                <a:schemeClr val="dk1"/>
              </a:buClr>
              <a:buSzPts val="3200"/>
              <a:buFont typeface="Arial" panose="020B0604020202020204" pitchFamily="34" charset="0"/>
              <a:buNone/>
            </a:pPr>
            <a:r>
              <a:rPr lang="en-US" sz="3200" dirty="0">
                <a:solidFill>
                  <a:srgbClr val="034E91"/>
                </a:solidFill>
                <a:latin typeface="Arial" panose="020B0604020202020204" pitchFamily="34" charset="0"/>
                <a:cs typeface="Arial" panose="020B0604020202020204" pitchFamily="34" charset="0"/>
              </a:rPr>
              <a:t>S</a:t>
            </a:r>
            <a:r>
              <a:rPr lang="en-US" sz="3200" dirty="0">
                <a:latin typeface="Arial" panose="020B0604020202020204" pitchFamily="34" charset="0"/>
                <a:cs typeface="Arial" panose="020B0604020202020204" pitchFamily="34" charset="0"/>
              </a:rPr>
              <a:t>pace</a:t>
            </a:r>
            <a:endParaRPr lang="en-US" dirty="0">
              <a:latin typeface="Arial" panose="020B0604020202020204" pitchFamily="34" charset="0"/>
              <a:cs typeface="Arial" panose="020B0604020202020204" pitchFamily="34" charset="0"/>
            </a:endParaRPr>
          </a:p>
          <a:p>
            <a:pPr marL="457200" lvl="1" indent="0">
              <a:spcBef>
                <a:spcPts val="640"/>
              </a:spcBef>
              <a:buClr>
                <a:schemeClr val="dk1"/>
              </a:buClr>
              <a:buSzPts val="3200"/>
              <a:buFont typeface="Arial" panose="020B0604020202020204" pitchFamily="34" charset="0"/>
              <a:buNone/>
            </a:pPr>
            <a:r>
              <a:rPr lang="en-US" sz="3200" dirty="0">
                <a:solidFill>
                  <a:srgbClr val="034E91"/>
                </a:solidFill>
                <a:latin typeface="Arial" panose="020B0604020202020204" pitchFamily="34" charset="0"/>
                <a:cs typeface="Arial" panose="020B0604020202020204" pitchFamily="34" charset="0"/>
              </a:rPr>
              <a:t>S</a:t>
            </a:r>
            <a:r>
              <a:rPr lang="en-US" sz="3200" dirty="0">
                <a:latin typeface="Arial" panose="020B0604020202020204" pitchFamily="34" charset="0"/>
                <a:cs typeface="Arial" panose="020B0604020202020204" pitchFamily="34" charset="0"/>
              </a:rPr>
              <a:t>tuff</a:t>
            </a:r>
            <a:endParaRPr lang="en-US" dirty="0">
              <a:latin typeface="Arial" panose="020B0604020202020204" pitchFamily="34" charset="0"/>
              <a:cs typeface="Arial" panose="020B0604020202020204" pitchFamily="34" charset="0"/>
            </a:endParaRPr>
          </a:p>
          <a:p>
            <a:pPr marL="457200" lvl="1" indent="0">
              <a:spcBef>
                <a:spcPts val="640"/>
              </a:spcBef>
              <a:buClr>
                <a:schemeClr val="dk1"/>
              </a:buClr>
              <a:buSzPts val="3200"/>
              <a:buFont typeface="Arial" panose="020B0604020202020204" pitchFamily="34" charset="0"/>
              <a:buNone/>
            </a:pPr>
            <a:r>
              <a:rPr lang="en-US" sz="3200" dirty="0">
                <a:solidFill>
                  <a:srgbClr val="034E91"/>
                </a:solidFill>
                <a:latin typeface="Arial" panose="020B0604020202020204" pitchFamily="34" charset="0"/>
                <a:cs typeface="Arial" panose="020B0604020202020204" pitchFamily="34" charset="0"/>
              </a:rPr>
              <a:t>S</a:t>
            </a:r>
            <a:r>
              <a:rPr lang="en-US" sz="3200" dirty="0">
                <a:latin typeface="Arial" panose="020B0604020202020204" pitchFamily="34" charset="0"/>
                <a:cs typeface="Arial" panose="020B0604020202020204" pitchFamily="34" charset="0"/>
              </a:rPr>
              <a:t>tructure</a:t>
            </a:r>
            <a:endParaRPr lang="en-US" dirty="0">
              <a:latin typeface="Arial" panose="020B0604020202020204" pitchFamily="34" charset="0"/>
              <a:cs typeface="Arial" panose="020B0604020202020204" pitchFamily="34" charset="0"/>
            </a:endParaRPr>
          </a:p>
        </p:txBody>
      </p:sp>
      <p:sp>
        <p:nvSpPr>
          <p:cNvPr id="8" name="Google Shape;131;p5">
            <a:extLst>
              <a:ext uri="{FF2B5EF4-FFF2-40B4-BE49-F238E27FC236}">
                <a16:creationId xmlns:a16="http://schemas.microsoft.com/office/drawing/2014/main" id="{7450F1CC-09DC-9F4B-B233-B7B7637CFBDE}"/>
              </a:ext>
            </a:extLst>
          </p:cNvPr>
          <p:cNvSpPr/>
          <p:nvPr/>
        </p:nvSpPr>
        <p:spPr>
          <a:xfrm>
            <a:off x="8147383" y="6408487"/>
            <a:ext cx="328107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0" i="0" u="none" strike="noStrike" cap="none" dirty="0" err="1">
                <a:solidFill>
                  <a:schemeClr val="dk1"/>
                </a:solidFill>
                <a:latin typeface="Arial" panose="020B0604020202020204" pitchFamily="34" charset="0"/>
                <a:ea typeface="Calibri"/>
                <a:cs typeface="Arial" panose="020B0604020202020204" pitchFamily="34" charset="0"/>
                <a:sym typeface="Calibri"/>
              </a:rPr>
              <a:t>Kaji</a:t>
            </a:r>
            <a:r>
              <a:rPr lang="en-US" sz="1100" b="0" i="0" u="none" strike="noStrike" cap="none" dirty="0">
                <a:solidFill>
                  <a:schemeClr val="dk1"/>
                </a:solidFill>
                <a:latin typeface="Arial" panose="020B0604020202020204" pitchFamily="34" charset="0"/>
                <a:ea typeface="Calibri"/>
                <a:cs typeface="Arial" panose="020B0604020202020204" pitchFamily="34" charset="0"/>
                <a:sym typeface="Calibri"/>
              </a:rPr>
              <a:t> et al </a:t>
            </a:r>
            <a:r>
              <a:rPr lang="en-US" sz="1100" b="0" i="0" u="none" strike="noStrike" cap="none" dirty="0" err="1">
                <a:solidFill>
                  <a:schemeClr val="dk1"/>
                </a:solidFill>
                <a:latin typeface="Arial" panose="020B0604020202020204" pitchFamily="34" charset="0"/>
                <a:ea typeface="Calibri"/>
                <a:cs typeface="Arial" panose="020B0604020202020204" pitchFamily="34" charset="0"/>
                <a:sym typeface="Calibri"/>
              </a:rPr>
              <a:t>Acad</a:t>
            </a:r>
            <a:r>
              <a:rPr lang="en-US" sz="11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100" b="0" i="0" u="none" strike="noStrike" cap="none" dirty="0" err="1">
                <a:solidFill>
                  <a:schemeClr val="dk1"/>
                </a:solidFill>
                <a:latin typeface="Arial" panose="020B0604020202020204" pitchFamily="34" charset="0"/>
                <a:ea typeface="Calibri"/>
                <a:cs typeface="Arial" panose="020B0604020202020204" pitchFamily="34" charset="0"/>
                <a:sym typeface="Calibri"/>
              </a:rPr>
              <a:t>Emerg</a:t>
            </a:r>
            <a:r>
              <a:rPr lang="en-US" sz="1100" b="0" i="0" u="none" strike="noStrike" cap="none" dirty="0">
                <a:solidFill>
                  <a:schemeClr val="dk1"/>
                </a:solidFill>
                <a:latin typeface="Arial" panose="020B0604020202020204" pitchFamily="34" charset="0"/>
                <a:ea typeface="Calibri"/>
                <a:cs typeface="Arial" panose="020B0604020202020204" pitchFamily="34" charset="0"/>
                <a:sym typeface="Calibri"/>
              </a:rPr>
              <a:t> Med  2006; 13:1157–1159 </a:t>
            </a:r>
            <a:endParaRPr sz="1100" dirty="0">
              <a:solidFill>
                <a:schemeClr val="dk1"/>
              </a:solidFill>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2231270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7A51D-731D-0241-9FC6-F5013812574F}"/>
              </a:ext>
            </a:extLst>
          </p:cNvPr>
          <p:cNvSpPr>
            <a:spLocks noGrp="1"/>
          </p:cNvSpPr>
          <p:nvPr>
            <p:ph type="title"/>
          </p:nvPr>
        </p:nvSpPr>
        <p:spPr/>
        <p:txBody>
          <a:bodyPr/>
          <a:lstStyle/>
          <a:p>
            <a:r>
              <a:rPr lang="en-US" dirty="0"/>
              <a:t>Scenario</a:t>
            </a:r>
          </a:p>
        </p:txBody>
      </p:sp>
      <p:sp>
        <p:nvSpPr>
          <p:cNvPr id="3" name="Text Placeholder 2">
            <a:extLst>
              <a:ext uri="{FF2B5EF4-FFF2-40B4-BE49-F238E27FC236}">
                <a16:creationId xmlns:a16="http://schemas.microsoft.com/office/drawing/2014/main" id="{7286D7E5-B5E7-A646-837E-ABE576EFF73C}"/>
              </a:ext>
            </a:extLst>
          </p:cNvPr>
          <p:cNvSpPr>
            <a:spLocks noGrp="1"/>
          </p:cNvSpPr>
          <p:nvPr>
            <p:ph type="body" idx="1"/>
          </p:nvPr>
        </p:nvSpPr>
        <p:spPr/>
        <p:txBody>
          <a:bodyPr/>
          <a:lstStyle/>
          <a:p>
            <a:r>
              <a:rPr lang="en-US" dirty="0"/>
              <a:t>Preparing for a surge</a:t>
            </a:r>
          </a:p>
        </p:txBody>
      </p:sp>
    </p:spTree>
    <p:extLst>
      <p:ext uri="{BB962C8B-B14F-4D97-AF65-F5344CB8AC3E}">
        <p14:creationId xmlns:p14="http://schemas.microsoft.com/office/powerpoint/2010/main" val="3143031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4C2E8-7EDC-F644-9381-C3EDB1E9E8D7}"/>
              </a:ext>
            </a:extLst>
          </p:cNvPr>
          <p:cNvSpPr>
            <a:spLocks noGrp="1"/>
          </p:cNvSpPr>
          <p:nvPr>
            <p:ph type="title"/>
          </p:nvPr>
        </p:nvSpPr>
        <p:spPr/>
        <p:txBody>
          <a:bodyPr>
            <a:normAutofit/>
          </a:bodyPr>
          <a:lstStyle/>
          <a:p>
            <a:r>
              <a:rPr lang="en-US" dirty="0"/>
              <a:t>Welcome!</a:t>
            </a:r>
          </a:p>
        </p:txBody>
      </p:sp>
      <p:sp>
        <p:nvSpPr>
          <p:cNvPr id="10" name="Content Placeholder 9">
            <a:extLst>
              <a:ext uri="{FF2B5EF4-FFF2-40B4-BE49-F238E27FC236}">
                <a16:creationId xmlns:a16="http://schemas.microsoft.com/office/drawing/2014/main" id="{C67A00A7-C3BE-E24C-9580-23E275D7CCC5}"/>
              </a:ext>
            </a:extLst>
          </p:cNvPr>
          <p:cNvSpPr>
            <a:spLocks noGrp="1"/>
          </p:cNvSpPr>
          <p:nvPr>
            <p:ph idx="1"/>
          </p:nvPr>
        </p:nvSpPr>
        <p:spPr>
          <a:xfrm>
            <a:off x="4663965" y="522294"/>
            <a:ext cx="6487510" cy="539735"/>
          </a:xfrm>
        </p:spPr>
        <p:txBody>
          <a:bodyPr/>
          <a:lstStyle/>
          <a:p>
            <a:pPr marL="0" indent="0">
              <a:buNone/>
            </a:pPr>
            <a:r>
              <a:rPr lang="en-US" dirty="0"/>
              <a:t>Please introduce yourself in the chat!</a:t>
            </a:r>
          </a:p>
        </p:txBody>
      </p:sp>
      <p:graphicFrame>
        <p:nvGraphicFramePr>
          <p:cNvPr id="11" name="Table 10">
            <a:extLst>
              <a:ext uri="{FF2B5EF4-FFF2-40B4-BE49-F238E27FC236}">
                <a16:creationId xmlns:a16="http://schemas.microsoft.com/office/drawing/2014/main" id="{0D370786-EA33-014B-B4BC-2DA5C6134C07}"/>
              </a:ext>
            </a:extLst>
          </p:cNvPr>
          <p:cNvGraphicFramePr>
            <a:graphicFrameLocks noGrp="1"/>
          </p:cNvGraphicFramePr>
          <p:nvPr>
            <p:extLst>
              <p:ext uri="{D42A27DB-BD31-4B8C-83A1-F6EECF244321}">
                <p14:modId xmlns:p14="http://schemas.microsoft.com/office/powerpoint/2010/main" val="1178566739"/>
              </p:ext>
            </p:extLst>
          </p:nvPr>
        </p:nvGraphicFramePr>
        <p:xfrm>
          <a:off x="746233" y="1336577"/>
          <a:ext cx="4656083" cy="4877537"/>
        </p:xfrm>
        <a:graphic>
          <a:graphicData uri="http://schemas.openxmlformats.org/drawingml/2006/table">
            <a:tbl>
              <a:tblPr/>
              <a:tblGrid>
                <a:gridCol w="2595867">
                  <a:extLst>
                    <a:ext uri="{9D8B030D-6E8A-4147-A177-3AD203B41FA5}">
                      <a16:colId xmlns:a16="http://schemas.microsoft.com/office/drawing/2014/main" val="1925132757"/>
                    </a:ext>
                  </a:extLst>
                </a:gridCol>
                <a:gridCol w="1030108">
                  <a:extLst>
                    <a:ext uri="{9D8B030D-6E8A-4147-A177-3AD203B41FA5}">
                      <a16:colId xmlns:a16="http://schemas.microsoft.com/office/drawing/2014/main" val="3916089756"/>
                    </a:ext>
                  </a:extLst>
                </a:gridCol>
                <a:gridCol w="1030108">
                  <a:extLst>
                    <a:ext uri="{9D8B030D-6E8A-4147-A177-3AD203B41FA5}">
                      <a16:colId xmlns:a16="http://schemas.microsoft.com/office/drawing/2014/main" val="2159089202"/>
                    </a:ext>
                  </a:extLst>
                </a:gridCol>
              </a:tblGrid>
              <a:tr h="302775">
                <a:tc>
                  <a:txBody>
                    <a:bodyPr/>
                    <a:lstStyle/>
                    <a:p>
                      <a:pPr rtl="0" fontAlgn="b"/>
                      <a:r>
                        <a:rPr lang="en-US" sz="1400" b="1" dirty="0">
                          <a:effectLst/>
                        </a:rPr>
                        <a:t>Institution Name</a:t>
                      </a:r>
                    </a:p>
                  </a:txBody>
                  <a:tcPr marL="3438" marR="3438" marT="0" marB="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b="1" dirty="0">
                          <a:effectLst/>
                        </a:rPr>
                        <a:t>City</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b="1" dirty="0">
                          <a:effectLst/>
                        </a:rPr>
                        <a:t>State</a:t>
                      </a:r>
                    </a:p>
                  </a:txBody>
                  <a:tcPr marL="3438" marR="3438" marT="0" marB="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36905258"/>
                  </a:ext>
                </a:extLst>
              </a:tr>
              <a:tr h="302775">
                <a:tc>
                  <a:txBody>
                    <a:bodyPr/>
                    <a:lstStyle/>
                    <a:p>
                      <a:pPr rtl="0" fontAlgn="b"/>
                      <a:r>
                        <a:rPr lang="en-US" sz="1400" dirty="0">
                          <a:effectLst/>
                        </a:rPr>
                        <a:t>Akron Children's Hospital</a:t>
                      </a:r>
                    </a:p>
                  </a:txBody>
                  <a:tcPr marL="3438" marR="3438" marT="0" marB="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dirty="0">
                          <a:effectLst/>
                        </a:rPr>
                        <a:t>Akron</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dirty="0">
                          <a:effectLst/>
                        </a:rPr>
                        <a:t>OH</a:t>
                      </a:r>
                    </a:p>
                  </a:txBody>
                  <a:tcPr marL="3438" marR="3438" marT="0" marB="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8643314"/>
                  </a:ext>
                </a:extLst>
              </a:tr>
              <a:tr h="582848">
                <a:tc>
                  <a:txBody>
                    <a:bodyPr/>
                    <a:lstStyle/>
                    <a:p>
                      <a:pPr rtl="0" fontAlgn="b"/>
                      <a:r>
                        <a:rPr lang="en-US" sz="1400" dirty="0">
                          <a:effectLst/>
                        </a:rPr>
                        <a:t>Comer Children's Hospital</a:t>
                      </a:r>
                    </a:p>
                  </a:txBody>
                  <a:tcPr marL="3438" marR="3438" marT="0" marB="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dirty="0">
                          <a:effectLst/>
                        </a:rPr>
                        <a:t>Chicago</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a:effectLst/>
                        </a:rPr>
                        <a:t>IL</a:t>
                      </a:r>
                    </a:p>
                  </a:txBody>
                  <a:tcPr marL="3438" marR="3438" marT="0" marB="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6753520"/>
                  </a:ext>
                </a:extLst>
              </a:tr>
              <a:tr h="302775">
                <a:tc>
                  <a:txBody>
                    <a:bodyPr/>
                    <a:lstStyle/>
                    <a:p>
                      <a:pPr rtl="0" fontAlgn="b"/>
                      <a:r>
                        <a:rPr lang="en-US" sz="1400">
                          <a:effectLst/>
                        </a:rPr>
                        <a:t>Illinos Department of Public Health</a:t>
                      </a:r>
                    </a:p>
                  </a:txBody>
                  <a:tcPr marL="3438" marR="3438" marT="0" marB="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dirty="0">
                          <a:effectLst/>
                        </a:rPr>
                        <a:t>West Chicago</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dirty="0">
                          <a:effectLst/>
                        </a:rPr>
                        <a:t>IL</a:t>
                      </a:r>
                    </a:p>
                  </a:txBody>
                  <a:tcPr marL="3438" marR="3438" marT="0" marB="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8931799"/>
                  </a:ext>
                </a:extLst>
              </a:tr>
              <a:tr h="582848">
                <a:tc>
                  <a:txBody>
                    <a:bodyPr/>
                    <a:lstStyle/>
                    <a:p>
                      <a:pPr rtl="0" fontAlgn="b"/>
                      <a:r>
                        <a:rPr lang="en-US" sz="1400">
                          <a:effectLst/>
                        </a:rPr>
                        <a:t>Kishwaukee Hospital</a:t>
                      </a:r>
                    </a:p>
                  </a:txBody>
                  <a:tcPr marL="3438" marR="3438" marT="0" marB="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dirty="0">
                          <a:effectLst/>
                        </a:rPr>
                        <a:t>Dekalb</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dirty="0">
                          <a:effectLst/>
                        </a:rPr>
                        <a:t>IL</a:t>
                      </a:r>
                    </a:p>
                  </a:txBody>
                  <a:tcPr marL="3438" marR="3438" marT="0" marB="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3615159"/>
                  </a:ext>
                </a:extLst>
              </a:tr>
              <a:tr h="582848">
                <a:tc>
                  <a:txBody>
                    <a:bodyPr/>
                    <a:lstStyle/>
                    <a:p>
                      <a:pPr rtl="0" fontAlgn="b"/>
                      <a:r>
                        <a:rPr lang="en-US" sz="1400">
                          <a:effectLst/>
                        </a:rPr>
                        <a:t>Riley Children's Health</a:t>
                      </a:r>
                    </a:p>
                  </a:txBody>
                  <a:tcPr marL="3438" marR="3438" marT="0" marB="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a:effectLst/>
                        </a:rPr>
                        <a:t>Indianapolis</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dirty="0">
                          <a:effectLst/>
                        </a:rPr>
                        <a:t>IN</a:t>
                      </a:r>
                    </a:p>
                  </a:txBody>
                  <a:tcPr marL="3438" marR="3438" marT="0" marB="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5932806"/>
                  </a:ext>
                </a:extLst>
              </a:tr>
              <a:tr h="582848">
                <a:tc>
                  <a:txBody>
                    <a:bodyPr/>
                    <a:lstStyle/>
                    <a:p>
                      <a:pPr rtl="0" fontAlgn="b"/>
                      <a:r>
                        <a:rPr lang="en-US" sz="1400">
                          <a:effectLst/>
                        </a:rPr>
                        <a:t>St. John's Hospital</a:t>
                      </a:r>
                    </a:p>
                  </a:txBody>
                  <a:tcPr marL="3438" marR="3438" marT="0" marB="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a:effectLst/>
                        </a:rPr>
                        <a:t>Springfield</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dirty="0">
                          <a:effectLst/>
                        </a:rPr>
                        <a:t>IL</a:t>
                      </a:r>
                    </a:p>
                  </a:txBody>
                  <a:tcPr marL="3438" marR="3438" marT="0" marB="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4106769"/>
                  </a:ext>
                </a:extLst>
              </a:tr>
              <a:tr h="302775">
                <a:tc>
                  <a:txBody>
                    <a:bodyPr/>
                    <a:lstStyle/>
                    <a:p>
                      <a:pPr rtl="0" fontAlgn="b"/>
                      <a:r>
                        <a:rPr lang="en-US" sz="1400">
                          <a:effectLst/>
                        </a:rPr>
                        <a:t>Henry Mayo Newhall Hospital</a:t>
                      </a:r>
                    </a:p>
                  </a:txBody>
                  <a:tcPr marL="3438" marR="3438" marT="0" marB="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a:effectLst/>
                        </a:rPr>
                        <a:t>Valencia</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dirty="0">
                          <a:effectLst/>
                        </a:rPr>
                        <a:t>CA</a:t>
                      </a:r>
                    </a:p>
                  </a:txBody>
                  <a:tcPr marL="3438" marR="3438" marT="0" marB="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20516492"/>
                  </a:ext>
                </a:extLst>
              </a:tr>
              <a:tr h="302775">
                <a:tc>
                  <a:txBody>
                    <a:bodyPr/>
                    <a:lstStyle/>
                    <a:p>
                      <a:pPr rtl="0" fontAlgn="b"/>
                      <a:r>
                        <a:rPr lang="en-US" sz="1400">
                          <a:effectLst/>
                        </a:rPr>
                        <a:t>MT DHPPS</a:t>
                      </a:r>
                    </a:p>
                  </a:txBody>
                  <a:tcPr marL="3438" marR="3438" marT="0" marB="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a:effectLst/>
                        </a:rPr>
                        <a:t>Helena</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dirty="0">
                          <a:effectLst/>
                        </a:rPr>
                        <a:t>MT</a:t>
                      </a:r>
                    </a:p>
                  </a:txBody>
                  <a:tcPr marL="3438" marR="3438" marT="0" marB="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78885107"/>
                  </a:ext>
                </a:extLst>
              </a:tr>
              <a:tr h="302775">
                <a:tc>
                  <a:txBody>
                    <a:bodyPr/>
                    <a:lstStyle/>
                    <a:p>
                      <a:pPr rtl="0" fontAlgn="b"/>
                      <a:r>
                        <a:rPr lang="en-US" sz="1400">
                          <a:effectLst/>
                        </a:rPr>
                        <a:t>National Pediatric Disaster Coalition</a:t>
                      </a:r>
                    </a:p>
                  </a:txBody>
                  <a:tcPr marL="3438" marR="3438" marT="0" marB="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a:effectLst/>
                        </a:rPr>
                        <a:t>Danville</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dirty="0">
                          <a:effectLst/>
                        </a:rPr>
                        <a:t>CA</a:t>
                      </a:r>
                    </a:p>
                  </a:txBody>
                  <a:tcPr marL="3438" marR="3438" marT="0" marB="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8070252"/>
                  </a:ext>
                </a:extLst>
              </a:tr>
              <a:tr h="302775">
                <a:tc>
                  <a:txBody>
                    <a:bodyPr/>
                    <a:lstStyle/>
                    <a:p>
                      <a:pPr rtl="0" fontAlgn="b"/>
                      <a:r>
                        <a:rPr lang="en-US" sz="1400">
                          <a:effectLst/>
                        </a:rPr>
                        <a:t>Woodland Memorial Hospital</a:t>
                      </a:r>
                    </a:p>
                  </a:txBody>
                  <a:tcPr marL="3438" marR="3438" marT="0" marB="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a:effectLst/>
                        </a:rPr>
                        <a:t>Woodland</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dirty="0">
                          <a:effectLst/>
                        </a:rPr>
                        <a:t>CA</a:t>
                      </a:r>
                    </a:p>
                  </a:txBody>
                  <a:tcPr marL="3438" marR="3438" marT="0" marB="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1756924"/>
                  </a:ext>
                </a:extLst>
              </a:tr>
              <a:tr h="302775">
                <a:tc>
                  <a:txBody>
                    <a:bodyPr/>
                    <a:lstStyle/>
                    <a:p>
                      <a:pPr rtl="0" fontAlgn="b"/>
                      <a:r>
                        <a:rPr lang="en-US" sz="1400">
                          <a:effectLst/>
                        </a:rPr>
                        <a:t>UF Health Jacksonville </a:t>
                      </a:r>
                    </a:p>
                  </a:txBody>
                  <a:tcPr marL="3438" marR="3438" marT="0" marB="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a:effectLst/>
                        </a:rPr>
                        <a:t>Jacksonville </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dirty="0">
                          <a:effectLst/>
                        </a:rPr>
                        <a:t>FL</a:t>
                      </a:r>
                    </a:p>
                  </a:txBody>
                  <a:tcPr marL="3438" marR="3438" marT="0" marB="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3532667"/>
                  </a:ext>
                </a:extLst>
              </a:tr>
            </a:tbl>
          </a:graphicData>
        </a:graphic>
      </p:graphicFrame>
      <p:graphicFrame>
        <p:nvGraphicFramePr>
          <p:cNvPr id="12" name="Table 11">
            <a:extLst>
              <a:ext uri="{FF2B5EF4-FFF2-40B4-BE49-F238E27FC236}">
                <a16:creationId xmlns:a16="http://schemas.microsoft.com/office/drawing/2014/main" id="{6A5C3EEE-1651-6A40-8474-D21526DD6551}"/>
              </a:ext>
            </a:extLst>
          </p:cNvPr>
          <p:cNvGraphicFramePr>
            <a:graphicFrameLocks noGrp="1"/>
          </p:cNvGraphicFramePr>
          <p:nvPr>
            <p:extLst>
              <p:ext uri="{D42A27DB-BD31-4B8C-83A1-F6EECF244321}">
                <p14:modId xmlns:p14="http://schemas.microsoft.com/office/powerpoint/2010/main" val="398910196"/>
              </p:ext>
            </p:extLst>
          </p:nvPr>
        </p:nvGraphicFramePr>
        <p:xfrm>
          <a:off x="5546833" y="1331898"/>
          <a:ext cx="5699235" cy="4906171"/>
        </p:xfrm>
        <a:graphic>
          <a:graphicData uri="http://schemas.openxmlformats.org/drawingml/2006/table">
            <a:tbl>
              <a:tblPr/>
              <a:tblGrid>
                <a:gridCol w="3639208">
                  <a:extLst>
                    <a:ext uri="{9D8B030D-6E8A-4147-A177-3AD203B41FA5}">
                      <a16:colId xmlns:a16="http://schemas.microsoft.com/office/drawing/2014/main" val="4067043050"/>
                    </a:ext>
                  </a:extLst>
                </a:gridCol>
                <a:gridCol w="1334814">
                  <a:extLst>
                    <a:ext uri="{9D8B030D-6E8A-4147-A177-3AD203B41FA5}">
                      <a16:colId xmlns:a16="http://schemas.microsoft.com/office/drawing/2014/main" val="3491906035"/>
                    </a:ext>
                  </a:extLst>
                </a:gridCol>
                <a:gridCol w="725213">
                  <a:extLst>
                    <a:ext uri="{9D8B030D-6E8A-4147-A177-3AD203B41FA5}">
                      <a16:colId xmlns:a16="http://schemas.microsoft.com/office/drawing/2014/main" val="3514304005"/>
                    </a:ext>
                  </a:extLst>
                </a:gridCol>
              </a:tblGrid>
              <a:tr h="323081">
                <a:tc>
                  <a:txBody>
                    <a:bodyPr/>
                    <a:lstStyle/>
                    <a:p>
                      <a:pPr rtl="0" fontAlgn="b"/>
                      <a:r>
                        <a:rPr lang="en-US" sz="1400" b="1" dirty="0">
                          <a:effectLst/>
                        </a:rPr>
                        <a:t>Institution Name</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b="1" dirty="0">
                          <a:effectLst/>
                        </a:rPr>
                        <a:t>City</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b="1" dirty="0">
                          <a:effectLst/>
                        </a:rPr>
                        <a:t>State</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0825187"/>
                  </a:ext>
                </a:extLst>
              </a:tr>
              <a:tr h="451628">
                <a:tc>
                  <a:txBody>
                    <a:bodyPr/>
                    <a:lstStyle/>
                    <a:p>
                      <a:pPr rtl="0" fontAlgn="b"/>
                      <a:r>
                        <a:rPr lang="en-US" sz="1400" dirty="0">
                          <a:effectLst/>
                        </a:rPr>
                        <a:t>Northeast Hospital Corp., dba Beverly Hospital</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dirty="0">
                          <a:effectLst/>
                        </a:rPr>
                        <a:t>Beverly</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dirty="0">
                          <a:effectLst/>
                        </a:rPr>
                        <a:t>MA</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8922271"/>
                  </a:ext>
                </a:extLst>
              </a:tr>
              <a:tr h="401448">
                <a:tc>
                  <a:txBody>
                    <a:bodyPr/>
                    <a:lstStyle/>
                    <a:p>
                      <a:pPr rtl="0" fontAlgn="b"/>
                      <a:r>
                        <a:rPr lang="en-US" sz="1400" dirty="0">
                          <a:effectLst/>
                        </a:rPr>
                        <a:t>Beaumont Heath</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a:effectLst/>
                        </a:rPr>
                        <a:t>Royal oak</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a:effectLst/>
                        </a:rPr>
                        <a:t>MI</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1775036"/>
                  </a:ext>
                </a:extLst>
              </a:tr>
              <a:tr h="401448">
                <a:tc>
                  <a:txBody>
                    <a:bodyPr/>
                    <a:lstStyle/>
                    <a:p>
                      <a:pPr rtl="0" fontAlgn="b"/>
                      <a:r>
                        <a:rPr lang="en-US" sz="1400" dirty="0">
                          <a:effectLst/>
                        </a:rPr>
                        <a:t>Carle Foundation Hospital</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a:effectLst/>
                        </a:rPr>
                        <a:t>Urbana</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a:effectLst/>
                        </a:rPr>
                        <a:t>IL</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9963814"/>
                  </a:ext>
                </a:extLst>
              </a:tr>
              <a:tr h="401448">
                <a:tc>
                  <a:txBody>
                    <a:bodyPr/>
                    <a:lstStyle/>
                    <a:p>
                      <a:pPr rtl="0" fontAlgn="b"/>
                      <a:r>
                        <a:rPr lang="en-US" sz="1400">
                          <a:effectLst/>
                        </a:rPr>
                        <a:t>Children's Hospital of Eastern Ontario</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dirty="0">
                          <a:effectLst/>
                        </a:rPr>
                        <a:t>Ottawa </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a:effectLst/>
                        </a:rPr>
                        <a:t>ON</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0618987"/>
                  </a:ext>
                </a:extLst>
              </a:tr>
              <a:tr h="409577">
                <a:tc>
                  <a:txBody>
                    <a:bodyPr/>
                    <a:lstStyle/>
                    <a:p>
                      <a:pPr rtl="0" fontAlgn="b"/>
                      <a:r>
                        <a:rPr lang="en-US" sz="1400">
                          <a:effectLst/>
                        </a:rPr>
                        <a:t>Children's Hospital Colorado</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dirty="0">
                          <a:effectLst/>
                        </a:rPr>
                        <a:t>Aurora/Colorado Springs</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a:effectLst/>
                        </a:rPr>
                        <a:t>CO</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4091973"/>
                  </a:ext>
                </a:extLst>
              </a:tr>
              <a:tr h="204789">
                <a:tc>
                  <a:txBody>
                    <a:bodyPr/>
                    <a:lstStyle/>
                    <a:p>
                      <a:pPr rtl="0" fontAlgn="b"/>
                      <a:r>
                        <a:rPr lang="en-US" sz="1400">
                          <a:effectLst/>
                        </a:rPr>
                        <a:t>CHOC Children's</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dirty="0">
                          <a:effectLst/>
                        </a:rPr>
                        <a:t>Orange</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a:effectLst/>
                        </a:rPr>
                        <a:t>CA</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61755707"/>
                  </a:ext>
                </a:extLst>
              </a:tr>
              <a:tr h="401448">
                <a:tc>
                  <a:txBody>
                    <a:bodyPr/>
                    <a:lstStyle/>
                    <a:p>
                      <a:pPr rtl="0" fontAlgn="b"/>
                      <a:r>
                        <a:rPr lang="en-US" sz="1400">
                          <a:effectLst/>
                        </a:rPr>
                        <a:t>Cincinnati Children's Hospital </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dirty="0">
                          <a:effectLst/>
                        </a:rPr>
                        <a:t>Cincinnati </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a:effectLst/>
                        </a:rPr>
                        <a:t>OH</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305147"/>
                  </a:ext>
                </a:extLst>
              </a:tr>
              <a:tr h="401448">
                <a:tc>
                  <a:txBody>
                    <a:bodyPr/>
                    <a:lstStyle/>
                    <a:p>
                      <a:pPr rtl="0" fontAlgn="b"/>
                      <a:r>
                        <a:rPr lang="en-US" sz="1400">
                          <a:effectLst/>
                        </a:rPr>
                        <a:t>Knox Community Hospital</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dirty="0">
                          <a:effectLst/>
                        </a:rPr>
                        <a:t>Mount Vernon</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a:effectLst/>
                        </a:rPr>
                        <a:t>OH</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703243"/>
                  </a:ext>
                </a:extLst>
              </a:tr>
              <a:tr h="409577">
                <a:tc>
                  <a:txBody>
                    <a:bodyPr/>
                    <a:lstStyle/>
                    <a:p>
                      <a:pPr rtl="0" fontAlgn="b"/>
                      <a:r>
                        <a:rPr lang="en-US" sz="1400">
                          <a:effectLst/>
                        </a:rPr>
                        <a:t>New York-Presbyterian-Weill Cornell Medicine</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a:effectLst/>
                        </a:rPr>
                        <a:t>New York</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dirty="0">
                          <a:effectLst/>
                        </a:rPr>
                        <a:t>NY</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8182083"/>
                  </a:ext>
                </a:extLst>
              </a:tr>
              <a:tr h="204789">
                <a:tc>
                  <a:txBody>
                    <a:bodyPr/>
                    <a:lstStyle/>
                    <a:p>
                      <a:pPr rtl="0" fontAlgn="b"/>
                      <a:r>
                        <a:rPr lang="en-US" sz="1400">
                          <a:effectLst/>
                        </a:rPr>
                        <a:t>Providence Holy Cross Medical Center</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a:effectLst/>
                        </a:rPr>
                        <a:t>Mission Hills</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dirty="0">
                          <a:effectLst/>
                        </a:rPr>
                        <a:t>CA</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0421107"/>
                  </a:ext>
                </a:extLst>
              </a:tr>
              <a:tr h="409577">
                <a:tc>
                  <a:txBody>
                    <a:bodyPr/>
                    <a:lstStyle/>
                    <a:p>
                      <a:pPr rtl="0" fontAlgn="b"/>
                      <a:r>
                        <a:rPr lang="en-US" sz="1400">
                          <a:effectLst/>
                        </a:rPr>
                        <a:t>Providence Saint Joseph Medical Center</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a:effectLst/>
                        </a:rPr>
                        <a:t>Burbank</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dirty="0">
                          <a:effectLst/>
                        </a:rPr>
                        <a:t>CA</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72856"/>
                  </a:ext>
                </a:extLst>
              </a:tr>
              <a:tr h="451628">
                <a:tc>
                  <a:txBody>
                    <a:bodyPr/>
                    <a:lstStyle/>
                    <a:p>
                      <a:pPr rtl="0" fontAlgn="b"/>
                      <a:r>
                        <a:rPr lang="en-US" sz="1400">
                          <a:effectLst/>
                        </a:rPr>
                        <a:t>SSM Health St. Joseph Hospital Lake St. Louis</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dirty="0">
                          <a:effectLst/>
                        </a:rPr>
                        <a:t>Saint Louis</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dirty="0">
                          <a:effectLst/>
                        </a:rPr>
                        <a:t>MO</a:t>
                      </a:r>
                    </a:p>
                  </a:txBody>
                  <a:tcPr marL="3438" marR="3438"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90872980"/>
                  </a:ext>
                </a:extLst>
              </a:tr>
            </a:tbl>
          </a:graphicData>
        </a:graphic>
      </p:graphicFrame>
    </p:spTree>
    <p:extLst>
      <p:ext uri="{BB962C8B-B14F-4D97-AF65-F5344CB8AC3E}">
        <p14:creationId xmlns:p14="http://schemas.microsoft.com/office/powerpoint/2010/main" val="4216618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4E11-BE83-A945-A283-F56642DD4D76}"/>
              </a:ext>
            </a:extLst>
          </p:cNvPr>
          <p:cNvSpPr>
            <a:spLocks noGrp="1"/>
          </p:cNvSpPr>
          <p:nvPr>
            <p:ph type="title"/>
          </p:nvPr>
        </p:nvSpPr>
        <p:spPr/>
        <p:txBody>
          <a:bodyPr/>
          <a:lstStyle/>
          <a:p>
            <a:r>
              <a:rPr lang="en-US" dirty="0"/>
              <a:t>Scenario</a:t>
            </a:r>
          </a:p>
        </p:txBody>
      </p:sp>
      <p:sp>
        <p:nvSpPr>
          <p:cNvPr id="3" name="Content Placeholder 2">
            <a:extLst>
              <a:ext uri="{FF2B5EF4-FFF2-40B4-BE49-F238E27FC236}">
                <a16:creationId xmlns:a16="http://schemas.microsoft.com/office/drawing/2014/main" id="{5653449A-B2E1-E548-890B-ED1F63CBBD0F}"/>
              </a:ext>
            </a:extLst>
          </p:cNvPr>
          <p:cNvSpPr>
            <a:spLocks noGrp="1"/>
          </p:cNvSpPr>
          <p:nvPr>
            <p:ph idx="1"/>
          </p:nvPr>
        </p:nvSpPr>
        <p:spPr/>
        <p:txBody>
          <a:bodyPr/>
          <a:lstStyle/>
          <a:p>
            <a:r>
              <a:rPr lang="en-US" dirty="0"/>
              <a:t>Media posting on social media that there has been a loud explosion near a school (police scanner)</a:t>
            </a:r>
          </a:p>
          <a:p>
            <a:endParaRPr lang="en-US" dirty="0"/>
          </a:p>
        </p:txBody>
      </p:sp>
      <p:pic>
        <p:nvPicPr>
          <p:cNvPr id="4" name="Google Shape;140;p6">
            <a:extLst>
              <a:ext uri="{FF2B5EF4-FFF2-40B4-BE49-F238E27FC236}">
                <a16:creationId xmlns:a16="http://schemas.microsoft.com/office/drawing/2014/main" id="{E0FB411B-EA76-974A-8241-CBF4FAD5DFFB}"/>
              </a:ext>
            </a:extLst>
          </p:cNvPr>
          <p:cNvPicPr preferRelativeResize="0"/>
          <p:nvPr/>
        </p:nvPicPr>
        <p:blipFill rotWithShape="1">
          <a:blip r:embed="rId2">
            <a:alphaModFix/>
          </a:blip>
          <a:srcRect/>
          <a:stretch/>
        </p:blipFill>
        <p:spPr>
          <a:xfrm>
            <a:off x="5229990" y="2326105"/>
            <a:ext cx="5758852" cy="3830854"/>
          </a:xfrm>
          <a:prstGeom prst="rect">
            <a:avLst/>
          </a:prstGeom>
          <a:noFill/>
          <a:ln>
            <a:noFill/>
          </a:ln>
        </p:spPr>
      </p:pic>
    </p:spTree>
    <p:extLst>
      <p:ext uri="{BB962C8B-B14F-4D97-AF65-F5344CB8AC3E}">
        <p14:creationId xmlns:p14="http://schemas.microsoft.com/office/powerpoint/2010/main" val="2717711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2DEAC-A09D-4D4D-A56A-359099EDBA7F}"/>
              </a:ext>
            </a:extLst>
          </p:cNvPr>
          <p:cNvSpPr>
            <a:spLocks noGrp="1"/>
          </p:cNvSpPr>
          <p:nvPr>
            <p:ph type="title"/>
          </p:nvPr>
        </p:nvSpPr>
        <p:spPr/>
        <p:txBody>
          <a:bodyPr/>
          <a:lstStyle/>
          <a:p>
            <a:r>
              <a:rPr lang="en-US" dirty="0"/>
              <a:t>Scenario</a:t>
            </a:r>
          </a:p>
        </p:txBody>
      </p:sp>
      <p:sp>
        <p:nvSpPr>
          <p:cNvPr id="3" name="Content Placeholder 2">
            <a:extLst>
              <a:ext uri="{FF2B5EF4-FFF2-40B4-BE49-F238E27FC236}">
                <a16:creationId xmlns:a16="http://schemas.microsoft.com/office/drawing/2014/main" id="{F5176E69-6726-5044-9D05-C5BF3D727C87}"/>
              </a:ext>
            </a:extLst>
          </p:cNvPr>
          <p:cNvSpPr>
            <a:spLocks noGrp="1"/>
          </p:cNvSpPr>
          <p:nvPr>
            <p:ph idx="1"/>
          </p:nvPr>
        </p:nvSpPr>
        <p:spPr/>
        <p:txBody>
          <a:bodyPr/>
          <a:lstStyle/>
          <a:p>
            <a:pPr marL="342900" lvl="0" indent="-342900">
              <a:spcBef>
                <a:spcPts val="0"/>
              </a:spcBef>
              <a:buSzPts val="3200"/>
            </a:pPr>
            <a:r>
              <a:rPr lang="en-US" dirty="0">
                <a:latin typeface="Arial" panose="020B0604020202020204" pitchFamily="34" charset="0"/>
                <a:cs typeface="Arial" panose="020B0604020202020204" pitchFamily="34" charset="0"/>
              </a:rPr>
              <a:t>Police and First Responders are on scene reporting:</a:t>
            </a:r>
          </a:p>
          <a:p>
            <a:pPr marL="742950" lvl="1" indent="-374650">
              <a:spcBef>
                <a:spcPts val="0"/>
              </a:spcBef>
              <a:buSzPts val="3200"/>
              <a:buChar char="–"/>
            </a:pPr>
            <a:r>
              <a:rPr lang="en-US" dirty="0">
                <a:latin typeface="Arial" panose="020B0604020202020204" pitchFamily="34" charset="0"/>
                <a:cs typeface="Arial" panose="020B0604020202020204" pitchFamily="34" charset="0"/>
              </a:rPr>
              <a:t>Multiple Explosions at school (K-8)</a:t>
            </a:r>
          </a:p>
          <a:p>
            <a:pPr marL="368300" lvl="1" indent="0">
              <a:spcBef>
                <a:spcPts val="0"/>
              </a:spcBef>
              <a:buSzPts val="3200"/>
              <a:buNone/>
            </a:pPr>
            <a:endParaRPr lang="en-US" dirty="0">
              <a:latin typeface="Arial" panose="020B0604020202020204" pitchFamily="34" charset="0"/>
              <a:cs typeface="Arial" panose="020B0604020202020204" pitchFamily="34" charset="0"/>
            </a:endParaRPr>
          </a:p>
          <a:p>
            <a:pPr marL="342900" lvl="0" indent="-342900">
              <a:spcBef>
                <a:spcPts val="640"/>
              </a:spcBef>
              <a:buSzPts val="3200"/>
            </a:pPr>
            <a:r>
              <a:rPr lang="en-US" dirty="0">
                <a:latin typeface="Arial" panose="020B0604020202020204" pitchFamily="34" charset="0"/>
                <a:cs typeface="Arial" panose="020B0604020202020204" pitchFamily="34" charset="0"/>
              </a:rPr>
              <a:t>Incident Command has been set up</a:t>
            </a:r>
          </a:p>
          <a:p>
            <a:pPr marL="742950" lvl="1" indent="-374650">
              <a:spcBef>
                <a:spcPts val="640"/>
              </a:spcBef>
              <a:buSzPts val="3200"/>
              <a:buChar char="–"/>
            </a:pPr>
            <a:r>
              <a:rPr lang="en-US" dirty="0">
                <a:latin typeface="Arial" panose="020B0604020202020204" pitchFamily="34" charset="0"/>
                <a:cs typeface="Arial" panose="020B0604020202020204" pitchFamily="34" charset="0"/>
              </a:rPr>
              <a:t>Many injuries and a majority are children </a:t>
            </a:r>
          </a:p>
          <a:p>
            <a:pPr marL="742950" lvl="1" indent="-374650">
              <a:spcBef>
                <a:spcPts val="640"/>
              </a:spcBef>
              <a:buSzPts val="3200"/>
              <a:buChar char="–"/>
            </a:pPr>
            <a:r>
              <a:rPr lang="en-US" dirty="0">
                <a:latin typeface="Arial" panose="020B0604020202020204" pitchFamily="34" charset="0"/>
                <a:cs typeface="Arial" panose="020B0604020202020204" pitchFamily="34" charset="0"/>
              </a:rPr>
              <a:t>Triage at the scene</a:t>
            </a:r>
          </a:p>
          <a:p>
            <a:pPr marL="368300" lvl="1" indent="0">
              <a:spcBef>
                <a:spcPts val="640"/>
              </a:spcBef>
              <a:buSzPts val="3200"/>
              <a:buNone/>
            </a:pPr>
            <a:endParaRPr lang="en-US" dirty="0">
              <a:latin typeface="Arial" panose="020B0604020202020204" pitchFamily="34" charset="0"/>
              <a:cs typeface="Arial" panose="020B0604020202020204" pitchFamily="34" charset="0"/>
            </a:endParaRPr>
          </a:p>
          <a:p>
            <a:pPr marL="342900" lvl="0" indent="-342900">
              <a:spcBef>
                <a:spcPts val="640"/>
              </a:spcBef>
              <a:buSzPts val="3200"/>
            </a:pPr>
            <a:r>
              <a:rPr lang="en-US" dirty="0">
                <a:latin typeface="Arial" panose="020B0604020202020204" pitchFamily="34" charset="0"/>
                <a:cs typeface="Arial" panose="020B0604020202020204" pitchFamily="34" charset="0"/>
              </a:rPr>
              <a:t>Victims are arriving shortly</a:t>
            </a:r>
          </a:p>
          <a:p>
            <a:endParaRPr lang="en-US" dirty="0"/>
          </a:p>
        </p:txBody>
      </p:sp>
    </p:spTree>
    <p:extLst>
      <p:ext uri="{BB962C8B-B14F-4D97-AF65-F5344CB8AC3E}">
        <p14:creationId xmlns:p14="http://schemas.microsoft.com/office/powerpoint/2010/main" val="3086345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C291C-8941-544B-8B7E-49FF2CF32F65}"/>
              </a:ext>
            </a:extLst>
          </p:cNvPr>
          <p:cNvSpPr>
            <a:spLocks noGrp="1"/>
          </p:cNvSpPr>
          <p:nvPr>
            <p:ph type="title"/>
          </p:nvPr>
        </p:nvSpPr>
        <p:spPr/>
        <p:txBody>
          <a:bodyPr>
            <a:normAutofit fontScale="90000"/>
          </a:bodyPr>
          <a:lstStyle/>
          <a:p>
            <a:r>
              <a:rPr lang="en-US" dirty="0"/>
              <a:t>Breakout #1: Preparedness for MCI</a:t>
            </a:r>
            <a:br>
              <a:rPr lang="en-US" dirty="0"/>
            </a:br>
            <a:r>
              <a:rPr lang="en-US" sz="3100" dirty="0"/>
              <a:t>organize by hospital, ED, security, media</a:t>
            </a:r>
            <a:endParaRPr lang="en-US" dirty="0"/>
          </a:p>
        </p:txBody>
      </p:sp>
      <p:sp>
        <p:nvSpPr>
          <p:cNvPr id="3" name="Content Placeholder 2">
            <a:extLst>
              <a:ext uri="{FF2B5EF4-FFF2-40B4-BE49-F238E27FC236}">
                <a16:creationId xmlns:a16="http://schemas.microsoft.com/office/drawing/2014/main" id="{FEA141F0-72B1-CC4A-B011-EBD4550D6639}"/>
              </a:ext>
            </a:extLst>
          </p:cNvPr>
          <p:cNvSpPr>
            <a:spLocks noGrp="1"/>
          </p:cNvSpPr>
          <p:nvPr>
            <p:ph idx="1"/>
          </p:nvPr>
        </p:nvSpPr>
        <p:spPr>
          <a:xfrm>
            <a:off x="838200" y="1436210"/>
            <a:ext cx="10515600" cy="5056665"/>
          </a:xfrm>
        </p:spPr>
        <p:txBody>
          <a:bodyPr>
            <a:normAutofit fontScale="92500" lnSpcReduction="10000"/>
          </a:bodyPr>
          <a:lstStyle/>
          <a:p>
            <a:pPr marL="457200" lvl="0" indent="-406400">
              <a:spcBef>
                <a:spcPts val="560"/>
              </a:spcBef>
              <a:buSzPts val="2800"/>
              <a:buChar char="●"/>
            </a:pPr>
            <a:r>
              <a:rPr lang="en-US" dirty="0">
                <a:latin typeface="Arial" panose="020B0604020202020204" pitchFamily="34" charset="0"/>
                <a:cs typeface="Arial" panose="020B0604020202020204" pitchFamily="34" charset="0"/>
              </a:rPr>
              <a:t>What are the initial steps hospital leadership would take? (structure, staff, space stuff)</a:t>
            </a:r>
          </a:p>
          <a:p>
            <a:pPr marL="50800" lvl="0" indent="0">
              <a:spcBef>
                <a:spcPts val="560"/>
              </a:spcBef>
              <a:buSzPts val="2800"/>
              <a:buNone/>
            </a:pPr>
            <a:endParaRPr lang="en-US" dirty="0">
              <a:latin typeface="Arial" panose="020B0604020202020204" pitchFamily="34" charset="0"/>
              <a:cs typeface="Arial" panose="020B0604020202020204" pitchFamily="34" charset="0"/>
            </a:endParaRPr>
          </a:p>
          <a:p>
            <a:pPr marL="457200" lvl="0" indent="-406400">
              <a:spcBef>
                <a:spcPts val="0"/>
              </a:spcBef>
              <a:buSzPts val="2800"/>
              <a:buChar char="●"/>
            </a:pPr>
            <a:r>
              <a:rPr lang="en-US" dirty="0">
                <a:latin typeface="Arial" panose="020B0604020202020204" pitchFamily="34" charset="0"/>
                <a:cs typeface="Arial" panose="020B0604020202020204" pitchFamily="34" charset="0"/>
              </a:rPr>
              <a:t>Is there a community plan for dispersing victims from a large incident?</a:t>
            </a:r>
          </a:p>
          <a:p>
            <a:pPr marL="50800" lvl="0" indent="0">
              <a:spcBef>
                <a:spcPts val="0"/>
              </a:spcBef>
              <a:buSzPts val="2800"/>
              <a:buNone/>
            </a:pPr>
            <a:endParaRPr lang="en-US" dirty="0">
              <a:latin typeface="Arial" panose="020B0604020202020204" pitchFamily="34" charset="0"/>
              <a:cs typeface="Arial" panose="020B0604020202020204" pitchFamily="34" charset="0"/>
            </a:endParaRPr>
          </a:p>
          <a:p>
            <a:pPr marL="457200" lvl="0" indent="-406400">
              <a:spcBef>
                <a:spcPts val="0"/>
              </a:spcBef>
              <a:buSzPts val="2800"/>
              <a:buChar char="●"/>
            </a:pPr>
            <a:r>
              <a:rPr lang="en-US" dirty="0">
                <a:latin typeface="Arial" panose="020B0604020202020204" pitchFamily="34" charset="0"/>
                <a:cs typeface="Arial" panose="020B0604020202020204" pitchFamily="34" charset="0"/>
              </a:rPr>
              <a:t>Does the hospital set up Incident Command?</a:t>
            </a:r>
          </a:p>
          <a:p>
            <a:pPr marL="50800" lvl="0" indent="0">
              <a:spcBef>
                <a:spcPts val="0"/>
              </a:spcBef>
              <a:buSzPts val="2800"/>
              <a:buNone/>
            </a:pPr>
            <a:endParaRPr lang="en-US" dirty="0">
              <a:latin typeface="Arial" panose="020B0604020202020204" pitchFamily="34" charset="0"/>
              <a:cs typeface="Arial" panose="020B0604020202020204" pitchFamily="34" charset="0"/>
            </a:endParaRPr>
          </a:p>
          <a:p>
            <a:pPr marL="457200" lvl="0" indent="-406400">
              <a:spcBef>
                <a:spcPts val="0"/>
              </a:spcBef>
              <a:buSzPts val="2800"/>
              <a:buChar char="●"/>
            </a:pPr>
            <a:r>
              <a:rPr lang="en-US" dirty="0">
                <a:latin typeface="Arial" panose="020B0604020202020204" pitchFamily="34" charset="0"/>
                <a:cs typeface="Arial" panose="020B0604020202020204" pitchFamily="34" charset="0"/>
              </a:rPr>
              <a:t>Anticipation of types of victims and injuries? </a:t>
            </a:r>
          </a:p>
          <a:p>
            <a:pPr marL="50800" lvl="0" indent="0">
              <a:spcBef>
                <a:spcPts val="0"/>
              </a:spcBef>
              <a:buSzPts val="2800"/>
              <a:buNone/>
            </a:pPr>
            <a:endParaRPr lang="en-US" dirty="0">
              <a:latin typeface="Arial" panose="020B0604020202020204" pitchFamily="34" charset="0"/>
              <a:cs typeface="Arial" panose="020B0604020202020204" pitchFamily="34" charset="0"/>
            </a:endParaRPr>
          </a:p>
          <a:p>
            <a:pPr marL="457200" lvl="0" indent="-406400">
              <a:spcBef>
                <a:spcPts val="0"/>
              </a:spcBef>
              <a:buSzPts val="2800"/>
              <a:buChar char="●"/>
            </a:pPr>
            <a:r>
              <a:rPr lang="en-US" dirty="0">
                <a:latin typeface="Arial" panose="020B0604020202020204" pitchFamily="34" charset="0"/>
                <a:cs typeface="Arial" panose="020B0604020202020204" pitchFamily="34" charset="0"/>
              </a:rPr>
              <a:t>How to create space to accommodate victims?  ED? OR?</a:t>
            </a:r>
          </a:p>
          <a:p>
            <a:pPr marL="50800" lvl="0" indent="0">
              <a:spcBef>
                <a:spcPts val="0"/>
              </a:spcBef>
              <a:buSzPts val="2800"/>
              <a:buNone/>
            </a:pPr>
            <a:endParaRPr lang="en-US" dirty="0">
              <a:latin typeface="Arial" panose="020B0604020202020204" pitchFamily="34" charset="0"/>
              <a:cs typeface="Arial" panose="020B0604020202020204" pitchFamily="34" charset="0"/>
            </a:endParaRPr>
          </a:p>
          <a:p>
            <a:pPr marL="457200" lvl="0" indent="-406400">
              <a:spcBef>
                <a:spcPts val="0"/>
              </a:spcBef>
              <a:buSzPts val="2800"/>
              <a:buChar char="●"/>
            </a:pPr>
            <a:r>
              <a:rPr lang="en-US" dirty="0">
                <a:latin typeface="Arial" panose="020B0604020202020204" pitchFamily="34" charset="0"/>
                <a:cs typeface="Arial" panose="020B0604020202020204" pitchFamily="34" charset="0"/>
              </a:rPr>
              <a:t>How to increase staffing? Labor pool, community volunteers?</a:t>
            </a:r>
          </a:p>
          <a:p>
            <a:pPr marL="50800" lvl="0" indent="0">
              <a:spcBef>
                <a:spcPts val="0"/>
              </a:spcBef>
              <a:buSzPts val="2800"/>
              <a:buNone/>
            </a:pPr>
            <a:endParaRPr lang="en-US" dirty="0">
              <a:latin typeface="Arial" panose="020B0604020202020204" pitchFamily="34" charset="0"/>
              <a:cs typeface="Arial" panose="020B0604020202020204" pitchFamily="34" charset="0"/>
            </a:endParaRPr>
          </a:p>
          <a:p>
            <a:pPr marL="457200" lvl="0" indent="-406400">
              <a:spcBef>
                <a:spcPts val="0"/>
              </a:spcBef>
              <a:buSzPts val="2800"/>
              <a:buChar char="●"/>
            </a:pPr>
            <a:r>
              <a:rPr lang="en-US" dirty="0">
                <a:latin typeface="Arial" panose="020B0604020202020204" pitchFamily="34" charset="0"/>
                <a:cs typeface="Arial" panose="020B0604020202020204" pitchFamily="34" charset="0"/>
              </a:rPr>
              <a:t>How to obtain needed supplies?</a:t>
            </a:r>
          </a:p>
        </p:txBody>
      </p:sp>
    </p:spTree>
    <p:extLst>
      <p:ext uri="{BB962C8B-B14F-4D97-AF65-F5344CB8AC3E}">
        <p14:creationId xmlns:p14="http://schemas.microsoft.com/office/powerpoint/2010/main" val="32600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7D6D4-A660-EB4A-9D7A-B88AD59AB9F0}"/>
              </a:ext>
            </a:extLst>
          </p:cNvPr>
          <p:cNvSpPr>
            <a:spLocks noGrp="1"/>
          </p:cNvSpPr>
          <p:nvPr>
            <p:ph type="title"/>
          </p:nvPr>
        </p:nvSpPr>
        <p:spPr/>
        <p:txBody>
          <a:bodyPr>
            <a:normAutofit/>
          </a:bodyPr>
          <a:lstStyle/>
          <a:p>
            <a:r>
              <a:rPr lang="en-US" dirty="0"/>
              <a:t>Breakout #1: Preparedness </a:t>
            </a:r>
          </a:p>
        </p:txBody>
      </p:sp>
      <p:sp>
        <p:nvSpPr>
          <p:cNvPr id="3" name="Content Placeholder 2">
            <a:extLst>
              <a:ext uri="{FF2B5EF4-FFF2-40B4-BE49-F238E27FC236}">
                <a16:creationId xmlns:a16="http://schemas.microsoft.com/office/drawing/2014/main" id="{B493D50B-E27F-AF43-BEC4-AFB814C670EF}"/>
              </a:ext>
            </a:extLst>
          </p:cNvPr>
          <p:cNvSpPr>
            <a:spLocks noGrp="1"/>
          </p:cNvSpPr>
          <p:nvPr>
            <p:ph idx="1"/>
          </p:nvPr>
        </p:nvSpPr>
        <p:spPr/>
        <p:txBody>
          <a:bodyPr>
            <a:normAutofit fontScale="92500" lnSpcReduction="10000"/>
          </a:bodyPr>
          <a:lstStyle/>
          <a:p>
            <a:pPr marL="0" indent="0">
              <a:spcBef>
                <a:spcPts val="560"/>
              </a:spcBef>
              <a:buClr>
                <a:schemeClr val="dk1"/>
              </a:buClr>
              <a:buSzPts val="2800"/>
              <a:buNone/>
            </a:pPr>
            <a:r>
              <a:rPr lang="en-US" dirty="0">
                <a:latin typeface="Arial" panose="020B0604020202020204" pitchFamily="34" charset="0"/>
                <a:cs typeface="Arial" panose="020B0604020202020204" pitchFamily="34" charset="0"/>
              </a:rPr>
              <a:t>4Ss: Staff, Stuff, Space, Structure</a:t>
            </a:r>
          </a:p>
          <a:p>
            <a:pPr marL="0" lvl="0" indent="0">
              <a:spcBef>
                <a:spcPts val="560"/>
              </a:spcBef>
              <a:buClr>
                <a:schemeClr val="dk1"/>
              </a:buClr>
              <a:buSzPts val="2800"/>
              <a:buNone/>
            </a:pPr>
            <a:endParaRPr lang="en-US" dirty="0">
              <a:latin typeface="Arial" panose="020B0604020202020204" pitchFamily="34" charset="0"/>
              <a:cs typeface="Arial" panose="020B0604020202020204" pitchFamily="34" charset="0"/>
            </a:endParaRPr>
          </a:p>
          <a:p>
            <a:pPr marL="285750" lvl="0" indent="-285750">
              <a:spcBef>
                <a:spcPts val="560"/>
              </a:spcBef>
              <a:buClr>
                <a:schemeClr val="dk1"/>
              </a:buClr>
              <a:buSzPts val="2800"/>
            </a:pPr>
            <a:r>
              <a:rPr lang="en-US" dirty="0">
                <a:latin typeface="Arial" panose="020B0604020202020204" pitchFamily="34" charset="0"/>
                <a:cs typeface="Arial" panose="020B0604020202020204" pitchFamily="34" charset="0"/>
              </a:rPr>
              <a:t>Who will take the lead in family reunification?</a:t>
            </a:r>
          </a:p>
          <a:p>
            <a:pPr marL="285750" lvl="0" indent="-285750">
              <a:spcBef>
                <a:spcPts val="560"/>
              </a:spcBef>
              <a:buClr>
                <a:schemeClr val="dk1"/>
              </a:buClr>
              <a:buSzPts val="2800"/>
            </a:pPr>
            <a:endParaRPr lang="en-US" dirty="0">
              <a:latin typeface="Arial" panose="020B0604020202020204" pitchFamily="34" charset="0"/>
              <a:cs typeface="Arial" panose="020B0604020202020204" pitchFamily="34" charset="0"/>
            </a:endParaRPr>
          </a:p>
          <a:p>
            <a:pPr marL="285750" lvl="0" indent="-285750">
              <a:spcBef>
                <a:spcPts val="560"/>
              </a:spcBef>
              <a:buClr>
                <a:schemeClr val="dk1"/>
              </a:buClr>
              <a:buSzPts val="2800"/>
            </a:pPr>
            <a:r>
              <a:rPr lang="en-US" dirty="0">
                <a:latin typeface="Arial" panose="020B0604020202020204" pitchFamily="34" charset="0"/>
                <a:cs typeface="Arial" panose="020B0604020202020204" pitchFamily="34" charset="0"/>
              </a:rPr>
              <a:t>What staff will you need, where will you put families? </a:t>
            </a:r>
          </a:p>
          <a:p>
            <a:pPr marL="285750" lvl="0" indent="-285750">
              <a:spcBef>
                <a:spcPts val="560"/>
              </a:spcBef>
              <a:buClr>
                <a:schemeClr val="dk1"/>
              </a:buClr>
              <a:buSzPts val="2800"/>
            </a:pPr>
            <a:endParaRPr lang="en-US" dirty="0">
              <a:latin typeface="Arial" panose="020B0604020202020204" pitchFamily="34" charset="0"/>
              <a:cs typeface="Arial" panose="020B0604020202020204" pitchFamily="34" charset="0"/>
            </a:endParaRPr>
          </a:p>
          <a:p>
            <a:pPr marL="285750" lvl="0" indent="-285750">
              <a:spcBef>
                <a:spcPts val="560"/>
              </a:spcBef>
              <a:buClr>
                <a:schemeClr val="dk1"/>
              </a:buClr>
              <a:buSzPts val="2800"/>
            </a:pPr>
            <a:r>
              <a:rPr lang="en-US" dirty="0">
                <a:latin typeface="Arial" panose="020B0604020202020204" pitchFamily="34" charset="0"/>
                <a:cs typeface="Arial" panose="020B0604020202020204" pitchFamily="34" charset="0"/>
              </a:rPr>
              <a:t>What process will you use to reunite families (especially for unidentified patients)</a:t>
            </a:r>
          </a:p>
          <a:p>
            <a:pPr marL="285750" lvl="0" indent="-285750">
              <a:spcBef>
                <a:spcPts val="560"/>
              </a:spcBef>
              <a:buClr>
                <a:schemeClr val="dk1"/>
              </a:buClr>
              <a:buSzPts val="2800"/>
            </a:pPr>
            <a:endParaRPr lang="en-US" dirty="0">
              <a:latin typeface="Arial" panose="020B0604020202020204" pitchFamily="34" charset="0"/>
              <a:cs typeface="Arial" panose="020B0604020202020204" pitchFamily="34" charset="0"/>
            </a:endParaRPr>
          </a:p>
          <a:p>
            <a:pPr marL="285750" lvl="0" indent="-285750">
              <a:spcBef>
                <a:spcPts val="560"/>
              </a:spcBef>
              <a:buClr>
                <a:schemeClr val="dk1"/>
              </a:buClr>
              <a:buSzPts val="2800"/>
            </a:pPr>
            <a:r>
              <a:rPr lang="en-US" dirty="0">
                <a:latin typeface="Arial" panose="020B0604020202020204" pitchFamily="34" charset="0"/>
                <a:cs typeface="Arial" panose="020B0604020202020204" pitchFamily="34" charset="0"/>
              </a:rPr>
              <a:t>Spaces you will need and where?</a:t>
            </a:r>
          </a:p>
          <a:p>
            <a:pPr marL="285750" lvl="0" indent="-285750">
              <a:spcBef>
                <a:spcPts val="560"/>
              </a:spcBef>
              <a:buClr>
                <a:schemeClr val="dk1"/>
              </a:buClr>
              <a:buSzPts val="2800"/>
            </a:pPr>
            <a:endParaRPr lang="en-US" dirty="0">
              <a:latin typeface="Arial" panose="020B0604020202020204" pitchFamily="34" charset="0"/>
              <a:cs typeface="Arial" panose="020B0604020202020204" pitchFamily="34" charset="0"/>
            </a:endParaRPr>
          </a:p>
          <a:p>
            <a:pPr marL="285750" lvl="0" indent="-285750">
              <a:spcBef>
                <a:spcPts val="560"/>
              </a:spcBef>
              <a:buClr>
                <a:schemeClr val="dk1"/>
              </a:buClr>
              <a:buSzPts val="2800"/>
            </a:pPr>
            <a:r>
              <a:rPr lang="en-US" dirty="0">
                <a:latin typeface="Arial" panose="020B0604020202020204" pitchFamily="34" charset="0"/>
                <a:cs typeface="Arial" panose="020B0604020202020204" pitchFamily="34" charset="0"/>
              </a:rPr>
              <a:t>How will you inform families if their child is not there?</a:t>
            </a:r>
          </a:p>
          <a:p>
            <a:endParaRPr lang="en-US" dirty="0"/>
          </a:p>
        </p:txBody>
      </p:sp>
      <p:sp>
        <p:nvSpPr>
          <p:cNvPr id="4" name="TextBox 3">
            <a:extLst>
              <a:ext uri="{FF2B5EF4-FFF2-40B4-BE49-F238E27FC236}">
                <a16:creationId xmlns:a16="http://schemas.microsoft.com/office/drawing/2014/main" id="{A6F362C2-8413-C946-BA68-1F0E4B25DCB3}"/>
              </a:ext>
            </a:extLst>
          </p:cNvPr>
          <p:cNvSpPr txBox="1"/>
          <p:nvPr/>
        </p:nvSpPr>
        <p:spPr>
          <a:xfrm>
            <a:off x="5669280" y="6373969"/>
            <a:ext cx="5611091" cy="369332"/>
          </a:xfrm>
          <a:prstGeom prst="rect">
            <a:avLst/>
          </a:prstGeom>
          <a:noFill/>
        </p:spPr>
        <p:txBody>
          <a:bodyPr wrap="square" rtlCol="0">
            <a:spAutoFit/>
          </a:bodyPr>
          <a:lstStyle/>
          <a:p>
            <a:pPr algn="r"/>
            <a:r>
              <a:rPr lang="en-US" dirty="0">
                <a:solidFill>
                  <a:srgbClr val="C00000"/>
                </a:solidFill>
              </a:rPr>
              <a:t>Report Out: </a:t>
            </a:r>
            <a:r>
              <a:rPr lang="en-US" dirty="0">
                <a:solidFill>
                  <a:schemeClr val="accent1"/>
                </a:solidFill>
              </a:rPr>
              <a:t>Group 1 &amp; Beaumont Heath</a:t>
            </a:r>
          </a:p>
        </p:txBody>
      </p:sp>
    </p:spTree>
    <p:extLst>
      <p:ext uri="{BB962C8B-B14F-4D97-AF65-F5344CB8AC3E}">
        <p14:creationId xmlns:p14="http://schemas.microsoft.com/office/powerpoint/2010/main" val="161583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9F5C8-2A57-954D-9330-479A8A512422}"/>
              </a:ext>
            </a:extLst>
          </p:cNvPr>
          <p:cNvSpPr>
            <a:spLocks noGrp="1"/>
          </p:cNvSpPr>
          <p:nvPr>
            <p:ph type="title"/>
          </p:nvPr>
        </p:nvSpPr>
        <p:spPr/>
        <p:txBody>
          <a:bodyPr/>
          <a:lstStyle/>
          <a:p>
            <a:r>
              <a:rPr lang="en-US" dirty="0"/>
              <a:t>Inject #2: Patients Begin to Arrive</a:t>
            </a:r>
          </a:p>
        </p:txBody>
      </p:sp>
      <p:sp>
        <p:nvSpPr>
          <p:cNvPr id="3" name="Content Placeholder 2">
            <a:extLst>
              <a:ext uri="{FF2B5EF4-FFF2-40B4-BE49-F238E27FC236}">
                <a16:creationId xmlns:a16="http://schemas.microsoft.com/office/drawing/2014/main" id="{513129D1-656A-7B4F-814B-77833058FDF0}"/>
              </a:ext>
            </a:extLst>
          </p:cNvPr>
          <p:cNvSpPr>
            <a:spLocks noGrp="1"/>
          </p:cNvSpPr>
          <p:nvPr>
            <p:ph idx="1"/>
          </p:nvPr>
        </p:nvSpPr>
        <p:spPr/>
        <p:txBody>
          <a:bodyPr/>
          <a:lstStyle/>
          <a:p>
            <a:r>
              <a:rPr lang="en-US" sz="3200" b="1" dirty="0"/>
              <a:t>First Group of Patients:</a:t>
            </a:r>
          </a:p>
          <a:p>
            <a:pPr marL="0" indent="0">
              <a:buNone/>
            </a:pPr>
            <a:endParaRPr lang="en-US" sz="3200" b="1" dirty="0"/>
          </a:p>
          <a:p>
            <a:pPr marL="914400" lvl="1" indent="-342900">
              <a:spcBef>
                <a:spcPts val="360"/>
              </a:spcBef>
              <a:buSzPts val="1800"/>
              <a:buChar char="●"/>
            </a:pPr>
            <a:r>
              <a:rPr lang="en-US" sz="2800" dirty="0"/>
              <a:t>5 patients: </a:t>
            </a:r>
          </a:p>
          <a:p>
            <a:pPr marL="1371600" lvl="2" indent="-342900">
              <a:spcBef>
                <a:spcPts val="360"/>
              </a:spcBef>
              <a:buSzPts val="1800"/>
              <a:buFont typeface="Arial" panose="020B0604020202020204" pitchFamily="34" charset="0"/>
              <a:buChar char="●"/>
            </a:pPr>
            <a:r>
              <a:rPr lang="en-US" sz="2400" dirty="0">
                <a:solidFill>
                  <a:srgbClr val="C00000"/>
                </a:solidFill>
              </a:rPr>
              <a:t>Red</a:t>
            </a:r>
            <a:r>
              <a:rPr lang="en-US" sz="2400" dirty="0"/>
              <a:t> (5 </a:t>
            </a:r>
            <a:r>
              <a:rPr lang="en-US" sz="2400" dirty="0" err="1"/>
              <a:t>yo</a:t>
            </a:r>
            <a:r>
              <a:rPr lang="en-US" sz="2400" dirty="0"/>
              <a:t>) </a:t>
            </a:r>
          </a:p>
          <a:p>
            <a:pPr marL="1371600" lvl="2" indent="-342900">
              <a:spcBef>
                <a:spcPts val="360"/>
              </a:spcBef>
              <a:buSzPts val="1800"/>
              <a:buChar char="●"/>
            </a:pPr>
            <a:r>
              <a:rPr lang="en-US" sz="2400" dirty="0">
                <a:solidFill>
                  <a:schemeClr val="accent4">
                    <a:lumMod val="75000"/>
                  </a:schemeClr>
                </a:solidFill>
              </a:rPr>
              <a:t>Yellow</a:t>
            </a:r>
            <a:r>
              <a:rPr lang="en-US" sz="2400" dirty="0"/>
              <a:t> (6 </a:t>
            </a:r>
            <a:r>
              <a:rPr lang="en-US" sz="2400" dirty="0" err="1"/>
              <a:t>yo</a:t>
            </a:r>
            <a:r>
              <a:rPr lang="en-US" sz="2400" dirty="0"/>
              <a:t>, 10 </a:t>
            </a:r>
            <a:r>
              <a:rPr lang="en-US" sz="2400" dirty="0" err="1"/>
              <a:t>yo</a:t>
            </a:r>
            <a:r>
              <a:rPr lang="en-US" sz="2400" dirty="0"/>
              <a:t>, 9 </a:t>
            </a:r>
            <a:r>
              <a:rPr lang="en-US" sz="2400" dirty="0" err="1"/>
              <a:t>yo</a:t>
            </a:r>
            <a:r>
              <a:rPr lang="en-US" sz="2400" dirty="0"/>
              <a:t>, 32 </a:t>
            </a:r>
            <a:r>
              <a:rPr lang="en-US" sz="2400" dirty="0" err="1"/>
              <a:t>yo</a:t>
            </a:r>
            <a:r>
              <a:rPr lang="en-US" sz="2400" dirty="0"/>
              <a:t>)</a:t>
            </a:r>
          </a:p>
          <a:p>
            <a:pPr marL="914400" lvl="1" indent="-342900">
              <a:spcBef>
                <a:spcPts val="360"/>
              </a:spcBef>
              <a:buSzPts val="1800"/>
              <a:buChar char="●"/>
            </a:pPr>
            <a:endParaRPr lang="en-US" sz="2800" dirty="0"/>
          </a:p>
          <a:p>
            <a:pPr marL="914400" lvl="1" indent="-342900">
              <a:spcBef>
                <a:spcPts val="0"/>
              </a:spcBef>
              <a:buSzPts val="1800"/>
              <a:buChar char="●"/>
            </a:pPr>
            <a:r>
              <a:rPr lang="en-US" sz="2800" dirty="0"/>
              <a:t>School official accompanying children</a:t>
            </a:r>
          </a:p>
          <a:p>
            <a:pPr marL="914400" lvl="1" indent="-342900">
              <a:spcBef>
                <a:spcPts val="0"/>
              </a:spcBef>
              <a:buSzPts val="1800"/>
              <a:buChar char="●"/>
            </a:pPr>
            <a:endParaRPr lang="en-US" sz="2800" dirty="0"/>
          </a:p>
          <a:p>
            <a:pPr marL="914400" lvl="1" indent="-342900">
              <a:spcBef>
                <a:spcPts val="0"/>
              </a:spcBef>
              <a:buSzPts val="1800"/>
              <a:buChar char="●"/>
            </a:pPr>
            <a:r>
              <a:rPr lang="en-US" sz="2800" dirty="0"/>
              <a:t>Assume medical management is underway</a:t>
            </a:r>
          </a:p>
          <a:p>
            <a:pPr marL="1371600" lvl="2" indent="-342900">
              <a:spcBef>
                <a:spcPts val="0"/>
              </a:spcBef>
              <a:buSzPts val="1800"/>
              <a:buChar char="●"/>
            </a:pPr>
            <a:r>
              <a:rPr lang="en-US" sz="2400" dirty="0"/>
              <a:t>Focus on managing the process of identification and reunification</a:t>
            </a:r>
          </a:p>
          <a:p>
            <a:pPr lvl="1"/>
            <a:endParaRPr lang="en-US" dirty="0"/>
          </a:p>
        </p:txBody>
      </p:sp>
    </p:spTree>
    <p:extLst>
      <p:ext uri="{BB962C8B-B14F-4D97-AF65-F5344CB8AC3E}">
        <p14:creationId xmlns:p14="http://schemas.microsoft.com/office/powerpoint/2010/main" val="1695702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1A3BC-31B5-CA49-966B-EFC370B0012E}"/>
              </a:ext>
            </a:extLst>
          </p:cNvPr>
          <p:cNvSpPr>
            <a:spLocks noGrp="1"/>
          </p:cNvSpPr>
          <p:nvPr>
            <p:ph type="title"/>
          </p:nvPr>
        </p:nvSpPr>
        <p:spPr/>
        <p:txBody>
          <a:bodyPr/>
          <a:lstStyle/>
          <a:p>
            <a:r>
              <a:rPr lang="en-US" dirty="0"/>
              <a:t>Breakout #2: Response</a:t>
            </a:r>
          </a:p>
        </p:txBody>
      </p:sp>
      <p:sp>
        <p:nvSpPr>
          <p:cNvPr id="3" name="Content Placeholder 2">
            <a:extLst>
              <a:ext uri="{FF2B5EF4-FFF2-40B4-BE49-F238E27FC236}">
                <a16:creationId xmlns:a16="http://schemas.microsoft.com/office/drawing/2014/main" id="{A149E81B-EECB-D94A-B763-4287C1C3C6F8}"/>
              </a:ext>
            </a:extLst>
          </p:cNvPr>
          <p:cNvSpPr>
            <a:spLocks noGrp="1"/>
          </p:cNvSpPr>
          <p:nvPr>
            <p:ph idx="1"/>
          </p:nvPr>
        </p:nvSpPr>
        <p:spPr/>
        <p:txBody>
          <a:bodyPr>
            <a:normAutofit fontScale="85000" lnSpcReduction="20000"/>
          </a:bodyPr>
          <a:lstStyle/>
          <a:p>
            <a:pPr marL="0" lvl="0" indent="0">
              <a:spcBef>
                <a:spcPts val="0"/>
              </a:spcBef>
              <a:buClr>
                <a:schemeClr val="dk1"/>
              </a:buClr>
              <a:buSzPts val="3200"/>
              <a:buNone/>
            </a:pPr>
            <a:r>
              <a:rPr lang="en-US" dirty="0">
                <a:latin typeface="Arial" panose="020B0604020202020204" pitchFamily="34" charset="0"/>
                <a:cs typeface="Arial" panose="020B0604020202020204" pitchFamily="34" charset="0"/>
              </a:rPr>
              <a:t>4Ss: Staff, Stuff, Space, Structure</a:t>
            </a:r>
          </a:p>
          <a:p>
            <a:pPr marL="0" lvl="0" indent="0">
              <a:spcBef>
                <a:spcPts val="0"/>
              </a:spcBef>
              <a:buClr>
                <a:schemeClr val="dk1"/>
              </a:buClr>
              <a:buSzPts val="3200"/>
              <a:buNone/>
            </a:pPr>
            <a:endParaRPr lang="en-US" dirty="0">
              <a:latin typeface="Arial" panose="020B0604020202020204" pitchFamily="34" charset="0"/>
              <a:cs typeface="Arial" panose="020B0604020202020204" pitchFamily="34" charset="0"/>
            </a:endParaRPr>
          </a:p>
          <a:p>
            <a:pPr marL="285750" lvl="0" indent="-285750">
              <a:spcBef>
                <a:spcPts val="560"/>
              </a:spcBef>
              <a:buClr>
                <a:schemeClr val="dk1"/>
              </a:buClr>
              <a:buSzPts val="2800"/>
            </a:pPr>
            <a:r>
              <a:rPr lang="en-US" dirty="0">
                <a:latin typeface="Arial" panose="020B0604020202020204" pitchFamily="34" charset="0"/>
                <a:cs typeface="Arial" panose="020B0604020202020204" pitchFamily="34" charset="0"/>
              </a:rPr>
              <a:t>How would your hospital keep track of patients?</a:t>
            </a:r>
          </a:p>
          <a:p>
            <a:pPr marL="285750" lvl="0" indent="-285750">
              <a:spcBef>
                <a:spcPts val="560"/>
              </a:spcBef>
              <a:buClr>
                <a:schemeClr val="dk1"/>
              </a:buClr>
              <a:buSzPts val="2800"/>
            </a:pPr>
            <a:endParaRPr lang="en-US" dirty="0">
              <a:latin typeface="Arial" panose="020B0604020202020204" pitchFamily="34" charset="0"/>
              <a:cs typeface="Arial" panose="020B0604020202020204" pitchFamily="34" charset="0"/>
            </a:endParaRPr>
          </a:p>
          <a:p>
            <a:pPr marL="285750" lvl="0" indent="-285750">
              <a:spcBef>
                <a:spcPts val="560"/>
              </a:spcBef>
              <a:buClr>
                <a:schemeClr val="dk1"/>
              </a:buClr>
              <a:buSzPts val="2800"/>
            </a:pPr>
            <a:r>
              <a:rPr lang="en-US" dirty="0">
                <a:latin typeface="Arial" panose="020B0604020202020204" pitchFamily="34" charset="0"/>
                <a:cs typeface="Arial" panose="020B0604020202020204" pitchFamily="34" charset="0"/>
              </a:rPr>
              <a:t>How does your hospital engage with external partners related to external tracking?</a:t>
            </a:r>
          </a:p>
          <a:p>
            <a:pPr marL="0" lvl="0" indent="0">
              <a:spcBef>
                <a:spcPts val="560"/>
              </a:spcBef>
              <a:buClr>
                <a:schemeClr val="dk1"/>
              </a:buClr>
              <a:buSzPts val="2800"/>
              <a:buNone/>
            </a:pPr>
            <a:endParaRPr lang="en-US" dirty="0">
              <a:latin typeface="Arial" panose="020B0604020202020204" pitchFamily="34" charset="0"/>
              <a:cs typeface="Arial" panose="020B0604020202020204" pitchFamily="34" charset="0"/>
            </a:endParaRPr>
          </a:p>
          <a:p>
            <a:pPr marL="285750" lvl="0" indent="-285750">
              <a:spcBef>
                <a:spcPts val="560"/>
              </a:spcBef>
              <a:buClr>
                <a:schemeClr val="dk1"/>
              </a:buClr>
              <a:buSzPts val="2800"/>
            </a:pPr>
            <a:r>
              <a:rPr lang="en-US" dirty="0">
                <a:latin typeface="Arial" panose="020B0604020202020204" pitchFamily="34" charset="0"/>
                <a:cs typeface="Arial" panose="020B0604020202020204" pitchFamily="34" charset="0"/>
              </a:rPr>
              <a:t>As ED staff manage the surge, what other steps will hospital leadership need to consider in the next few hours?</a:t>
            </a:r>
          </a:p>
          <a:p>
            <a:pPr marL="0" lvl="0" indent="0">
              <a:spcBef>
                <a:spcPts val="560"/>
              </a:spcBef>
              <a:buClr>
                <a:schemeClr val="dk1"/>
              </a:buClr>
              <a:buSzPts val="2800"/>
              <a:buNone/>
            </a:pPr>
            <a:r>
              <a:rPr lang="en-US" dirty="0">
                <a:latin typeface="Arial" panose="020B0604020202020204" pitchFamily="34" charset="0"/>
                <a:cs typeface="Arial" panose="020B0604020202020204" pitchFamily="34" charset="0"/>
              </a:rPr>
              <a:t> </a:t>
            </a:r>
          </a:p>
          <a:p>
            <a:pPr marL="285750" lvl="0" indent="-285750">
              <a:spcBef>
                <a:spcPts val="560"/>
              </a:spcBef>
              <a:buSzPts val="2800"/>
            </a:pPr>
            <a:r>
              <a:rPr lang="en-US" dirty="0">
                <a:latin typeface="Arial" panose="020B0604020202020204" pitchFamily="34" charset="0"/>
                <a:cs typeface="Arial" panose="020B0604020202020204" pitchFamily="34" charset="0"/>
              </a:rPr>
              <a:t>How to handle media?</a:t>
            </a:r>
          </a:p>
          <a:p>
            <a:pPr marL="285750" lvl="0" indent="-285750">
              <a:spcBef>
                <a:spcPts val="560"/>
              </a:spcBef>
              <a:buSzPts val="2800"/>
            </a:pPr>
            <a:endParaRPr lang="en-US" dirty="0">
              <a:latin typeface="Arial" panose="020B0604020202020204" pitchFamily="34" charset="0"/>
              <a:cs typeface="Arial" panose="020B0604020202020204" pitchFamily="34" charset="0"/>
            </a:endParaRPr>
          </a:p>
          <a:p>
            <a:pPr marL="285750" lvl="0" indent="-285750">
              <a:spcBef>
                <a:spcPts val="560"/>
              </a:spcBef>
              <a:buSzPts val="2800"/>
            </a:pPr>
            <a:r>
              <a:rPr lang="en-US" dirty="0">
                <a:latin typeface="Arial" panose="020B0604020202020204" pitchFamily="34" charset="0"/>
                <a:cs typeface="Arial" panose="020B0604020202020204" pitchFamily="34" charset="0"/>
              </a:rPr>
              <a:t>How to handle family members seeking information?</a:t>
            </a:r>
          </a:p>
          <a:p>
            <a:pPr marL="742950" lvl="1" indent="-285750">
              <a:spcBef>
                <a:spcPts val="560"/>
              </a:spcBef>
              <a:buSzPts val="2800"/>
            </a:pPr>
            <a:r>
              <a:rPr lang="en-US" dirty="0">
                <a:latin typeface="Arial" panose="020B0604020202020204" pitchFamily="34" charset="0"/>
                <a:cs typeface="Arial" panose="020B0604020202020204" pitchFamily="34" charset="0"/>
              </a:rPr>
              <a:t>Phone calls and in person</a:t>
            </a:r>
          </a:p>
          <a:p>
            <a:pPr marL="742950" lvl="1" indent="-285750">
              <a:spcBef>
                <a:spcPts val="560"/>
              </a:spcBef>
              <a:buSzPts val="2800"/>
            </a:pPr>
            <a:r>
              <a:rPr lang="en-US" dirty="0">
                <a:latin typeface="Arial" panose="020B0604020202020204" pitchFamily="34" charset="0"/>
                <a:cs typeface="Arial" panose="020B0604020202020204" pitchFamily="34" charset="0"/>
              </a:rPr>
              <a:t>Do you have space identified to receive families presenting to the hospital?</a:t>
            </a:r>
          </a:p>
        </p:txBody>
      </p:sp>
      <p:sp>
        <p:nvSpPr>
          <p:cNvPr id="4" name="TextBox 3">
            <a:extLst>
              <a:ext uri="{FF2B5EF4-FFF2-40B4-BE49-F238E27FC236}">
                <a16:creationId xmlns:a16="http://schemas.microsoft.com/office/drawing/2014/main" id="{B4FF8B6A-1A25-6445-9966-2CDC571205D1}"/>
              </a:ext>
            </a:extLst>
          </p:cNvPr>
          <p:cNvSpPr txBox="1"/>
          <p:nvPr/>
        </p:nvSpPr>
        <p:spPr>
          <a:xfrm>
            <a:off x="3423459" y="6371197"/>
            <a:ext cx="7930341" cy="369332"/>
          </a:xfrm>
          <a:prstGeom prst="rect">
            <a:avLst/>
          </a:prstGeom>
          <a:noFill/>
        </p:spPr>
        <p:txBody>
          <a:bodyPr wrap="square" rtlCol="0">
            <a:spAutoFit/>
          </a:bodyPr>
          <a:lstStyle/>
          <a:p>
            <a:pPr algn="r"/>
            <a:r>
              <a:rPr lang="en-US" dirty="0">
                <a:solidFill>
                  <a:srgbClr val="C00000"/>
                </a:solidFill>
              </a:rPr>
              <a:t>Report Out:</a:t>
            </a:r>
            <a:r>
              <a:rPr lang="en-US" dirty="0">
                <a:solidFill>
                  <a:schemeClr val="accent1"/>
                </a:solidFill>
              </a:rPr>
              <a:t> Carle Foundation Hospital &amp; Children's Hospital of Eastern Ontario </a:t>
            </a:r>
          </a:p>
        </p:txBody>
      </p:sp>
    </p:spTree>
    <p:extLst>
      <p:ext uri="{BB962C8B-B14F-4D97-AF65-F5344CB8AC3E}">
        <p14:creationId xmlns:p14="http://schemas.microsoft.com/office/powerpoint/2010/main" val="496820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9F5C8-2A57-954D-9330-479A8A512422}"/>
              </a:ext>
            </a:extLst>
          </p:cNvPr>
          <p:cNvSpPr>
            <a:spLocks noGrp="1"/>
          </p:cNvSpPr>
          <p:nvPr>
            <p:ph type="title"/>
          </p:nvPr>
        </p:nvSpPr>
        <p:spPr/>
        <p:txBody>
          <a:bodyPr/>
          <a:lstStyle/>
          <a:p>
            <a:r>
              <a:rPr lang="en-US" dirty="0"/>
              <a:t>Inject #3: More Patients Arrive</a:t>
            </a:r>
          </a:p>
        </p:txBody>
      </p:sp>
      <p:sp>
        <p:nvSpPr>
          <p:cNvPr id="3" name="Content Placeholder 2">
            <a:extLst>
              <a:ext uri="{FF2B5EF4-FFF2-40B4-BE49-F238E27FC236}">
                <a16:creationId xmlns:a16="http://schemas.microsoft.com/office/drawing/2014/main" id="{513129D1-656A-7B4F-814B-77833058FDF0}"/>
              </a:ext>
            </a:extLst>
          </p:cNvPr>
          <p:cNvSpPr>
            <a:spLocks noGrp="1"/>
          </p:cNvSpPr>
          <p:nvPr>
            <p:ph idx="1"/>
          </p:nvPr>
        </p:nvSpPr>
        <p:spPr/>
        <p:txBody>
          <a:bodyPr>
            <a:normAutofit/>
          </a:bodyPr>
          <a:lstStyle/>
          <a:p>
            <a:r>
              <a:rPr lang="en-US" sz="3200" b="1" dirty="0">
                <a:latin typeface="Arial" panose="020B0604020202020204" pitchFamily="34" charset="0"/>
                <a:cs typeface="Arial" panose="020B0604020202020204" pitchFamily="34" charset="0"/>
              </a:rPr>
              <a:t>Second Group of Patients:</a:t>
            </a:r>
          </a:p>
          <a:p>
            <a:pPr marL="457200" lvl="0" indent="-342900">
              <a:spcBef>
                <a:spcPts val="360"/>
              </a:spcBef>
              <a:buSzPts val="1800"/>
            </a:pPr>
            <a:endParaRPr lang="en-US" sz="3200" dirty="0">
              <a:latin typeface="Arial" panose="020B0604020202020204" pitchFamily="34" charset="0"/>
              <a:cs typeface="Arial" panose="020B0604020202020204" pitchFamily="34" charset="0"/>
            </a:endParaRPr>
          </a:p>
          <a:p>
            <a:pPr marL="457200" lvl="0" indent="-342900">
              <a:spcBef>
                <a:spcPts val="360"/>
              </a:spcBef>
              <a:buSzPts val="1800"/>
            </a:pPr>
            <a:r>
              <a:rPr lang="en-US" sz="3200" dirty="0">
                <a:latin typeface="Arial" panose="020B0604020202020204" pitchFamily="34" charset="0"/>
                <a:cs typeface="Arial" panose="020B0604020202020204" pitchFamily="34" charset="0"/>
              </a:rPr>
              <a:t>11 patients:</a:t>
            </a:r>
          </a:p>
          <a:p>
            <a:pPr marL="914400" lvl="1" indent="-342900">
              <a:spcBef>
                <a:spcPts val="360"/>
              </a:spcBef>
              <a:buSzPts val="1800"/>
            </a:pPr>
            <a:r>
              <a:rPr lang="en-US" sz="2800" dirty="0">
                <a:solidFill>
                  <a:srgbClr val="C00000"/>
                </a:solidFill>
                <a:latin typeface="Arial" panose="020B0604020202020204" pitchFamily="34" charset="0"/>
                <a:cs typeface="Arial" panose="020B0604020202020204" pitchFamily="34" charset="0"/>
              </a:rPr>
              <a:t>Red</a:t>
            </a:r>
            <a:r>
              <a:rPr lang="en-US" sz="2800" dirty="0">
                <a:latin typeface="Arial" panose="020B0604020202020204" pitchFamily="34" charset="0"/>
                <a:cs typeface="Arial" panose="020B0604020202020204" pitchFamily="34" charset="0"/>
              </a:rPr>
              <a:t> (9 </a:t>
            </a:r>
            <a:r>
              <a:rPr lang="en-US" sz="2800" dirty="0" err="1">
                <a:latin typeface="Arial" panose="020B0604020202020204" pitchFamily="34" charset="0"/>
                <a:cs typeface="Arial" panose="020B0604020202020204" pitchFamily="34" charset="0"/>
              </a:rPr>
              <a:t>yo</a:t>
            </a:r>
            <a:r>
              <a:rPr lang="en-US" sz="2800" dirty="0">
                <a:latin typeface="Arial" panose="020B0604020202020204" pitchFamily="34" charset="0"/>
                <a:cs typeface="Arial" panose="020B0604020202020204" pitchFamily="34" charset="0"/>
              </a:rPr>
              <a:t>) </a:t>
            </a:r>
          </a:p>
          <a:p>
            <a:pPr marL="914400" lvl="1" indent="-342900">
              <a:spcBef>
                <a:spcPts val="360"/>
              </a:spcBef>
              <a:buSzPts val="1800"/>
            </a:pPr>
            <a:r>
              <a:rPr lang="en-US" sz="2800" dirty="0">
                <a:solidFill>
                  <a:schemeClr val="accent4">
                    <a:lumMod val="75000"/>
                  </a:schemeClr>
                </a:solidFill>
                <a:latin typeface="Arial" panose="020B0604020202020204" pitchFamily="34" charset="0"/>
                <a:cs typeface="Arial" panose="020B0604020202020204" pitchFamily="34" charset="0"/>
              </a:rPr>
              <a:t>Yellow</a:t>
            </a:r>
            <a:r>
              <a:rPr lang="en-US" sz="2800" dirty="0">
                <a:latin typeface="Arial" panose="020B0604020202020204" pitchFamily="34" charset="0"/>
                <a:cs typeface="Arial" panose="020B0604020202020204" pitchFamily="34" charset="0"/>
              </a:rPr>
              <a:t> (12 </a:t>
            </a:r>
            <a:r>
              <a:rPr lang="en-US" sz="2800" dirty="0" err="1">
                <a:latin typeface="Arial" panose="020B0604020202020204" pitchFamily="34" charset="0"/>
                <a:cs typeface="Arial" panose="020B0604020202020204" pitchFamily="34" charset="0"/>
              </a:rPr>
              <a:t>yo</a:t>
            </a:r>
            <a:r>
              <a:rPr lang="en-US" sz="2800" dirty="0">
                <a:latin typeface="Arial" panose="020B0604020202020204" pitchFamily="34" charset="0"/>
                <a:cs typeface="Arial" panose="020B0604020202020204" pitchFamily="34" charset="0"/>
              </a:rPr>
              <a:t>, 6 </a:t>
            </a:r>
            <a:r>
              <a:rPr lang="en-US" sz="2800" dirty="0" err="1">
                <a:latin typeface="Arial" panose="020B0604020202020204" pitchFamily="34" charset="0"/>
                <a:cs typeface="Arial" panose="020B0604020202020204" pitchFamily="34" charset="0"/>
              </a:rPr>
              <a:t>yo</a:t>
            </a:r>
            <a:r>
              <a:rPr lang="en-US" sz="2800" dirty="0">
                <a:latin typeface="Arial" panose="020B0604020202020204" pitchFamily="34" charset="0"/>
                <a:cs typeface="Arial" panose="020B0604020202020204" pitchFamily="34" charset="0"/>
              </a:rPr>
              <a:t>, 44 </a:t>
            </a:r>
            <a:r>
              <a:rPr lang="en-US" sz="2800" dirty="0" err="1">
                <a:latin typeface="Arial" panose="020B0604020202020204" pitchFamily="34" charset="0"/>
                <a:cs typeface="Arial" panose="020B0604020202020204" pitchFamily="34" charset="0"/>
              </a:rPr>
              <a:t>yo</a:t>
            </a:r>
            <a:r>
              <a:rPr lang="en-US" sz="2800" dirty="0">
                <a:latin typeface="Arial" panose="020B0604020202020204" pitchFamily="34" charset="0"/>
                <a:cs typeface="Arial" panose="020B0604020202020204" pitchFamily="34" charset="0"/>
              </a:rPr>
              <a:t>)</a:t>
            </a:r>
          </a:p>
          <a:p>
            <a:pPr marL="914400" lvl="1" indent="-342900">
              <a:spcBef>
                <a:spcPts val="360"/>
              </a:spcBef>
              <a:buSzPts val="1800"/>
            </a:pPr>
            <a:r>
              <a:rPr lang="en-US" sz="2800" dirty="0">
                <a:solidFill>
                  <a:schemeClr val="accent6">
                    <a:lumMod val="75000"/>
                  </a:schemeClr>
                </a:solidFill>
                <a:latin typeface="Arial" panose="020B0604020202020204" pitchFamily="34" charset="0"/>
                <a:cs typeface="Arial" panose="020B0604020202020204" pitchFamily="34" charset="0"/>
              </a:rPr>
              <a:t>Green</a:t>
            </a:r>
            <a:r>
              <a:rPr lang="en-US" sz="2800" dirty="0">
                <a:latin typeface="Arial" panose="020B0604020202020204" pitchFamily="34" charset="0"/>
                <a:cs typeface="Arial" panose="020B0604020202020204" pitchFamily="34" charset="0"/>
              </a:rPr>
              <a:t> (5 </a:t>
            </a:r>
            <a:r>
              <a:rPr lang="en-US" sz="2800" dirty="0" err="1">
                <a:latin typeface="Arial" panose="020B0604020202020204" pitchFamily="34" charset="0"/>
                <a:cs typeface="Arial" panose="020B0604020202020204" pitchFamily="34" charset="0"/>
              </a:rPr>
              <a:t>yo</a:t>
            </a:r>
            <a:r>
              <a:rPr lang="en-US" sz="2800" dirty="0">
                <a:latin typeface="Arial" panose="020B0604020202020204" pitchFamily="34" charset="0"/>
                <a:cs typeface="Arial" panose="020B0604020202020204" pitchFamily="34" charset="0"/>
              </a:rPr>
              <a:t> x 4, 6 </a:t>
            </a:r>
            <a:r>
              <a:rPr lang="en-US" sz="2800" dirty="0" err="1">
                <a:latin typeface="Arial" panose="020B0604020202020204" pitchFamily="34" charset="0"/>
                <a:cs typeface="Arial" panose="020B0604020202020204" pitchFamily="34" charset="0"/>
              </a:rPr>
              <a:t>yo</a:t>
            </a:r>
            <a:r>
              <a:rPr lang="en-US" sz="2800" dirty="0">
                <a:latin typeface="Arial" panose="020B0604020202020204" pitchFamily="34" charset="0"/>
                <a:cs typeface="Arial" panose="020B0604020202020204" pitchFamily="34" charset="0"/>
              </a:rPr>
              <a:t> x 3) </a:t>
            </a:r>
          </a:p>
          <a:p>
            <a:pPr marL="914400" lvl="1" indent="-342900">
              <a:spcBef>
                <a:spcPts val="360"/>
              </a:spcBef>
              <a:buSzPts val="1800"/>
            </a:pPr>
            <a:endParaRPr lang="en-US" sz="2800" dirty="0">
              <a:latin typeface="Arial" panose="020B0604020202020204" pitchFamily="34" charset="0"/>
              <a:cs typeface="Arial" panose="020B0604020202020204" pitchFamily="34" charset="0"/>
            </a:endParaRPr>
          </a:p>
          <a:p>
            <a:pPr marL="457200" lvl="0" indent="-342900">
              <a:spcBef>
                <a:spcPts val="0"/>
              </a:spcBef>
              <a:buSzPts val="1800"/>
            </a:pPr>
            <a:r>
              <a:rPr lang="en-US" sz="3200" dirty="0">
                <a:latin typeface="Arial" panose="020B0604020202020204" pitchFamily="34" charset="0"/>
                <a:cs typeface="Arial" panose="020B0604020202020204" pitchFamily="34" charset="0"/>
              </a:rPr>
              <a:t>Another school official accompanies some of the patients</a:t>
            </a:r>
          </a:p>
        </p:txBody>
      </p:sp>
    </p:spTree>
    <p:extLst>
      <p:ext uri="{BB962C8B-B14F-4D97-AF65-F5344CB8AC3E}">
        <p14:creationId xmlns:p14="http://schemas.microsoft.com/office/powerpoint/2010/main" val="1639288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9F5C8-2A57-954D-9330-479A8A512422}"/>
              </a:ext>
            </a:extLst>
          </p:cNvPr>
          <p:cNvSpPr>
            <a:spLocks noGrp="1"/>
          </p:cNvSpPr>
          <p:nvPr>
            <p:ph type="title"/>
          </p:nvPr>
        </p:nvSpPr>
        <p:spPr/>
        <p:txBody>
          <a:bodyPr/>
          <a:lstStyle/>
          <a:p>
            <a:r>
              <a:rPr lang="en-US" dirty="0"/>
              <a:t>Inject #3: More Patients Arrive</a:t>
            </a:r>
          </a:p>
        </p:txBody>
      </p:sp>
      <p:sp>
        <p:nvSpPr>
          <p:cNvPr id="3" name="Content Placeholder 2">
            <a:extLst>
              <a:ext uri="{FF2B5EF4-FFF2-40B4-BE49-F238E27FC236}">
                <a16:creationId xmlns:a16="http://schemas.microsoft.com/office/drawing/2014/main" id="{513129D1-656A-7B4F-814B-77833058FDF0}"/>
              </a:ext>
            </a:extLst>
          </p:cNvPr>
          <p:cNvSpPr>
            <a:spLocks noGrp="1"/>
          </p:cNvSpPr>
          <p:nvPr>
            <p:ph idx="1"/>
          </p:nvPr>
        </p:nvSpPr>
        <p:spPr/>
        <p:txBody>
          <a:bodyPr>
            <a:normAutofit fontScale="92500" lnSpcReduction="10000"/>
          </a:bodyPr>
          <a:lstStyle/>
          <a:p>
            <a:r>
              <a:rPr lang="en-US" sz="3200" b="1" dirty="0">
                <a:latin typeface="Arial" panose="020B0604020202020204" pitchFamily="34" charset="0"/>
                <a:cs typeface="Arial" panose="020B0604020202020204" pitchFamily="34" charset="0"/>
              </a:rPr>
              <a:t>Second Group of Patients:</a:t>
            </a:r>
            <a:endParaRPr lang="en-US" sz="3200" dirty="0">
              <a:latin typeface="Arial" panose="020B0604020202020204" pitchFamily="34" charset="0"/>
              <a:cs typeface="Arial" panose="020B0604020202020204" pitchFamily="34" charset="0"/>
            </a:endParaRPr>
          </a:p>
          <a:p>
            <a:pPr marL="457200" lvl="0" indent="-342900">
              <a:spcBef>
                <a:spcPts val="0"/>
              </a:spcBef>
              <a:buSzPts val="1800"/>
            </a:pPr>
            <a:endParaRPr lang="en-US" sz="3200" dirty="0">
              <a:latin typeface="Arial" panose="020B0604020202020204" pitchFamily="34" charset="0"/>
              <a:cs typeface="Arial" panose="020B0604020202020204" pitchFamily="34" charset="0"/>
            </a:endParaRPr>
          </a:p>
          <a:p>
            <a:pPr marL="457200" lvl="0" indent="-342900">
              <a:spcBef>
                <a:spcPts val="0"/>
              </a:spcBef>
              <a:buSzPts val="1800"/>
            </a:pPr>
            <a:r>
              <a:rPr lang="en-US" sz="3200" dirty="0">
                <a:latin typeface="Arial" panose="020B0604020202020204" pitchFamily="34" charset="0"/>
                <a:cs typeface="Arial" panose="020B0604020202020204" pitchFamily="34" charset="0"/>
              </a:rPr>
              <a:t>Family  members have started arriving now</a:t>
            </a:r>
          </a:p>
          <a:p>
            <a:pPr marL="914400" lvl="1" indent="-342900">
              <a:spcBef>
                <a:spcPts val="0"/>
              </a:spcBef>
              <a:buSzPts val="1800"/>
            </a:pPr>
            <a:r>
              <a:rPr lang="en-US" sz="2800" dirty="0">
                <a:latin typeface="Arial" panose="020B0604020202020204" pitchFamily="34" charset="0"/>
                <a:cs typeface="Arial" panose="020B0604020202020204" pitchFamily="34" charset="0"/>
              </a:rPr>
              <a:t>Need to manage people and information</a:t>
            </a:r>
          </a:p>
          <a:p>
            <a:pPr marL="571500" lvl="1" indent="0">
              <a:spcBef>
                <a:spcPts val="0"/>
              </a:spcBef>
              <a:buSzPts val="1800"/>
              <a:buNone/>
            </a:pPr>
            <a:endParaRPr lang="en-US" sz="2800" dirty="0">
              <a:latin typeface="Arial" panose="020B0604020202020204" pitchFamily="34" charset="0"/>
              <a:cs typeface="Arial" panose="020B0604020202020204" pitchFamily="34" charset="0"/>
            </a:endParaRPr>
          </a:p>
          <a:p>
            <a:pPr marL="457200" lvl="0" indent="-342900">
              <a:spcBef>
                <a:spcPts val="0"/>
              </a:spcBef>
              <a:buSzPts val="1800"/>
            </a:pPr>
            <a:r>
              <a:rPr lang="en-US" sz="3200" dirty="0">
                <a:latin typeface="Arial" panose="020B0604020202020204" pitchFamily="34" charset="0"/>
                <a:cs typeface="Arial" panose="020B0604020202020204" pitchFamily="34" charset="0"/>
              </a:rPr>
              <a:t>ED staff is busy coordinating care of more critical patients</a:t>
            </a:r>
          </a:p>
          <a:p>
            <a:pPr marL="914400" lvl="1" indent="-342900">
              <a:spcBef>
                <a:spcPts val="0"/>
              </a:spcBef>
              <a:buSzPts val="1800"/>
            </a:pPr>
            <a:r>
              <a:rPr lang="en-US" sz="2800" dirty="0">
                <a:latin typeface="Arial" panose="020B0604020202020204" pitchFamily="34" charset="0"/>
                <a:cs typeface="Arial" panose="020B0604020202020204" pitchFamily="34" charset="0"/>
              </a:rPr>
              <a:t>Need more staff, especially for children</a:t>
            </a:r>
          </a:p>
          <a:p>
            <a:pPr marL="914400" lvl="1" indent="-342900">
              <a:spcBef>
                <a:spcPts val="0"/>
              </a:spcBef>
              <a:buSzPts val="1800"/>
            </a:pPr>
            <a:r>
              <a:rPr lang="en-US" sz="2800" dirty="0">
                <a:latin typeface="Arial" panose="020B0604020202020204" pitchFamily="34" charset="0"/>
                <a:cs typeface="Arial" panose="020B0604020202020204" pitchFamily="34" charset="0"/>
              </a:rPr>
              <a:t>School official helpful, but starting to get overwhelmed</a:t>
            </a:r>
          </a:p>
          <a:p>
            <a:pPr marL="114300" lvl="0" indent="0">
              <a:spcBef>
                <a:spcPts val="0"/>
              </a:spcBef>
              <a:buSzPts val="1800"/>
              <a:buNone/>
            </a:pPr>
            <a:endParaRPr lang="en-US" sz="3200" dirty="0">
              <a:latin typeface="Arial" panose="020B0604020202020204" pitchFamily="34" charset="0"/>
              <a:cs typeface="Arial" panose="020B0604020202020204" pitchFamily="34" charset="0"/>
            </a:endParaRPr>
          </a:p>
          <a:p>
            <a:pPr marL="457200" lvl="0" indent="-342900">
              <a:spcBef>
                <a:spcPts val="0"/>
              </a:spcBef>
              <a:buSzPts val="1800"/>
            </a:pPr>
            <a:r>
              <a:rPr lang="en-US" sz="3200" dirty="0">
                <a:latin typeface="Arial" panose="020B0604020202020204" pitchFamily="34" charset="0"/>
                <a:cs typeface="Arial" panose="020B0604020202020204" pitchFamily="34" charset="0"/>
              </a:rPr>
              <a:t>Social media has posted that most patients are coming to your hospital</a:t>
            </a:r>
          </a:p>
          <a:p>
            <a:pPr marL="114300" lvl="0" indent="0">
              <a:spcBef>
                <a:spcPts val="0"/>
              </a:spcBef>
              <a:buSzPts val="1800"/>
              <a:buNone/>
            </a:pPr>
            <a:endParaRPr lang="en-US" sz="3200" dirty="0">
              <a:latin typeface="Arial" panose="020B0604020202020204" pitchFamily="34" charset="0"/>
              <a:cs typeface="Arial" panose="020B0604020202020204" pitchFamily="34" charset="0"/>
            </a:endParaRPr>
          </a:p>
          <a:p>
            <a:pPr marL="457200" lvl="0" indent="-342900">
              <a:spcBef>
                <a:spcPts val="0"/>
              </a:spcBef>
              <a:buSzPts val="1800"/>
            </a:pPr>
            <a:r>
              <a:rPr lang="en-US" sz="3200" dirty="0">
                <a:latin typeface="Arial" panose="020B0604020202020204" pitchFamily="34" charset="0"/>
                <a:cs typeface="Arial" panose="020B0604020202020204" pitchFamily="34" charset="0"/>
              </a:rPr>
              <a:t>School family members are posting all over social media</a:t>
            </a:r>
          </a:p>
        </p:txBody>
      </p:sp>
    </p:spTree>
    <p:extLst>
      <p:ext uri="{BB962C8B-B14F-4D97-AF65-F5344CB8AC3E}">
        <p14:creationId xmlns:p14="http://schemas.microsoft.com/office/powerpoint/2010/main" val="1184012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37F20-0BA2-3A4E-BE9E-7C3C30C1D04F}"/>
              </a:ext>
            </a:extLst>
          </p:cNvPr>
          <p:cNvSpPr>
            <a:spLocks noGrp="1"/>
          </p:cNvSpPr>
          <p:nvPr>
            <p:ph type="title"/>
          </p:nvPr>
        </p:nvSpPr>
        <p:spPr/>
        <p:txBody>
          <a:bodyPr/>
          <a:lstStyle/>
          <a:p>
            <a:r>
              <a:rPr lang="en-US" dirty="0"/>
              <a:t>Inject #3: Parents Begin to Arrive</a:t>
            </a:r>
          </a:p>
        </p:txBody>
      </p:sp>
      <p:sp>
        <p:nvSpPr>
          <p:cNvPr id="3" name="TextBox 2">
            <a:extLst>
              <a:ext uri="{FF2B5EF4-FFF2-40B4-BE49-F238E27FC236}">
                <a16:creationId xmlns:a16="http://schemas.microsoft.com/office/drawing/2014/main" id="{36F68B08-168E-9447-9951-870F31D6C438}"/>
              </a:ext>
            </a:extLst>
          </p:cNvPr>
          <p:cNvSpPr txBox="1"/>
          <p:nvPr/>
        </p:nvSpPr>
        <p:spPr>
          <a:xfrm>
            <a:off x="3266089" y="1487435"/>
            <a:ext cx="5415455" cy="523220"/>
          </a:xfrm>
          <a:prstGeom prst="rect">
            <a:avLst/>
          </a:prstGeom>
          <a:noFill/>
        </p:spPr>
        <p:txBody>
          <a:bodyPr wrap="square" rtlCol="0">
            <a:spAutoFit/>
          </a:bodyPr>
          <a:lstStyle/>
          <a:p>
            <a:r>
              <a:rPr lang="en-US" sz="2800" dirty="0">
                <a:hlinkClick r:id="rId2"/>
              </a:rPr>
              <a:t>https://youtu.be/7npw6gYKA7w</a:t>
            </a:r>
            <a:r>
              <a:rPr lang="en-US" sz="2800" dirty="0"/>
              <a:t> </a:t>
            </a:r>
          </a:p>
        </p:txBody>
      </p:sp>
      <p:pic>
        <p:nvPicPr>
          <p:cNvPr id="6" name="Picture 5">
            <a:extLst>
              <a:ext uri="{FF2B5EF4-FFF2-40B4-BE49-F238E27FC236}">
                <a16:creationId xmlns:a16="http://schemas.microsoft.com/office/drawing/2014/main" id="{FF7724C8-5ACB-AE4C-A564-C5E35B190A1E}"/>
              </a:ext>
            </a:extLst>
          </p:cNvPr>
          <p:cNvPicPr>
            <a:picLocks noChangeAspect="1"/>
          </p:cNvPicPr>
          <p:nvPr/>
        </p:nvPicPr>
        <p:blipFill>
          <a:blip r:embed="rId3"/>
          <a:stretch>
            <a:fillRect/>
          </a:stretch>
        </p:blipFill>
        <p:spPr>
          <a:xfrm>
            <a:off x="2049517" y="2224346"/>
            <a:ext cx="7290871" cy="4110433"/>
          </a:xfrm>
          <a:prstGeom prst="rect">
            <a:avLst/>
          </a:prstGeom>
        </p:spPr>
      </p:pic>
    </p:spTree>
    <p:extLst>
      <p:ext uri="{BB962C8B-B14F-4D97-AF65-F5344CB8AC3E}">
        <p14:creationId xmlns:p14="http://schemas.microsoft.com/office/powerpoint/2010/main" val="2226923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9F5C8-2A57-954D-9330-479A8A512422}"/>
              </a:ext>
            </a:extLst>
          </p:cNvPr>
          <p:cNvSpPr>
            <a:spLocks noGrp="1"/>
          </p:cNvSpPr>
          <p:nvPr>
            <p:ph type="title"/>
          </p:nvPr>
        </p:nvSpPr>
        <p:spPr/>
        <p:txBody>
          <a:bodyPr/>
          <a:lstStyle/>
          <a:p>
            <a:r>
              <a:rPr lang="en-US" dirty="0"/>
              <a:t>Breakout #3: Response</a:t>
            </a:r>
          </a:p>
        </p:txBody>
      </p:sp>
      <p:sp>
        <p:nvSpPr>
          <p:cNvPr id="3" name="Content Placeholder 2">
            <a:extLst>
              <a:ext uri="{FF2B5EF4-FFF2-40B4-BE49-F238E27FC236}">
                <a16:creationId xmlns:a16="http://schemas.microsoft.com/office/drawing/2014/main" id="{513129D1-656A-7B4F-814B-77833058FDF0}"/>
              </a:ext>
            </a:extLst>
          </p:cNvPr>
          <p:cNvSpPr>
            <a:spLocks noGrp="1"/>
          </p:cNvSpPr>
          <p:nvPr>
            <p:ph idx="1"/>
          </p:nvPr>
        </p:nvSpPr>
        <p:spPr/>
        <p:txBody>
          <a:bodyPr>
            <a:normAutofit fontScale="92500" lnSpcReduction="20000"/>
          </a:bodyPr>
          <a:lstStyle/>
          <a:p>
            <a:pPr marL="114300" indent="0">
              <a:spcBef>
                <a:spcPts val="360"/>
              </a:spcBef>
              <a:buSzPts val="1800"/>
              <a:buNone/>
            </a:pPr>
            <a:r>
              <a:rPr lang="en-US" sz="3200" dirty="0">
                <a:latin typeface="Arial" panose="020B0604020202020204" pitchFamily="34" charset="0"/>
                <a:cs typeface="Arial" panose="020B0604020202020204" pitchFamily="34" charset="0"/>
              </a:rPr>
              <a:t>4Ss: Staff, Stuff, Space, Structure</a:t>
            </a:r>
          </a:p>
          <a:p>
            <a:pPr marL="114300" lvl="0" indent="0">
              <a:spcBef>
                <a:spcPts val="360"/>
              </a:spcBef>
              <a:buSzPts val="1800"/>
              <a:buNone/>
            </a:pPr>
            <a:endParaRPr lang="en-US" sz="3200" dirty="0">
              <a:latin typeface="Arial" panose="020B0604020202020204" pitchFamily="34" charset="0"/>
              <a:cs typeface="Arial" panose="020B0604020202020204" pitchFamily="34" charset="0"/>
            </a:endParaRPr>
          </a:p>
          <a:p>
            <a:pPr marL="457200" lvl="0" indent="-342900">
              <a:spcBef>
                <a:spcPts val="360"/>
              </a:spcBef>
              <a:buSzPts val="1800"/>
              <a:buChar char="●"/>
            </a:pPr>
            <a:r>
              <a:rPr lang="en-US" sz="3200" dirty="0">
                <a:latin typeface="Arial" panose="020B0604020202020204" pitchFamily="34" charset="0"/>
                <a:cs typeface="Arial" panose="020B0604020202020204" pitchFamily="34" charset="0"/>
              </a:rPr>
              <a:t>How would you approach the angry parent?</a:t>
            </a:r>
          </a:p>
          <a:p>
            <a:pPr marL="457200" lvl="0" indent="-342900">
              <a:spcBef>
                <a:spcPts val="360"/>
              </a:spcBef>
              <a:buSzPts val="1800"/>
              <a:buChar char="●"/>
            </a:pPr>
            <a:endParaRPr lang="en-US" sz="3200" dirty="0">
              <a:latin typeface="Arial" panose="020B0604020202020204" pitchFamily="34" charset="0"/>
              <a:cs typeface="Arial" panose="020B0604020202020204" pitchFamily="34" charset="0"/>
            </a:endParaRPr>
          </a:p>
          <a:p>
            <a:pPr marL="457200" lvl="0" indent="-342900">
              <a:spcBef>
                <a:spcPts val="360"/>
              </a:spcBef>
              <a:buSzPts val="1800"/>
              <a:buChar char="●"/>
            </a:pPr>
            <a:r>
              <a:rPr lang="en-US" sz="3200" dirty="0">
                <a:latin typeface="Arial" panose="020B0604020202020204" pitchFamily="34" charset="0"/>
                <a:cs typeface="Arial" panose="020B0604020202020204" pitchFamily="34" charset="0"/>
              </a:rPr>
              <a:t>Is there extra staff to assist school officials with children?</a:t>
            </a:r>
          </a:p>
          <a:p>
            <a:pPr marL="914400" lvl="1" indent="-342900">
              <a:spcBef>
                <a:spcPts val="360"/>
              </a:spcBef>
              <a:buSzPts val="1800"/>
              <a:buChar char="●"/>
            </a:pPr>
            <a:r>
              <a:rPr lang="en-US" sz="2800" dirty="0">
                <a:latin typeface="Arial" panose="020B0604020202020204" pitchFamily="34" charset="0"/>
                <a:cs typeface="Arial" panose="020B0604020202020204" pitchFamily="34" charset="0"/>
              </a:rPr>
              <a:t>Who?</a:t>
            </a:r>
          </a:p>
          <a:p>
            <a:pPr marL="914400" lvl="1" indent="-342900">
              <a:spcBef>
                <a:spcPts val="360"/>
              </a:spcBef>
              <a:buSzPts val="1800"/>
              <a:buChar char="●"/>
            </a:pPr>
            <a:r>
              <a:rPr lang="en-US" sz="2800" dirty="0">
                <a:latin typeface="Arial" panose="020B0604020202020204" pitchFamily="34" charset="0"/>
                <a:cs typeface="Arial" panose="020B0604020202020204" pitchFamily="34" charset="0"/>
              </a:rPr>
              <a:t>Vetted?</a:t>
            </a:r>
          </a:p>
          <a:p>
            <a:pPr marL="457200" lvl="0" indent="-342900">
              <a:spcBef>
                <a:spcPts val="0"/>
              </a:spcBef>
              <a:buSzPts val="1800"/>
              <a:buChar char="●"/>
            </a:pPr>
            <a:endParaRPr lang="en-US" sz="3200" dirty="0">
              <a:latin typeface="Arial" panose="020B0604020202020204" pitchFamily="34" charset="0"/>
              <a:cs typeface="Arial" panose="020B0604020202020204" pitchFamily="34" charset="0"/>
            </a:endParaRPr>
          </a:p>
          <a:p>
            <a:pPr marL="457200" lvl="0" indent="-342900">
              <a:spcBef>
                <a:spcPts val="0"/>
              </a:spcBef>
              <a:buSzPts val="1800"/>
              <a:buChar char="●"/>
            </a:pPr>
            <a:r>
              <a:rPr lang="en-US" sz="3200" dirty="0">
                <a:latin typeface="Arial" panose="020B0604020202020204" pitchFamily="34" charset="0"/>
                <a:cs typeface="Arial" panose="020B0604020202020204" pitchFamily="34" charset="0"/>
              </a:rPr>
              <a:t>Do you have space for the children after they are cleared medically? </a:t>
            </a:r>
          </a:p>
          <a:p>
            <a:pPr marL="457200" lvl="0" indent="-342900">
              <a:spcBef>
                <a:spcPts val="0"/>
              </a:spcBef>
              <a:buSzPts val="1800"/>
              <a:buChar char="●"/>
            </a:pPr>
            <a:endParaRPr lang="en-US" sz="3200" dirty="0">
              <a:latin typeface="Arial" panose="020B0604020202020204" pitchFamily="34" charset="0"/>
              <a:cs typeface="Arial" panose="020B0604020202020204" pitchFamily="34" charset="0"/>
            </a:endParaRPr>
          </a:p>
          <a:p>
            <a:pPr marL="457200" lvl="0" indent="-342900">
              <a:spcBef>
                <a:spcPts val="0"/>
              </a:spcBef>
              <a:buSzPts val="1800"/>
              <a:buChar char="●"/>
            </a:pPr>
            <a:r>
              <a:rPr lang="en-US" sz="3200" dirty="0">
                <a:latin typeface="Arial" panose="020B0604020202020204" pitchFamily="34" charset="0"/>
                <a:cs typeface="Arial" panose="020B0604020202020204" pitchFamily="34" charset="0"/>
              </a:rPr>
              <a:t>How are you handling the increased information seeking from media and community members? </a:t>
            </a:r>
          </a:p>
        </p:txBody>
      </p:sp>
      <p:sp>
        <p:nvSpPr>
          <p:cNvPr id="4" name="TextBox 3">
            <a:extLst>
              <a:ext uri="{FF2B5EF4-FFF2-40B4-BE49-F238E27FC236}">
                <a16:creationId xmlns:a16="http://schemas.microsoft.com/office/drawing/2014/main" id="{2AA73001-2578-214B-BC30-BE4D2F497209}"/>
              </a:ext>
            </a:extLst>
          </p:cNvPr>
          <p:cNvSpPr txBox="1"/>
          <p:nvPr/>
        </p:nvSpPr>
        <p:spPr>
          <a:xfrm>
            <a:off x="3981797" y="6488668"/>
            <a:ext cx="7514706" cy="369332"/>
          </a:xfrm>
          <a:prstGeom prst="rect">
            <a:avLst/>
          </a:prstGeom>
          <a:noFill/>
        </p:spPr>
        <p:txBody>
          <a:bodyPr wrap="square" rtlCol="0">
            <a:spAutoFit/>
          </a:bodyPr>
          <a:lstStyle/>
          <a:p>
            <a:pPr algn="r"/>
            <a:r>
              <a:rPr lang="en-US" dirty="0">
                <a:solidFill>
                  <a:srgbClr val="C00000"/>
                </a:solidFill>
              </a:rPr>
              <a:t>Report Out: </a:t>
            </a:r>
            <a:r>
              <a:rPr lang="en-US" dirty="0">
                <a:solidFill>
                  <a:schemeClr val="accent1"/>
                </a:solidFill>
              </a:rPr>
              <a:t>Group 2 &amp; Children's Hospital Colorado</a:t>
            </a:r>
          </a:p>
        </p:txBody>
      </p:sp>
    </p:spTree>
    <p:extLst>
      <p:ext uri="{BB962C8B-B14F-4D97-AF65-F5344CB8AC3E}">
        <p14:creationId xmlns:p14="http://schemas.microsoft.com/office/powerpoint/2010/main" val="856439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8EB75-2292-FB42-9068-04999F7F526B}"/>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792431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C1E4A-0CE8-9043-BBE5-2D80077FE157}"/>
              </a:ext>
            </a:extLst>
          </p:cNvPr>
          <p:cNvSpPr>
            <a:spLocks noGrp="1"/>
          </p:cNvSpPr>
          <p:nvPr>
            <p:ph type="title"/>
          </p:nvPr>
        </p:nvSpPr>
        <p:spPr/>
        <p:txBody>
          <a:bodyPr/>
          <a:lstStyle/>
          <a:p>
            <a:r>
              <a:rPr lang="en-US" dirty="0"/>
              <a:t>Break</a:t>
            </a:r>
          </a:p>
        </p:txBody>
      </p:sp>
      <p:sp>
        <p:nvSpPr>
          <p:cNvPr id="3" name="Text Placeholder 2">
            <a:extLst>
              <a:ext uri="{FF2B5EF4-FFF2-40B4-BE49-F238E27FC236}">
                <a16:creationId xmlns:a16="http://schemas.microsoft.com/office/drawing/2014/main" id="{593C4693-17B5-294D-B5B1-1976DBBF147C}"/>
              </a:ext>
            </a:extLst>
          </p:cNvPr>
          <p:cNvSpPr>
            <a:spLocks noGrp="1"/>
          </p:cNvSpPr>
          <p:nvPr>
            <p:ph type="body" idx="1"/>
          </p:nvPr>
        </p:nvSpPr>
        <p:spPr/>
        <p:txBody>
          <a:bodyPr/>
          <a:lstStyle/>
          <a:p>
            <a:r>
              <a:rPr lang="en-US" dirty="0"/>
              <a:t>5-10 mins</a:t>
            </a:r>
          </a:p>
        </p:txBody>
      </p:sp>
    </p:spTree>
    <p:extLst>
      <p:ext uri="{BB962C8B-B14F-4D97-AF65-F5344CB8AC3E}">
        <p14:creationId xmlns:p14="http://schemas.microsoft.com/office/powerpoint/2010/main" val="1668308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9F5C8-2A57-954D-9330-479A8A512422}"/>
              </a:ext>
            </a:extLst>
          </p:cNvPr>
          <p:cNvSpPr>
            <a:spLocks noGrp="1"/>
          </p:cNvSpPr>
          <p:nvPr>
            <p:ph type="title"/>
          </p:nvPr>
        </p:nvSpPr>
        <p:spPr/>
        <p:txBody>
          <a:bodyPr/>
          <a:lstStyle/>
          <a:p>
            <a:r>
              <a:rPr lang="en-US" dirty="0"/>
              <a:t>Inject #4: More Patients Arrive</a:t>
            </a:r>
          </a:p>
        </p:txBody>
      </p:sp>
      <p:sp>
        <p:nvSpPr>
          <p:cNvPr id="3" name="Content Placeholder 2">
            <a:extLst>
              <a:ext uri="{FF2B5EF4-FFF2-40B4-BE49-F238E27FC236}">
                <a16:creationId xmlns:a16="http://schemas.microsoft.com/office/drawing/2014/main" id="{513129D1-656A-7B4F-814B-77833058FDF0}"/>
              </a:ext>
            </a:extLst>
          </p:cNvPr>
          <p:cNvSpPr>
            <a:spLocks noGrp="1"/>
          </p:cNvSpPr>
          <p:nvPr>
            <p:ph idx="1"/>
          </p:nvPr>
        </p:nvSpPr>
        <p:spPr/>
        <p:txBody>
          <a:bodyPr>
            <a:normAutofit/>
          </a:bodyPr>
          <a:lstStyle/>
          <a:p>
            <a:r>
              <a:rPr lang="en-US" sz="3200" b="1" dirty="0">
                <a:latin typeface="Arial" panose="020B0604020202020204" pitchFamily="34" charset="0"/>
                <a:cs typeface="Arial" panose="020B0604020202020204" pitchFamily="34" charset="0"/>
              </a:rPr>
              <a:t>Third Group of Patients:</a:t>
            </a:r>
          </a:p>
          <a:p>
            <a:pPr marL="457200" lvl="0" indent="-342900">
              <a:spcBef>
                <a:spcPts val="360"/>
              </a:spcBef>
              <a:buSzPts val="1800"/>
            </a:pPr>
            <a:endParaRPr lang="en-US" sz="3200" dirty="0">
              <a:latin typeface="Arial" panose="020B0604020202020204" pitchFamily="34" charset="0"/>
              <a:cs typeface="Arial" panose="020B0604020202020204" pitchFamily="34" charset="0"/>
            </a:endParaRPr>
          </a:p>
          <a:p>
            <a:pPr marL="457200" lvl="0" indent="-342900">
              <a:spcBef>
                <a:spcPts val="360"/>
              </a:spcBef>
              <a:buSzPts val="1800"/>
            </a:pPr>
            <a:r>
              <a:rPr lang="en-US" sz="3200" dirty="0">
                <a:latin typeface="Arial" panose="020B0604020202020204" pitchFamily="34" charset="0"/>
                <a:cs typeface="Arial" panose="020B0604020202020204" pitchFamily="34" charset="0"/>
              </a:rPr>
              <a:t>27 patients:</a:t>
            </a:r>
          </a:p>
          <a:p>
            <a:pPr marL="914400" lvl="1" indent="-342900">
              <a:spcBef>
                <a:spcPts val="360"/>
              </a:spcBef>
              <a:buSzPts val="1800"/>
            </a:pPr>
            <a:r>
              <a:rPr lang="en-US" sz="2800" dirty="0">
                <a:latin typeface="Arial" panose="020B0604020202020204" pitchFamily="34" charset="0"/>
                <a:cs typeface="Arial" panose="020B0604020202020204" pitchFamily="34" charset="0"/>
              </a:rPr>
              <a:t>Black – Expectant (Estimated 7 </a:t>
            </a:r>
            <a:r>
              <a:rPr lang="en-US" sz="2800" dirty="0" err="1">
                <a:latin typeface="Arial" panose="020B0604020202020204" pitchFamily="34" charset="0"/>
                <a:cs typeface="Arial" panose="020B0604020202020204" pitchFamily="34" charset="0"/>
              </a:rPr>
              <a:t>yo</a:t>
            </a:r>
            <a:r>
              <a:rPr lang="en-US" sz="2800" dirty="0">
                <a:latin typeface="Arial" panose="020B0604020202020204" pitchFamily="34" charset="0"/>
                <a:cs typeface="Arial" panose="020B0604020202020204" pitchFamily="34" charset="0"/>
              </a:rPr>
              <a:t>)</a:t>
            </a:r>
          </a:p>
          <a:p>
            <a:pPr marL="914400" lvl="1" indent="-342900">
              <a:spcBef>
                <a:spcPts val="360"/>
              </a:spcBef>
              <a:buSzPts val="1800"/>
            </a:pPr>
            <a:r>
              <a:rPr lang="en-US" sz="2800" dirty="0">
                <a:solidFill>
                  <a:schemeClr val="accent4">
                    <a:lumMod val="75000"/>
                  </a:schemeClr>
                </a:solidFill>
                <a:latin typeface="Arial" panose="020B0604020202020204" pitchFamily="34" charset="0"/>
                <a:cs typeface="Arial" panose="020B0604020202020204" pitchFamily="34" charset="0"/>
              </a:rPr>
              <a:t>Yellow</a:t>
            </a:r>
            <a:r>
              <a:rPr lang="en-US" sz="2800" dirty="0">
                <a:latin typeface="Arial" panose="020B0604020202020204" pitchFamily="34" charset="0"/>
                <a:cs typeface="Arial" panose="020B0604020202020204" pitchFamily="34" charset="0"/>
              </a:rPr>
              <a:t> (10 </a:t>
            </a:r>
            <a:r>
              <a:rPr lang="en-US" sz="2800" dirty="0" err="1">
                <a:latin typeface="Arial" panose="020B0604020202020204" pitchFamily="34" charset="0"/>
                <a:cs typeface="Arial" panose="020B0604020202020204" pitchFamily="34" charset="0"/>
              </a:rPr>
              <a:t>yo</a:t>
            </a:r>
            <a:r>
              <a:rPr lang="en-US" sz="2800" dirty="0">
                <a:latin typeface="Arial" panose="020B0604020202020204" pitchFamily="34" charset="0"/>
                <a:cs typeface="Arial" panose="020B0604020202020204" pitchFamily="34" charset="0"/>
              </a:rPr>
              <a:t>, 8 </a:t>
            </a:r>
            <a:r>
              <a:rPr lang="en-US" sz="2800" dirty="0" err="1">
                <a:latin typeface="Arial" panose="020B0604020202020204" pitchFamily="34" charset="0"/>
                <a:cs typeface="Arial" panose="020B0604020202020204" pitchFamily="34" charset="0"/>
              </a:rPr>
              <a:t>yo</a:t>
            </a:r>
            <a:r>
              <a:rPr lang="en-US" sz="2800" dirty="0">
                <a:latin typeface="Arial" panose="020B0604020202020204" pitchFamily="34" charset="0"/>
                <a:cs typeface="Arial" panose="020B0604020202020204" pitchFamily="34" charset="0"/>
              </a:rPr>
              <a:t>, 7 </a:t>
            </a:r>
            <a:r>
              <a:rPr lang="en-US" sz="2800" dirty="0" err="1">
                <a:latin typeface="Arial" panose="020B0604020202020204" pitchFamily="34" charset="0"/>
                <a:cs typeface="Arial" panose="020B0604020202020204" pitchFamily="34" charset="0"/>
              </a:rPr>
              <a:t>yo</a:t>
            </a:r>
            <a:r>
              <a:rPr lang="en-US" sz="2800" dirty="0">
                <a:latin typeface="Arial" panose="020B0604020202020204" pitchFamily="34" charset="0"/>
                <a:cs typeface="Arial" panose="020B0604020202020204" pitchFamily="34" charset="0"/>
              </a:rPr>
              <a:t> x 2)</a:t>
            </a:r>
          </a:p>
          <a:p>
            <a:pPr marL="914400" lvl="1" indent="-342900">
              <a:spcBef>
                <a:spcPts val="360"/>
              </a:spcBef>
              <a:buSzPts val="1800"/>
            </a:pPr>
            <a:r>
              <a:rPr lang="en-US" sz="2800" dirty="0">
                <a:solidFill>
                  <a:schemeClr val="accent6">
                    <a:lumMod val="75000"/>
                  </a:schemeClr>
                </a:solidFill>
                <a:latin typeface="Arial" panose="020B0604020202020204" pitchFamily="34" charset="0"/>
                <a:cs typeface="Arial" panose="020B0604020202020204" pitchFamily="34" charset="0"/>
              </a:rPr>
              <a:t>Green</a:t>
            </a:r>
            <a:r>
              <a:rPr lang="en-US" sz="2800" dirty="0">
                <a:latin typeface="Arial" panose="020B0604020202020204" pitchFamily="34" charset="0"/>
                <a:cs typeface="Arial" panose="020B0604020202020204" pitchFamily="34" charset="0"/>
              </a:rPr>
              <a:t> 20 additional children</a:t>
            </a:r>
          </a:p>
          <a:p>
            <a:pPr marL="914400" lvl="1" indent="-342900">
              <a:spcBef>
                <a:spcPts val="360"/>
              </a:spcBef>
              <a:buSzPts val="1800"/>
            </a:pPr>
            <a:endParaRPr lang="en-US" sz="2800" dirty="0">
              <a:latin typeface="Arial" panose="020B0604020202020204" pitchFamily="34" charset="0"/>
              <a:cs typeface="Arial" panose="020B0604020202020204" pitchFamily="34" charset="0"/>
            </a:endParaRPr>
          </a:p>
          <a:p>
            <a:pPr marL="457200" lvl="0" indent="-342900">
              <a:spcBef>
                <a:spcPts val="0"/>
              </a:spcBef>
              <a:buSzPts val="1800"/>
            </a:pPr>
            <a:r>
              <a:rPr lang="en-US" sz="3200" dirty="0">
                <a:latin typeface="Arial" panose="020B0604020202020204" pitchFamily="34" charset="0"/>
                <a:cs typeface="Arial" panose="020B0604020202020204" pitchFamily="34" charset="0"/>
              </a:rPr>
              <a:t>No school officials accompany these patients</a:t>
            </a:r>
          </a:p>
        </p:txBody>
      </p:sp>
    </p:spTree>
    <p:extLst>
      <p:ext uri="{BB962C8B-B14F-4D97-AF65-F5344CB8AC3E}">
        <p14:creationId xmlns:p14="http://schemas.microsoft.com/office/powerpoint/2010/main" val="6139681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9F5C8-2A57-954D-9330-479A8A512422}"/>
              </a:ext>
            </a:extLst>
          </p:cNvPr>
          <p:cNvSpPr>
            <a:spLocks noGrp="1"/>
          </p:cNvSpPr>
          <p:nvPr>
            <p:ph type="title"/>
          </p:nvPr>
        </p:nvSpPr>
        <p:spPr/>
        <p:txBody>
          <a:bodyPr/>
          <a:lstStyle/>
          <a:p>
            <a:r>
              <a:rPr lang="en-US" dirty="0"/>
              <a:t>Inject #4</a:t>
            </a:r>
          </a:p>
        </p:txBody>
      </p:sp>
      <p:sp>
        <p:nvSpPr>
          <p:cNvPr id="3" name="Content Placeholder 2">
            <a:extLst>
              <a:ext uri="{FF2B5EF4-FFF2-40B4-BE49-F238E27FC236}">
                <a16:creationId xmlns:a16="http://schemas.microsoft.com/office/drawing/2014/main" id="{513129D1-656A-7B4F-814B-77833058FDF0}"/>
              </a:ext>
            </a:extLst>
          </p:cNvPr>
          <p:cNvSpPr>
            <a:spLocks noGrp="1"/>
          </p:cNvSpPr>
          <p:nvPr>
            <p:ph idx="1"/>
          </p:nvPr>
        </p:nvSpPr>
        <p:spPr/>
        <p:txBody>
          <a:bodyPr>
            <a:normAutofit/>
          </a:bodyPr>
          <a:lstStyle/>
          <a:p>
            <a:pPr marL="571500" indent="-457200">
              <a:spcBef>
                <a:spcPts val="0"/>
              </a:spcBef>
              <a:buSzPts val="1800"/>
            </a:pPr>
            <a:r>
              <a:rPr lang="en-US" dirty="0">
                <a:latin typeface="Arial" panose="020B0604020202020204" pitchFamily="34" charset="0"/>
                <a:cs typeface="Arial" panose="020B0604020202020204" pitchFamily="34" charset="0"/>
              </a:rPr>
              <a:t>Many families are gathered in the ED waiting room and other entrances of hospital, crowding multiple areas</a:t>
            </a:r>
            <a:endParaRPr lang="en-US" sz="2400" dirty="0">
              <a:latin typeface="Arial" panose="020B0604020202020204" pitchFamily="34" charset="0"/>
              <a:cs typeface="Arial" panose="020B0604020202020204" pitchFamily="34" charset="0"/>
            </a:endParaRPr>
          </a:p>
          <a:p>
            <a:pPr marL="1028700" lvl="1" indent="-457200">
              <a:spcBef>
                <a:spcPts val="0"/>
              </a:spcBef>
              <a:buSzPts val="1800"/>
            </a:pPr>
            <a:r>
              <a:rPr lang="en-US" dirty="0">
                <a:latin typeface="Arial" panose="020B0604020202020204" pitchFamily="34" charset="0"/>
                <a:cs typeface="Arial" panose="020B0604020202020204" pitchFamily="34" charset="0"/>
              </a:rPr>
              <a:t>Families and friends start coming to the hospital</a:t>
            </a:r>
          </a:p>
          <a:p>
            <a:pPr marL="571500" lvl="1" indent="0">
              <a:spcBef>
                <a:spcPts val="0"/>
              </a:spcBef>
              <a:buSzPts val="1800"/>
              <a:buNone/>
            </a:pPr>
            <a:endParaRPr lang="en-US" dirty="0">
              <a:latin typeface="Arial" panose="020B0604020202020204" pitchFamily="34" charset="0"/>
              <a:cs typeface="Arial" panose="020B0604020202020204" pitchFamily="34" charset="0"/>
            </a:endParaRPr>
          </a:p>
          <a:p>
            <a:pPr marL="1028700" lvl="1" indent="-457200">
              <a:spcBef>
                <a:spcPts val="0"/>
              </a:spcBef>
              <a:buSzPts val="1800"/>
            </a:pPr>
            <a:r>
              <a:rPr lang="en-US" dirty="0">
                <a:latin typeface="Arial" panose="020B0604020202020204" pitchFamily="34" charset="0"/>
                <a:cs typeface="Arial" panose="020B0604020202020204" pitchFamily="34" charset="0"/>
              </a:rPr>
              <a:t>No clear identification has been made for pediatric patients</a:t>
            </a:r>
          </a:p>
          <a:p>
            <a:pPr marL="571500" lvl="1" indent="0">
              <a:spcBef>
                <a:spcPts val="0"/>
              </a:spcBef>
              <a:buSzPts val="1800"/>
              <a:buNone/>
            </a:pPr>
            <a:endParaRPr lang="en-US" dirty="0">
              <a:latin typeface="Arial" panose="020B0604020202020204" pitchFamily="34" charset="0"/>
              <a:cs typeface="Arial" panose="020B0604020202020204" pitchFamily="34" charset="0"/>
            </a:endParaRPr>
          </a:p>
          <a:p>
            <a:pPr marL="1028700" lvl="1" indent="-457200">
              <a:spcBef>
                <a:spcPts val="0"/>
              </a:spcBef>
              <a:buSzPts val="1800"/>
            </a:pPr>
            <a:r>
              <a:rPr lang="en-US" dirty="0">
                <a:latin typeface="Arial" panose="020B0604020202020204" pitchFamily="34" charset="0"/>
                <a:cs typeface="Arial" panose="020B0604020202020204" pitchFamily="34" charset="0"/>
              </a:rPr>
              <a:t>The ED has stated there are over 150 people in the waiting room seeking to reunited </a:t>
            </a:r>
          </a:p>
          <a:p>
            <a:pPr marL="571500" indent="-457200">
              <a:spcBef>
                <a:spcPts val="0"/>
              </a:spcBef>
              <a:buSzPts val="1800"/>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578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07CEB-EF7E-7542-B026-DF0F39A08D8C}"/>
              </a:ext>
            </a:extLst>
          </p:cNvPr>
          <p:cNvSpPr>
            <a:spLocks noGrp="1"/>
          </p:cNvSpPr>
          <p:nvPr>
            <p:ph type="title"/>
          </p:nvPr>
        </p:nvSpPr>
        <p:spPr>
          <a:xfrm>
            <a:off x="493986" y="365125"/>
            <a:ext cx="10859814" cy="854075"/>
          </a:xfrm>
        </p:spPr>
        <p:txBody>
          <a:bodyPr>
            <a:normAutofit fontScale="90000"/>
          </a:bodyPr>
          <a:lstStyle/>
          <a:p>
            <a:r>
              <a:rPr lang="en-US" dirty="0"/>
              <a:t>Inject #4: Patients Needing Identification</a:t>
            </a:r>
          </a:p>
        </p:txBody>
      </p:sp>
      <p:pic>
        <p:nvPicPr>
          <p:cNvPr id="23" name="Picture 22" descr="A child wearing a sombrero&#10;&#10;Description automatically generated with medium confidence">
            <a:extLst>
              <a:ext uri="{FF2B5EF4-FFF2-40B4-BE49-F238E27FC236}">
                <a16:creationId xmlns:a16="http://schemas.microsoft.com/office/drawing/2014/main" id="{6B5BF664-657E-4448-A241-A4BB2B2ACCFC}"/>
              </a:ext>
            </a:extLst>
          </p:cNvPr>
          <p:cNvPicPr>
            <a:picLocks noChangeAspect="1"/>
          </p:cNvPicPr>
          <p:nvPr/>
        </p:nvPicPr>
        <p:blipFill>
          <a:blip r:embed="rId3"/>
          <a:stretch>
            <a:fillRect/>
          </a:stretch>
        </p:blipFill>
        <p:spPr>
          <a:xfrm>
            <a:off x="375235" y="3724714"/>
            <a:ext cx="2013027" cy="1923076"/>
          </a:xfrm>
          <a:prstGeom prst="rect">
            <a:avLst/>
          </a:prstGeom>
        </p:spPr>
      </p:pic>
      <p:pic>
        <p:nvPicPr>
          <p:cNvPr id="5" name="Picture 4" descr="A picture containing person, child, young, little&#10;&#10;Description automatically generated">
            <a:extLst>
              <a:ext uri="{FF2B5EF4-FFF2-40B4-BE49-F238E27FC236}">
                <a16:creationId xmlns:a16="http://schemas.microsoft.com/office/drawing/2014/main" id="{D2E12716-4D48-094E-8E79-6C59E4EB9B49}"/>
              </a:ext>
            </a:extLst>
          </p:cNvPr>
          <p:cNvPicPr>
            <a:picLocks noChangeAspect="1"/>
          </p:cNvPicPr>
          <p:nvPr/>
        </p:nvPicPr>
        <p:blipFill rotWithShape="1">
          <a:blip r:embed="rId4"/>
          <a:srcRect l="323" t="14353" r="-323" b="10135"/>
          <a:stretch/>
        </p:blipFill>
        <p:spPr>
          <a:xfrm>
            <a:off x="4822354" y="3709661"/>
            <a:ext cx="2092957" cy="1938129"/>
          </a:xfrm>
          <a:prstGeom prst="rect">
            <a:avLst/>
          </a:prstGeom>
        </p:spPr>
      </p:pic>
      <p:pic>
        <p:nvPicPr>
          <p:cNvPr id="15" name="Picture 14" descr="A picture containing person, indoor, wall, posing&#10;&#10;Description automatically generated">
            <a:extLst>
              <a:ext uri="{FF2B5EF4-FFF2-40B4-BE49-F238E27FC236}">
                <a16:creationId xmlns:a16="http://schemas.microsoft.com/office/drawing/2014/main" id="{51C38C80-2115-2D4A-B67D-0E80DA751978}"/>
              </a:ext>
            </a:extLst>
          </p:cNvPr>
          <p:cNvPicPr>
            <a:picLocks noChangeAspect="1"/>
          </p:cNvPicPr>
          <p:nvPr/>
        </p:nvPicPr>
        <p:blipFill rotWithShape="1">
          <a:blip r:embed="rId5"/>
          <a:srcRect l="7581" t="-794" r="-665" b="794"/>
          <a:stretch/>
        </p:blipFill>
        <p:spPr>
          <a:xfrm>
            <a:off x="2552883" y="1470079"/>
            <a:ext cx="2107546" cy="1906084"/>
          </a:xfrm>
          <a:prstGeom prst="rect">
            <a:avLst/>
          </a:prstGeom>
        </p:spPr>
      </p:pic>
      <p:pic>
        <p:nvPicPr>
          <p:cNvPr id="13" name="Picture 12" descr="A person wearing glasses&#10;&#10;Description automatically generated with low confidence">
            <a:extLst>
              <a:ext uri="{FF2B5EF4-FFF2-40B4-BE49-F238E27FC236}">
                <a16:creationId xmlns:a16="http://schemas.microsoft.com/office/drawing/2014/main" id="{6562DB03-7467-E945-9096-EB7B883506B0}"/>
              </a:ext>
            </a:extLst>
          </p:cNvPr>
          <p:cNvPicPr>
            <a:picLocks noChangeAspect="1"/>
          </p:cNvPicPr>
          <p:nvPr/>
        </p:nvPicPr>
        <p:blipFill rotWithShape="1">
          <a:blip r:embed="rId6"/>
          <a:srcRect l="2866" r="856"/>
          <a:stretch/>
        </p:blipFill>
        <p:spPr>
          <a:xfrm>
            <a:off x="2552882" y="3709660"/>
            <a:ext cx="2092957" cy="1938130"/>
          </a:xfrm>
          <a:prstGeom prst="rect">
            <a:avLst/>
          </a:prstGeom>
        </p:spPr>
      </p:pic>
      <p:pic>
        <p:nvPicPr>
          <p:cNvPr id="9" name="Picture 8" descr="A child smiling for the camera&#10;&#10;Description automatically generated with low confidence">
            <a:extLst>
              <a:ext uri="{FF2B5EF4-FFF2-40B4-BE49-F238E27FC236}">
                <a16:creationId xmlns:a16="http://schemas.microsoft.com/office/drawing/2014/main" id="{B848A88E-E360-F742-BB1D-5DD8F4594151}"/>
              </a:ext>
            </a:extLst>
          </p:cNvPr>
          <p:cNvPicPr>
            <a:picLocks noChangeAspect="1"/>
          </p:cNvPicPr>
          <p:nvPr/>
        </p:nvPicPr>
        <p:blipFill rotWithShape="1">
          <a:blip r:embed="rId7"/>
          <a:srcRect t="11643" b="19919"/>
          <a:stretch/>
        </p:blipFill>
        <p:spPr>
          <a:xfrm>
            <a:off x="7091826" y="3724714"/>
            <a:ext cx="2133623" cy="1923076"/>
          </a:xfrm>
          <a:prstGeom prst="rect">
            <a:avLst/>
          </a:prstGeom>
        </p:spPr>
      </p:pic>
      <p:pic>
        <p:nvPicPr>
          <p:cNvPr id="7" name="Picture 6" descr="A close-up of a child&#10;&#10;Description automatically generated with medium confidence">
            <a:extLst>
              <a:ext uri="{FF2B5EF4-FFF2-40B4-BE49-F238E27FC236}">
                <a16:creationId xmlns:a16="http://schemas.microsoft.com/office/drawing/2014/main" id="{D434AA7F-D9BE-1E4A-856E-86D058D5438C}"/>
              </a:ext>
            </a:extLst>
          </p:cNvPr>
          <p:cNvPicPr>
            <a:picLocks noChangeAspect="1"/>
          </p:cNvPicPr>
          <p:nvPr/>
        </p:nvPicPr>
        <p:blipFill rotWithShape="1">
          <a:blip r:embed="rId8"/>
          <a:srcRect l="627" t="17228" r="-627" b="27424"/>
          <a:stretch/>
        </p:blipFill>
        <p:spPr>
          <a:xfrm>
            <a:off x="9401964" y="3724715"/>
            <a:ext cx="2012263" cy="1923076"/>
          </a:xfrm>
          <a:prstGeom prst="rect">
            <a:avLst/>
          </a:prstGeom>
        </p:spPr>
      </p:pic>
      <p:pic>
        <p:nvPicPr>
          <p:cNvPr id="19" name="Picture 18" descr="A close-up of a child&#10;&#10;Description automatically generated with medium confidence">
            <a:extLst>
              <a:ext uri="{FF2B5EF4-FFF2-40B4-BE49-F238E27FC236}">
                <a16:creationId xmlns:a16="http://schemas.microsoft.com/office/drawing/2014/main" id="{D49FAE75-7D32-BA44-BEBC-19C6B37111B5}"/>
              </a:ext>
            </a:extLst>
          </p:cNvPr>
          <p:cNvPicPr>
            <a:picLocks noChangeAspect="1"/>
          </p:cNvPicPr>
          <p:nvPr/>
        </p:nvPicPr>
        <p:blipFill rotWithShape="1">
          <a:blip r:embed="rId9"/>
          <a:srcRect l="-291" t="11879" r="291" b="16142"/>
          <a:stretch/>
        </p:blipFill>
        <p:spPr>
          <a:xfrm>
            <a:off x="4822354" y="1478590"/>
            <a:ext cx="2071275" cy="1897572"/>
          </a:xfrm>
          <a:prstGeom prst="rect">
            <a:avLst/>
          </a:prstGeom>
        </p:spPr>
      </p:pic>
      <p:pic>
        <p:nvPicPr>
          <p:cNvPr id="11" name="Picture 10" descr="A child holding a doll&#10;&#10;Description automatically generated with low confidence">
            <a:extLst>
              <a:ext uri="{FF2B5EF4-FFF2-40B4-BE49-F238E27FC236}">
                <a16:creationId xmlns:a16="http://schemas.microsoft.com/office/drawing/2014/main" id="{3527459B-56E2-5746-93E9-5E5F63D9049F}"/>
              </a:ext>
            </a:extLst>
          </p:cNvPr>
          <p:cNvPicPr>
            <a:picLocks noChangeAspect="1"/>
          </p:cNvPicPr>
          <p:nvPr/>
        </p:nvPicPr>
        <p:blipFill rotWithShape="1">
          <a:blip r:embed="rId10"/>
          <a:srcRect l="19265" t="1411" r="31244" b="64636"/>
          <a:stretch/>
        </p:blipFill>
        <p:spPr>
          <a:xfrm>
            <a:off x="7059013" y="1472843"/>
            <a:ext cx="2166436" cy="1903319"/>
          </a:xfrm>
          <a:prstGeom prst="rect">
            <a:avLst/>
          </a:prstGeom>
        </p:spPr>
      </p:pic>
      <p:pic>
        <p:nvPicPr>
          <p:cNvPr id="17" name="Picture 16" descr="A person smiling for the camera&#10;&#10;Description automatically generated with low confidence">
            <a:extLst>
              <a:ext uri="{FF2B5EF4-FFF2-40B4-BE49-F238E27FC236}">
                <a16:creationId xmlns:a16="http://schemas.microsoft.com/office/drawing/2014/main" id="{164AFA9F-7BBA-1747-9DA6-227A72124C5E}"/>
              </a:ext>
            </a:extLst>
          </p:cNvPr>
          <p:cNvPicPr>
            <a:picLocks noChangeAspect="1"/>
          </p:cNvPicPr>
          <p:nvPr/>
        </p:nvPicPr>
        <p:blipFill rotWithShape="1">
          <a:blip r:embed="rId11"/>
          <a:srcRect t="18350" b="13601"/>
          <a:stretch/>
        </p:blipFill>
        <p:spPr>
          <a:xfrm>
            <a:off x="375236" y="1481522"/>
            <a:ext cx="2013027" cy="1894639"/>
          </a:xfrm>
          <a:prstGeom prst="rect">
            <a:avLst/>
          </a:prstGeom>
        </p:spPr>
      </p:pic>
      <p:pic>
        <p:nvPicPr>
          <p:cNvPr id="25" name="Picture 24" descr="A person wearing a red shirt&#10;&#10;Description automatically generated with low confidence">
            <a:extLst>
              <a:ext uri="{FF2B5EF4-FFF2-40B4-BE49-F238E27FC236}">
                <a16:creationId xmlns:a16="http://schemas.microsoft.com/office/drawing/2014/main" id="{295E7895-F17A-054B-8088-07175A02BCDF}"/>
              </a:ext>
            </a:extLst>
          </p:cNvPr>
          <p:cNvPicPr>
            <a:picLocks noChangeAspect="1"/>
          </p:cNvPicPr>
          <p:nvPr/>
        </p:nvPicPr>
        <p:blipFill rotWithShape="1">
          <a:blip r:embed="rId12"/>
          <a:srcRect l="17015" t="6124" r="24852" b="43289"/>
          <a:stretch/>
        </p:blipFill>
        <p:spPr>
          <a:xfrm>
            <a:off x="9390833" y="1470078"/>
            <a:ext cx="2012263" cy="1906084"/>
          </a:xfrm>
          <a:prstGeom prst="rect">
            <a:avLst/>
          </a:prstGeom>
        </p:spPr>
      </p:pic>
    </p:spTree>
    <p:extLst>
      <p:ext uri="{BB962C8B-B14F-4D97-AF65-F5344CB8AC3E}">
        <p14:creationId xmlns:p14="http://schemas.microsoft.com/office/powerpoint/2010/main" val="24503739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9F5C8-2A57-954D-9330-479A8A512422}"/>
              </a:ext>
            </a:extLst>
          </p:cNvPr>
          <p:cNvSpPr>
            <a:spLocks noGrp="1"/>
          </p:cNvSpPr>
          <p:nvPr>
            <p:ph type="title"/>
          </p:nvPr>
        </p:nvSpPr>
        <p:spPr/>
        <p:txBody>
          <a:bodyPr/>
          <a:lstStyle/>
          <a:p>
            <a:r>
              <a:rPr lang="en-US" dirty="0"/>
              <a:t>Breakout #4: Response</a:t>
            </a:r>
          </a:p>
        </p:txBody>
      </p:sp>
      <p:sp>
        <p:nvSpPr>
          <p:cNvPr id="3" name="Content Placeholder 2">
            <a:extLst>
              <a:ext uri="{FF2B5EF4-FFF2-40B4-BE49-F238E27FC236}">
                <a16:creationId xmlns:a16="http://schemas.microsoft.com/office/drawing/2014/main" id="{513129D1-656A-7B4F-814B-77833058FDF0}"/>
              </a:ext>
            </a:extLst>
          </p:cNvPr>
          <p:cNvSpPr>
            <a:spLocks noGrp="1"/>
          </p:cNvSpPr>
          <p:nvPr>
            <p:ph idx="1"/>
          </p:nvPr>
        </p:nvSpPr>
        <p:spPr/>
        <p:txBody>
          <a:bodyPr>
            <a:normAutofit fontScale="92500" lnSpcReduction="20000"/>
          </a:bodyPr>
          <a:lstStyle/>
          <a:p>
            <a:pPr marL="114300" indent="0">
              <a:spcBef>
                <a:spcPts val="360"/>
              </a:spcBef>
              <a:buSzPts val="1800"/>
              <a:buNone/>
            </a:pPr>
            <a:r>
              <a:rPr lang="en-US" dirty="0">
                <a:latin typeface="Arial" panose="020B0604020202020204" pitchFamily="34" charset="0"/>
                <a:cs typeface="Arial" panose="020B0604020202020204" pitchFamily="34" charset="0"/>
              </a:rPr>
              <a:t>4Ss: Staff, Stuff, Space, Structure</a:t>
            </a:r>
          </a:p>
          <a:p>
            <a:pPr marL="457200" lvl="0" indent="-342900">
              <a:spcBef>
                <a:spcPts val="360"/>
              </a:spcBef>
              <a:buSzPts val="1800"/>
            </a:pPr>
            <a:endParaRPr lang="en-US" dirty="0">
              <a:latin typeface="Arial" panose="020B0604020202020204" pitchFamily="34" charset="0"/>
              <a:cs typeface="Arial" panose="020B0604020202020204" pitchFamily="34" charset="0"/>
            </a:endParaRPr>
          </a:p>
          <a:p>
            <a:pPr marL="457200" lvl="0" indent="-342900">
              <a:spcBef>
                <a:spcPts val="360"/>
              </a:spcBef>
              <a:buSzPts val="1800"/>
            </a:pPr>
            <a:r>
              <a:rPr lang="en-US" dirty="0">
                <a:latin typeface="Arial" panose="020B0604020202020204" pitchFamily="34" charset="0"/>
                <a:cs typeface="Arial" panose="020B0604020202020204" pitchFamily="34" charset="0"/>
              </a:rPr>
              <a:t>What is your plan to deal with the multiple children, no school official and not all are able to assist with full identification of themselves?</a:t>
            </a:r>
          </a:p>
          <a:p>
            <a:pPr marL="457200" lvl="0" indent="-342900">
              <a:spcBef>
                <a:spcPts val="360"/>
              </a:spcBef>
              <a:buSzPts val="1800"/>
            </a:pPr>
            <a:endParaRPr lang="en-US" dirty="0">
              <a:latin typeface="Arial" panose="020B0604020202020204" pitchFamily="34" charset="0"/>
              <a:cs typeface="Arial" panose="020B0604020202020204" pitchFamily="34" charset="0"/>
            </a:endParaRPr>
          </a:p>
          <a:p>
            <a:pPr marL="457200" lvl="0" indent="-342900">
              <a:spcBef>
                <a:spcPts val="360"/>
              </a:spcBef>
              <a:buSzPts val="1800"/>
            </a:pPr>
            <a:r>
              <a:rPr lang="en-US" dirty="0">
                <a:latin typeface="Arial" panose="020B0604020202020204" pitchFamily="34" charset="0"/>
                <a:cs typeface="Arial" panose="020B0604020202020204" pitchFamily="34" charset="0"/>
              </a:rPr>
              <a:t>Discuss the challenges presented in the video. How would you approach these children?</a:t>
            </a:r>
          </a:p>
          <a:p>
            <a:pPr marL="457200" lvl="0" indent="-342900">
              <a:spcBef>
                <a:spcPts val="360"/>
              </a:spcBef>
              <a:buSzPts val="1800"/>
            </a:pPr>
            <a:endParaRPr lang="en-US" dirty="0">
              <a:latin typeface="Arial" panose="020B0604020202020204" pitchFamily="34" charset="0"/>
              <a:cs typeface="Arial" panose="020B0604020202020204" pitchFamily="34" charset="0"/>
            </a:endParaRPr>
          </a:p>
          <a:p>
            <a:pPr marL="457200" indent="-342900">
              <a:spcBef>
                <a:spcPts val="360"/>
              </a:spcBef>
              <a:buSzPts val="1800"/>
            </a:pPr>
            <a:r>
              <a:rPr lang="en-US" dirty="0">
                <a:latin typeface="Arial" panose="020B0604020202020204" pitchFamily="34" charset="0"/>
                <a:cs typeface="Arial" panose="020B0604020202020204" pitchFamily="34" charset="0"/>
              </a:rPr>
              <a:t>Who is managing this crowd and how?</a:t>
            </a:r>
          </a:p>
          <a:p>
            <a:pPr marL="457200" lvl="0" indent="-342900">
              <a:spcBef>
                <a:spcPts val="360"/>
              </a:spcBef>
              <a:buSzPts val="1800"/>
            </a:pPr>
            <a:endParaRPr lang="en-US" dirty="0">
              <a:latin typeface="Arial" panose="020B0604020202020204" pitchFamily="34" charset="0"/>
              <a:cs typeface="Arial" panose="020B0604020202020204" pitchFamily="34" charset="0"/>
            </a:endParaRPr>
          </a:p>
          <a:p>
            <a:pPr marL="457200" lvl="0" indent="-342900">
              <a:spcBef>
                <a:spcPts val="0"/>
              </a:spcBef>
              <a:buSzPts val="1800"/>
            </a:pPr>
            <a:r>
              <a:rPr lang="en-US" dirty="0">
                <a:latin typeface="Arial" panose="020B0604020202020204" pitchFamily="34" charset="0"/>
                <a:cs typeface="Arial" panose="020B0604020202020204" pitchFamily="34" charset="0"/>
              </a:rPr>
              <a:t>Do you have a designated area where parents are reunited with their children that allows for private/sensitive conversations?</a:t>
            </a:r>
          </a:p>
          <a:p>
            <a:pPr marL="457200" lvl="0" indent="-342900">
              <a:spcBef>
                <a:spcPts val="0"/>
              </a:spcBef>
              <a:buSzPts val="1800"/>
            </a:pPr>
            <a:endParaRPr lang="en-US" dirty="0">
              <a:latin typeface="Arial" panose="020B0604020202020204" pitchFamily="34" charset="0"/>
              <a:cs typeface="Arial" panose="020B0604020202020204" pitchFamily="34" charset="0"/>
            </a:endParaRPr>
          </a:p>
          <a:p>
            <a:pPr marL="457200" lvl="0" indent="-342900">
              <a:spcBef>
                <a:spcPts val="0"/>
              </a:spcBef>
              <a:buSzPts val="1800"/>
            </a:pPr>
            <a:r>
              <a:rPr lang="en-US" dirty="0">
                <a:latin typeface="Arial" panose="020B0604020202020204" pitchFamily="34" charset="0"/>
                <a:cs typeface="Arial" panose="020B0604020202020204" pitchFamily="34" charset="0"/>
              </a:rPr>
              <a:t>What is your plan to deal with the expectant child?</a:t>
            </a:r>
          </a:p>
        </p:txBody>
      </p:sp>
      <p:sp>
        <p:nvSpPr>
          <p:cNvPr id="4" name="TextBox 3">
            <a:extLst>
              <a:ext uri="{FF2B5EF4-FFF2-40B4-BE49-F238E27FC236}">
                <a16:creationId xmlns:a16="http://schemas.microsoft.com/office/drawing/2014/main" id="{136D38BE-2695-5442-BFAD-D97BC5F4F230}"/>
              </a:ext>
            </a:extLst>
          </p:cNvPr>
          <p:cNvSpPr txBox="1"/>
          <p:nvPr/>
        </p:nvSpPr>
        <p:spPr>
          <a:xfrm>
            <a:off x="1413164" y="6488668"/>
            <a:ext cx="10083339" cy="369332"/>
          </a:xfrm>
          <a:prstGeom prst="rect">
            <a:avLst/>
          </a:prstGeom>
          <a:noFill/>
        </p:spPr>
        <p:txBody>
          <a:bodyPr wrap="square" rtlCol="0">
            <a:spAutoFit/>
          </a:bodyPr>
          <a:lstStyle/>
          <a:p>
            <a:pPr algn="r"/>
            <a:r>
              <a:rPr lang="en-US" dirty="0">
                <a:solidFill>
                  <a:srgbClr val="C00000"/>
                </a:solidFill>
              </a:rPr>
              <a:t>Report Out</a:t>
            </a:r>
            <a:r>
              <a:rPr lang="en-US" dirty="0">
                <a:solidFill>
                  <a:schemeClr val="accent1"/>
                </a:solidFill>
              </a:rPr>
              <a:t>: CHOC Children’s, Cincinnati Children's Hospital, SSM Health St. Joseph Hospital Lake St. Louis  </a:t>
            </a:r>
          </a:p>
        </p:txBody>
      </p:sp>
    </p:spTree>
    <p:extLst>
      <p:ext uri="{BB962C8B-B14F-4D97-AF65-F5344CB8AC3E}">
        <p14:creationId xmlns:p14="http://schemas.microsoft.com/office/powerpoint/2010/main" val="3055394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92B94-2FB0-294A-88C8-732924A129B6}"/>
              </a:ext>
            </a:extLst>
          </p:cNvPr>
          <p:cNvSpPr>
            <a:spLocks noGrp="1"/>
          </p:cNvSpPr>
          <p:nvPr>
            <p:ph type="title"/>
          </p:nvPr>
        </p:nvSpPr>
        <p:spPr/>
        <p:txBody>
          <a:bodyPr/>
          <a:lstStyle/>
          <a:p>
            <a:r>
              <a:rPr lang="en-US" dirty="0"/>
              <a:t>Inject #5: Scenario</a:t>
            </a:r>
          </a:p>
        </p:txBody>
      </p:sp>
      <p:sp>
        <p:nvSpPr>
          <p:cNvPr id="3" name="Content Placeholder 2">
            <a:extLst>
              <a:ext uri="{FF2B5EF4-FFF2-40B4-BE49-F238E27FC236}">
                <a16:creationId xmlns:a16="http://schemas.microsoft.com/office/drawing/2014/main" id="{CC04C656-2137-A84F-AD64-6C2BC7CC232E}"/>
              </a:ext>
            </a:extLst>
          </p:cNvPr>
          <p:cNvSpPr>
            <a:spLocks noGrp="1"/>
          </p:cNvSpPr>
          <p:nvPr>
            <p:ph idx="1"/>
          </p:nvPr>
        </p:nvSpPr>
        <p:spPr/>
        <p:txBody>
          <a:bodyPr>
            <a:normAutofit/>
          </a:bodyPr>
          <a:lstStyle/>
          <a:p>
            <a:pPr marL="114300" lvl="0" indent="0">
              <a:spcBef>
                <a:spcPts val="360"/>
              </a:spcBef>
              <a:buSzPts val="1800"/>
              <a:buNone/>
            </a:pPr>
            <a:r>
              <a:rPr lang="en-US" sz="3200" b="1" dirty="0">
                <a:latin typeface="Arial" panose="020B0604020202020204" pitchFamily="34" charset="0"/>
                <a:cs typeface="Arial" panose="020B0604020202020204" pitchFamily="34" charset="0"/>
              </a:rPr>
              <a:t>8 hours later</a:t>
            </a:r>
          </a:p>
          <a:p>
            <a:pPr marL="114300" lvl="0" indent="0">
              <a:spcBef>
                <a:spcPts val="360"/>
              </a:spcBef>
              <a:buSzPts val="1800"/>
              <a:buNone/>
            </a:pPr>
            <a:endParaRPr lang="en-US" sz="3200" b="1" dirty="0">
              <a:latin typeface="Arial" panose="020B0604020202020204" pitchFamily="34" charset="0"/>
              <a:cs typeface="Arial" panose="020B0604020202020204" pitchFamily="34" charset="0"/>
            </a:endParaRPr>
          </a:p>
          <a:p>
            <a:pPr marL="457200" lvl="0" indent="-342900">
              <a:spcBef>
                <a:spcPts val="0"/>
              </a:spcBef>
              <a:buSzPts val="1800"/>
              <a:buChar char="●"/>
            </a:pPr>
            <a:r>
              <a:rPr lang="en-US" dirty="0">
                <a:latin typeface="Arial" panose="020B0604020202020204" pitchFamily="34" charset="0"/>
                <a:cs typeface="Arial" panose="020B0604020202020204" pitchFamily="34" charset="0"/>
              </a:rPr>
              <a:t>One 5 </a:t>
            </a:r>
            <a:r>
              <a:rPr lang="en-US" dirty="0" err="1">
                <a:latin typeface="Arial" panose="020B0604020202020204" pitchFamily="34" charset="0"/>
                <a:cs typeface="Arial" panose="020B0604020202020204" pitchFamily="34" charset="0"/>
              </a:rPr>
              <a:t>yo</a:t>
            </a:r>
            <a:r>
              <a:rPr lang="en-US" dirty="0">
                <a:latin typeface="Arial" panose="020B0604020202020204" pitchFamily="34" charset="0"/>
                <a:cs typeface="Arial" panose="020B0604020202020204" pitchFamily="34" charset="0"/>
              </a:rPr>
              <a:t> remains in your child safe area</a:t>
            </a:r>
          </a:p>
          <a:p>
            <a:pPr marL="914400" lvl="1" indent="-342900">
              <a:spcBef>
                <a:spcPts val="0"/>
              </a:spcBef>
              <a:buSzPts val="1800"/>
              <a:buChar char="●"/>
            </a:pPr>
            <a:r>
              <a:rPr lang="en-US" dirty="0">
                <a:latin typeface="Arial" panose="020B0604020202020204" pitchFamily="34" charset="0"/>
                <a:cs typeface="Arial" panose="020B0604020202020204" pitchFamily="34" charset="0"/>
              </a:rPr>
              <a:t>No one has arrived to claim them</a:t>
            </a:r>
          </a:p>
          <a:p>
            <a:pPr marL="571500" lvl="1" indent="0">
              <a:spcBef>
                <a:spcPts val="0"/>
              </a:spcBef>
              <a:buSzPts val="1800"/>
              <a:buNone/>
            </a:pPr>
            <a:endParaRPr lang="en-US" dirty="0">
              <a:latin typeface="Arial" panose="020B0604020202020204" pitchFamily="34" charset="0"/>
              <a:cs typeface="Arial" panose="020B0604020202020204" pitchFamily="34" charset="0"/>
            </a:endParaRPr>
          </a:p>
          <a:p>
            <a:pPr marL="914400" lvl="1" indent="-342900">
              <a:spcBef>
                <a:spcPts val="0"/>
              </a:spcBef>
              <a:buSzPts val="1800"/>
              <a:buChar char="●"/>
            </a:pPr>
            <a:r>
              <a:rPr lang="en-US" dirty="0">
                <a:latin typeface="Arial" panose="020B0604020202020204" pitchFamily="34" charset="0"/>
                <a:cs typeface="Arial" panose="020B0604020202020204" pitchFamily="34" charset="0"/>
              </a:rPr>
              <a:t>They are visibly upset. Child is not making eye contact with anyone in the hospital and is making repetitive movements </a:t>
            </a:r>
          </a:p>
          <a:p>
            <a:pPr marL="914400" lvl="1" indent="-342900">
              <a:spcBef>
                <a:spcPts val="0"/>
              </a:spcBef>
              <a:buSzPts val="1800"/>
              <a:buChar char="●"/>
            </a:pPr>
            <a:endParaRPr lang="en-US" dirty="0">
              <a:latin typeface="Arial" panose="020B0604020202020204" pitchFamily="34" charset="0"/>
              <a:cs typeface="Arial" panose="020B0604020202020204" pitchFamily="34" charset="0"/>
            </a:endParaRPr>
          </a:p>
          <a:p>
            <a:pPr marL="914400" lvl="1" indent="-342900">
              <a:spcBef>
                <a:spcPts val="0"/>
              </a:spcBef>
              <a:buSzPts val="1800"/>
              <a:buChar char="●"/>
            </a:pPr>
            <a:r>
              <a:rPr lang="en-US" dirty="0">
                <a:latin typeface="Arial" panose="020B0604020202020204" pitchFamily="34" charset="0"/>
                <a:cs typeface="Arial" panose="020B0604020202020204" pitchFamily="34" charset="0"/>
              </a:rPr>
              <a:t>Child repeats a name repeatedly but does not provide any additional information.</a:t>
            </a:r>
          </a:p>
          <a:p>
            <a:pPr marL="914400" lvl="1" indent="-342900">
              <a:spcBef>
                <a:spcPts val="0"/>
              </a:spcBef>
              <a:buSzPts val="1800"/>
              <a:buChar char="●"/>
            </a:pPr>
            <a:endParaRPr lang="en-US" dirty="0">
              <a:latin typeface="Arial" panose="020B0604020202020204" pitchFamily="34" charset="0"/>
              <a:cs typeface="Arial" panose="020B0604020202020204" pitchFamily="34" charset="0"/>
            </a:endParaRPr>
          </a:p>
          <a:p>
            <a:pPr marL="571500" lvl="1" indent="0">
              <a:spcBef>
                <a:spcPts val="0"/>
              </a:spcBef>
              <a:buSzPts val="180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70840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92B94-2FB0-294A-88C8-732924A129B6}"/>
              </a:ext>
            </a:extLst>
          </p:cNvPr>
          <p:cNvSpPr>
            <a:spLocks noGrp="1"/>
          </p:cNvSpPr>
          <p:nvPr>
            <p:ph type="title"/>
          </p:nvPr>
        </p:nvSpPr>
        <p:spPr/>
        <p:txBody>
          <a:bodyPr/>
          <a:lstStyle/>
          <a:p>
            <a:r>
              <a:rPr lang="en-US" dirty="0"/>
              <a:t>Breakout #5: Recovery </a:t>
            </a:r>
          </a:p>
        </p:txBody>
      </p:sp>
      <p:sp>
        <p:nvSpPr>
          <p:cNvPr id="3" name="Content Placeholder 2">
            <a:extLst>
              <a:ext uri="{FF2B5EF4-FFF2-40B4-BE49-F238E27FC236}">
                <a16:creationId xmlns:a16="http://schemas.microsoft.com/office/drawing/2014/main" id="{CC04C656-2137-A84F-AD64-6C2BC7CC232E}"/>
              </a:ext>
            </a:extLst>
          </p:cNvPr>
          <p:cNvSpPr>
            <a:spLocks noGrp="1"/>
          </p:cNvSpPr>
          <p:nvPr>
            <p:ph idx="1"/>
          </p:nvPr>
        </p:nvSpPr>
        <p:spPr/>
        <p:txBody>
          <a:bodyPr>
            <a:normAutofit/>
          </a:bodyPr>
          <a:lstStyle/>
          <a:p>
            <a:pPr marL="0" indent="0">
              <a:spcBef>
                <a:spcPts val="0"/>
              </a:spcBef>
              <a:buClr>
                <a:schemeClr val="dk1"/>
              </a:buClr>
              <a:buSzPts val="4000"/>
              <a:buNone/>
            </a:pPr>
            <a:r>
              <a:rPr lang="en-US" sz="3200" dirty="0">
                <a:latin typeface="Arial" panose="020B0604020202020204" pitchFamily="34" charset="0"/>
                <a:cs typeface="Arial" panose="020B0604020202020204" pitchFamily="34" charset="0"/>
              </a:rPr>
              <a:t>4Ss: Staff, Stuff, Space, Structure</a:t>
            </a:r>
          </a:p>
          <a:p>
            <a:pPr marL="0" lvl="0" indent="0">
              <a:spcBef>
                <a:spcPts val="0"/>
              </a:spcBef>
              <a:buClr>
                <a:schemeClr val="dk1"/>
              </a:buClr>
              <a:buSzPts val="4000"/>
              <a:buNone/>
            </a:pPr>
            <a:endParaRPr lang="en-US" sz="3200" dirty="0">
              <a:latin typeface="Arial" panose="020B0604020202020204" pitchFamily="34" charset="0"/>
              <a:cs typeface="Arial" panose="020B0604020202020204" pitchFamily="34" charset="0"/>
            </a:endParaRPr>
          </a:p>
          <a:p>
            <a:pPr marL="457200" lvl="0" indent="-342900">
              <a:spcBef>
                <a:spcPts val="0"/>
              </a:spcBef>
              <a:buSzPts val="1800"/>
              <a:buChar char="●"/>
            </a:pPr>
            <a:r>
              <a:rPr lang="en-US" dirty="0">
                <a:latin typeface="Arial" panose="020B0604020202020204" pitchFamily="34" charset="0"/>
                <a:cs typeface="Arial" panose="020B0604020202020204" pitchFamily="34" charset="0"/>
              </a:rPr>
              <a:t>How would you approach this child?</a:t>
            </a:r>
          </a:p>
          <a:p>
            <a:pPr marL="114300" lvl="0" indent="0">
              <a:spcBef>
                <a:spcPts val="0"/>
              </a:spcBef>
              <a:buSzPts val="1800"/>
              <a:buNone/>
            </a:pPr>
            <a:endParaRPr lang="en-US" dirty="0">
              <a:latin typeface="Arial" panose="020B0604020202020204" pitchFamily="34" charset="0"/>
              <a:cs typeface="Arial" panose="020B0604020202020204" pitchFamily="34" charset="0"/>
            </a:endParaRPr>
          </a:p>
          <a:p>
            <a:pPr marL="457200" lvl="0" indent="-342900">
              <a:spcBef>
                <a:spcPts val="0"/>
              </a:spcBef>
              <a:buSzPts val="1800"/>
              <a:buChar char="●"/>
            </a:pPr>
            <a:r>
              <a:rPr lang="en-US" dirty="0">
                <a:latin typeface="Arial" panose="020B0604020202020204" pitchFamily="34" charset="0"/>
                <a:cs typeface="Arial" panose="020B0604020202020204" pitchFamily="34" charset="0"/>
              </a:rPr>
              <a:t>What steps would your institution take for recovery?</a:t>
            </a:r>
          </a:p>
          <a:p>
            <a:pPr marL="457200" lvl="0" indent="-342900">
              <a:spcBef>
                <a:spcPts val="0"/>
              </a:spcBef>
              <a:buSzPts val="1800"/>
              <a:buChar char="●"/>
            </a:pPr>
            <a:endParaRPr lang="en-US" dirty="0">
              <a:latin typeface="Arial" panose="020B0604020202020204" pitchFamily="34" charset="0"/>
              <a:cs typeface="Arial" panose="020B0604020202020204" pitchFamily="34" charset="0"/>
            </a:endParaRPr>
          </a:p>
          <a:p>
            <a:pPr marL="914400" lvl="1" indent="-342900">
              <a:spcBef>
                <a:spcPts val="0"/>
              </a:spcBef>
              <a:buSzPts val="1800"/>
              <a:buChar char="●"/>
            </a:pPr>
            <a:endParaRPr lang="en-US" dirty="0">
              <a:latin typeface="Arial" panose="020B0604020202020204" pitchFamily="34" charset="0"/>
              <a:cs typeface="Arial" panose="020B0604020202020204" pitchFamily="34" charset="0"/>
            </a:endParaRPr>
          </a:p>
          <a:p>
            <a:pPr marL="285750" lvl="0" indent="-285750">
              <a:spcBef>
                <a:spcPts val="560"/>
              </a:spcBef>
              <a:buClr>
                <a:schemeClr val="dk1"/>
              </a:buClr>
              <a:buSzPts val="2800"/>
            </a:pPr>
            <a:endParaRPr lang="en-US" sz="3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C6235FA-6EC8-744D-9AA7-4A2C97E23E78}"/>
              </a:ext>
            </a:extLst>
          </p:cNvPr>
          <p:cNvSpPr txBox="1"/>
          <p:nvPr/>
        </p:nvSpPr>
        <p:spPr>
          <a:xfrm>
            <a:off x="896390" y="6050803"/>
            <a:ext cx="10083339" cy="646331"/>
          </a:xfrm>
          <a:prstGeom prst="rect">
            <a:avLst/>
          </a:prstGeom>
          <a:noFill/>
        </p:spPr>
        <p:txBody>
          <a:bodyPr wrap="square" rtlCol="0">
            <a:spAutoFit/>
          </a:bodyPr>
          <a:lstStyle/>
          <a:p>
            <a:pPr algn="r"/>
            <a:r>
              <a:rPr lang="en-US" dirty="0">
                <a:solidFill>
                  <a:srgbClr val="C00000"/>
                </a:solidFill>
              </a:rPr>
              <a:t>Report Out</a:t>
            </a:r>
            <a:r>
              <a:rPr lang="en-US" dirty="0">
                <a:solidFill>
                  <a:schemeClr val="accent1"/>
                </a:solidFill>
              </a:rPr>
              <a:t>: Knox Community Hospital, New York-Presbyterian-Weill Cornell Medicine,</a:t>
            </a:r>
          </a:p>
          <a:p>
            <a:pPr algn="r"/>
            <a:r>
              <a:rPr lang="en-US" dirty="0">
                <a:solidFill>
                  <a:schemeClr val="accent1"/>
                </a:solidFill>
              </a:rPr>
              <a:t>Providence Holy Cross Medical Center, Providence Saint Joseph Medical Center  </a:t>
            </a:r>
          </a:p>
        </p:txBody>
      </p:sp>
    </p:spTree>
    <p:extLst>
      <p:ext uri="{BB962C8B-B14F-4D97-AF65-F5344CB8AC3E}">
        <p14:creationId xmlns:p14="http://schemas.microsoft.com/office/powerpoint/2010/main" val="4659194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618A3-5C11-4940-8711-C2CE8E97BA99}"/>
              </a:ext>
            </a:extLst>
          </p:cNvPr>
          <p:cNvSpPr>
            <a:spLocks noGrp="1"/>
          </p:cNvSpPr>
          <p:nvPr>
            <p:ph type="title"/>
          </p:nvPr>
        </p:nvSpPr>
        <p:spPr/>
        <p:txBody>
          <a:bodyPr/>
          <a:lstStyle/>
          <a:p>
            <a:r>
              <a:rPr lang="en-US" dirty="0"/>
              <a:t>Post-Exercise Poll</a:t>
            </a:r>
          </a:p>
        </p:txBody>
      </p:sp>
      <p:sp>
        <p:nvSpPr>
          <p:cNvPr id="3" name="Text Placeholder 2">
            <a:extLst>
              <a:ext uri="{FF2B5EF4-FFF2-40B4-BE49-F238E27FC236}">
                <a16:creationId xmlns:a16="http://schemas.microsoft.com/office/drawing/2014/main" id="{3A20BA60-8E6E-B045-A9C3-82365102315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423565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custDataLst>
              <p:tags r:id="rId1"/>
            </p:custDataLst>
          </p:nvPr>
        </p:nvPicPr>
        <p:blipFill>
          <a:blip r:embed="rId4"/>
          <a:stretch>
            <a:fillRect/>
          </a:stretch>
        </p:blipFill>
        <p:spPr>
          <a:xfrm>
            <a:off x="1524000" y="0"/>
            <a:ext cx="9144000" cy="6858000"/>
          </a:xfrm>
          <a:prstGeom prst="rect">
            <a:avLst/>
          </a:prstGeom>
        </p:spPr>
      </p:pic>
      <p:sp>
        <p:nvSpPr>
          <p:cNvPr id="3" name="Rectangle 2">
            <a:hlinkClick r:id="rId5"/>
          </p:cNvPr>
          <p:cNvSpPr/>
          <p:nvPr/>
        </p:nvSpPr>
        <p:spPr>
          <a:xfrm>
            <a:off x="4838701" y="4876800"/>
            <a:ext cx="2625367" cy="6256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6" action="ppaction://hlinkfile"/>
          </p:cNvPr>
          <p:cNvSpPr/>
          <p:nvPr/>
        </p:nvSpPr>
        <p:spPr>
          <a:xfrm>
            <a:off x="3263900" y="622301"/>
            <a:ext cx="5638800" cy="39115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762773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custDataLst>
              <p:tags r:id="rId1"/>
            </p:custDataLst>
          </p:nvPr>
        </p:nvPicPr>
        <p:blipFill>
          <a:blip r:embed="rId4"/>
          <a:stretch>
            <a:fillRect/>
          </a:stretch>
        </p:blipFill>
        <p:spPr>
          <a:xfrm>
            <a:off x="1524000" y="0"/>
            <a:ext cx="9144000" cy="6858000"/>
          </a:xfrm>
          <a:prstGeom prst="rect">
            <a:avLst/>
          </a:prstGeom>
        </p:spPr>
      </p:pic>
      <p:sp>
        <p:nvSpPr>
          <p:cNvPr id="3" name="Rectangle 2">
            <a:hlinkClick r:id="rId5"/>
          </p:cNvPr>
          <p:cNvSpPr/>
          <p:nvPr/>
        </p:nvSpPr>
        <p:spPr>
          <a:xfrm>
            <a:off x="4838701" y="4876800"/>
            <a:ext cx="2625367" cy="6256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6" action="ppaction://hlinkfile"/>
          </p:cNvPr>
          <p:cNvSpPr/>
          <p:nvPr/>
        </p:nvSpPr>
        <p:spPr>
          <a:xfrm>
            <a:off x="3263900" y="622301"/>
            <a:ext cx="5638800" cy="39115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42042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8F949-95CB-E744-84D0-6C0F0A8715AE}"/>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E70F95F7-93DC-BB47-A9E4-C22CCAA2BE0E}"/>
              </a:ext>
            </a:extLst>
          </p:cNvPr>
          <p:cNvSpPr>
            <a:spLocks noGrp="1"/>
          </p:cNvSpPr>
          <p:nvPr>
            <p:ph idx="1"/>
          </p:nvPr>
        </p:nvSpPr>
        <p:spPr/>
        <p:txBody>
          <a:bodyPr>
            <a:normAutofit lnSpcReduction="10000"/>
          </a:bodyPr>
          <a:lstStyle/>
          <a:p>
            <a:r>
              <a:rPr lang="en-US" dirty="0"/>
              <a:t>Introduction -Brent</a:t>
            </a:r>
          </a:p>
          <a:p>
            <a:pPr lvl="1"/>
            <a:r>
              <a:rPr lang="en-US" dirty="0"/>
              <a:t>Rename self w/ hospital name</a:t>
            </a:r>
          </a:p>
          <a:p>
            <a:pPr lvl="1"/>
            <a:r>
              <a:rPr lang="en-US" dirty="0"/>
              <a:t>Introduce yourself in the chat</a:t>
            </a:r>
          </a:p>
          <a:p>
            <a:pPr lvl="1"/>
            <a:r>
              <a:rPr lang="en-US" dirty="0"/>
              <a:t>Ground rules</a:t>
            </a:r>
          </a:p>
          <a:p>
            <a:r>
              <a:rPr lang="en-US" dirty="0"/>
              <a:t>Background -Sarita</a:t>
            </a:r>
          </a:p>
          <a:p>
            <a:r>
              <a:rPr lang="en-US" dirty="0"/>
              <a:t>Scenario presentation (10 minutes) – Brent / Sarita</a:t>
            </a:r>
          </a:p>
          <a:p>
            <a:r>
              <a:rPr lang="en-US" dirty="0"/>
              <a:t>Breakout 1 -5 (10 mins each)</a:t>
            </a:r>
          </a:p>
          <a:p>
            <a:r>
              <a:rPr lang="en-US" dirty="0"/>
              <a:t>Large group report-out 1-5 (10 minutes each)</a:t>
            </a:r>
          </a:p>
          <a:p>
            <a:pPr lvl="1"/>
            <a:r>
              <a:rPr lang="en-US" dirty="0"/>
              <a:t>2 hospitals will present each time</a:t>
            </a:r>
          </a:p>
          <a:p>
            <a:pPr lvl="1"/>
            <a:r>
              <a:rPr lang="en-US" dirty="0"/>
              <a:t>Please select an individual to report-out</a:t>
            </a:r>
          </a:p>
          <a:p>
            <a:r>
              <a:rPr lang="en-US" dirty="0"/>
              <a:t>Hot Wash – (1 </a:t>
            </a:r>
            <a:r>
              <a:rPr lang="en-US" dirty="0" err="1"/>
              <a:t>hr</a:t>
            </a:r>
            <a:r>
              <a:rPr lang="en-US" dirty="0"/>
              <a:t>) -Deanna</a:t>
            </a:r>
          </a:p>
          <a:p>
            <a:endParaRPr lang="en-US" dirty="0"/>
          </a:p>
          <a:p>
            <a:endParaRPr lang="en-US" dirty="0"/>
          </a:p>
        </p:txBody>
      </p:sp>
    </p:spTree>
    <p:extLst>
      <p:ext uri="{BB962C8B-B14F-4D97-AF65-F5344CB8AC3E}">
        <p14:creationId xmlns:p14="http://schemas.microsoft.com/office/powerpoint/2010/main" val="25392362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custDataLst>
              <p:tags r:id="rId1"/>
            </p:custDataLst>
          </p:nvPr>
        </p:nvPicPr>
        <p:blipFill>
          <a:blip r:embed="rId4"/>
          <a:stretch>
            <a:fillRect/>
          </a:stretch>
        </p:blipFill>
        <p:spPr>
          <a:xfrm>
            <a:off x="1524000" y="0"/>
            <a:ext cx="9144000" cy="6858000"/>
          </a:xfrm>
          <a:prstGeom prst="rect">
            <a:avLst/>
          </a:prstGeom>
        </p:spPr>
      </p:pic>
      <p:sp>
        <p:nvSpPr>
          <p:cNvPr id="3" name="Rectangle 2">
            <a:hlinkClick r:id="rId5"/>
          </p:cNvPr>
          <p:cNvSpPr/>
          <p:nvPr/>
        </p:nvSpPr>
        <p:spPr>
          <a:xfrm>
            <a:off x="4838701" y="4876800"/>
            <a:ext cx="2625367" cy="6256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6" action="ppaction://hlinkfile"/>
          </p:cNvPr>
          <p:cNvSpPr/>
          <p:nvPr/>
        </p:nvSpPr>
        <p:spPr>
          <a:xfrm>
            <a:off x="3263900" y="622301"/>
            <a:ext cx="5638800" cy="39115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71244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custDataLst>
              <p:tags r:id="rId1"/>
            </p:custDataLst>
          </p:nvPr>
        </p:nvPicPr>
        <p:blipFill>
          <a:blip r:embed="rId4"/>
          <a:stretch>
            <a:fillRect/>
          </a:stretch>
        </p:blipFill>
        <p:spPr>
          <a:xfrm>
            <a:off x="1524000" y="0"/>
            <a:ext cx="9144000" cy="6858000"/>
          </a:xfrm>
          <a:prstGeom prst="rect">
            <a:avLst/>
          </a:prstGeom>
        </p:spPr>
      </p:pic>
      <p:sp>
        <p:nvSpPr>
          <p:cNvPr id="3" name="Rectangle 2">
            <a:hlinkClick r:id="rId5"/>
          </p:cNvPr>
          <p:cNvSpPr/>
          <p:nvPr/>
        </p:nvSpPr>
        <p:spPr>
          <a:xfrm>
            <a:off x="4838701" y="4876800"/>
            <a:ext cx="2625367" cy="6256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6" action="ppaction://hlinkfile"/>
          </p:cNvPr>
          <p:cNvSpPr/>
          <p:nvPr/>
        </p:nvSpPr>
        <p:spPr>
          <a:xfrm>
            <a:off x="3263900" y="622301"/>
            <a:ext cx="5638800" cy="39115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700366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custDataLst>
              <p:tags r:id="rId1"/>
            </p:custDataLst>
          </p:nvPr>
        </p:nvPicPr>
        <p:blipFill>
          <a:blip r:embed="rId4"/>
          <a:stretch>
            <a:fillRect/>
          </a:stretch>
        </p:blipFill>
        <p:spPr>
          <a:xfrm>
            <a:off x="1524000" y="0"/>
            <a:ext cx="9144000" cy="6858000"/>
          </a:xfrm>
          <a:prstGeom prst="rect">
            <a:avLst/>
          </a:prstGeom>
        </p:spPr>
      </p:pic>
      <p:sp>
        <p:nvSpPr>
          <p:cNvPr id="3" name="Rectangle 2">
            <a:hlinkClick r:id="rId5"/>
          </p:cNvPr>
          <p:cNvSpPr/>
          <p:nvPr/>
        </p:nvSpPr>
        <p:spPr>
          <a:xfrm>
            <a:off x="4838701" y="4876800"/>
            <a:ext cx="2625367" cy="6256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6" action="ppaction://hlinkfile"/>
          </p:cNvPr>
          <p:cNvSpPr/>
          <p:nvPr/>
        </p:nvSpPr>
        <p:spPr>
          <a:xfrm>
            <a:off x="3263900" y="622301"/>
            <a:ext cx="5638800" cy="39115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154972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7A51D-731D-0241-9FC6-F5013812574F}"/>
              </a:ext>
            </a:extLst>
          </p:cNvPr>
          <p:cNvSpPr>
            <a:spLocks noGrp="1"/>
          </p:cNvSpPr>
          <p:nvPr>
            <p:ph type="title"/>
          </p:nvPr>
        </p:nvSpPr>
        <p:spPr/>
        <p:txBody>
          <a:bodyPr/>
          <a:lstStyle/>
          <a:p>
            <a:r>
              <a:rPr lang="en-US" dirty="0"/>
              <a:t>Hot Wash</a:t>
            </a:r>
          </a:p>
        </p:txBody>
      </p:sp>
      <p:sp>
        <p:nvSpPr>
          <p:cNvPr id="3" name="Text Placeholder 2">
            <a:extLst>
              <a:ext uri="{FF2B5EF4-FFF2-40B4-BE49-F238E27FC236}">
                <a16:creationId xmlns:a16="http://schemas.microsoft.com/office/drawing/2014/main" id="{7286D7E5-B5E7-A646-837E-ABE576EFF73C}"/>
              </a:ext>
            </a:extLst>
          </p:cNvPr>
          <p:cNvSpPr>
            <a:spLocks noGrp="1"/>
          </p:cNvSpPr>
          <p:nvPr>
            <p:ph type="body" idx="1"/>
          </p:nvPr>
        </p:nvSpPr>
        <p:spPr/>
        <p:txBody>
          <a:bodyPr/>
          <a:lstStyle/>
          <a:p>
            <a:r>
              <a:rPr lang="en-US" dirty="0"/>
              <a:t>Mitigation: Lessons learned and gaps identified</a:t>
            </a:r>
          </a:p>
        </p:txBody>
      </p:sp>
    </p:spTree>
    <p:extLst>
      <p:ext uri="{BB962C8B-B14F-4D97-AF65-F5344CB8AC3E}">
        <p14:creationId xmlns:p14="http://schemas.microsoft.com/office/powerpoint/2010/main" val="15437370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9A619-4503-8047-8842-CA552B1C341B}"/>
              </a:ext>
            </a:extLst>
          </p:cNvPr>
          <p:cNvSpPr>
            <a:spLocks noGrp="1"/>
          </p:cNvSpPr>
          <p:nvPr>
            <p:ph type="title"/>
          </p:nvPr>
        </p:nvSpPr>
        <p:spPr/>
        <p:txBody>
          <a:bodyPr/>
          <a:lstStyle/>
          <a:p>
            <a:pPr algn="ctr"/>
            <a:r>
              <a:rPr lang="en-US" dirty="0"/>
              <a:t>Thank you!</a:t>
            </a:r>
          </a:p>
        </p:txBody>
      </p:sp>
      <p:sp>
        <p:nvSpPr>
          <p:cNvPr id="3" name="Content Placeholder 2">
            <a:extLst>
              <a:ext uri="{FF2B5EF4-FFF2-40B4-BE49-F238E27FC236}">
                <a16:creationId xmlns:a16="http://schemas.microsoft.com/office/drawing/2014/main" id="{846A04F1-CCF7-B64A-B554-2B2035E30DA7}"/>
              </a:ext>
            </a:extLst>
          </p:cNvPr>
          <p:cNvSpPr>
            <a:spLocks noGrp="1"/>
          </p:cNvSpPr>
          <p:nvPr>
            <p:ph idx="1"/>
          </p:nvPr>
        </p:nvSpPr>
        <p:spPr/>
        <p:txBody>
          <a:bodyPr/>
          <a:lstStyle/>
          <a:p>
            <a:pPr marL="0" indent="0" algn="ctr">
              <a:buNone/>
            </a:pPr>
            <a:r>
              <a:rPr lang="en-US" dirty="0">
                <a:hlinkClick r:id="rId2">
                  <a:extLst>
                    <a:ext uri="{A12FA001-AC4F-418D-AE19-62706E023703}">
                      <ahyp:hlinkClr xmlns:ahyp="http://schemas.microsoft.com/office/drawing/2018/hyperlinkcolor" val="tx"/>
                    </a:ext>
                  </a:extLst>
                </a:hlinkClick>
              </a:rPr>
              <a:t>Email: Disaster@emscimprovement.center</a:t>
            </a:r>
            <a:r>
              <a:rPr lang="en-US" dirty="0"/>
              <a:t> </a:t>
            </a:r>
          </a:p>
        </p:txBody>
      </p:sp>
    </p:spTree>
    <p:extLst>
      <p:ext uri="{BB962C8B-B14F-4D97-AF65-F5344CB8AC3E}">
        <p14:creationId xmlns:p14="http://schemas.microsoft.com/office/powerpoint/2010/main" val="3252849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7A51D-731D-0241-9FC6-F5013812574F}"/>
              </a:ext>
            </a:extLst>
          </p:cNvPr>
          <p:cNvSpPr>
            <a:spLocks noGrp="1"/>
          </p:cNvSpPr>
          <p:nvPr>
            <p:ph type="title"/>
          </p:nvPr>
        </p:nvSpPr>
        <p:spPr/>
        <p:txBody>
          <a:bodyPr/>
          <a:lstStyle/>
          <a:p>
            <a:r>
              <a:rPr lang="en-US" dirty="0"/>
              <a:t>Introduction and Background</a:t>
            </a:r>
          </a:p>
        </p:txBody>
      </p:sp>
      <p:sp>
        <p:nvSpPr>
          <p:cNvPr id="3" name="Text Placeholder 2">
            <a:extLst>
              <a:ext uri="{FF2B5EF4-FFF2-40B4-BE49-F238E27FC236}">
                <a16:creationId xmlns:a16="http://schemas.microsoft.com/office/drawing/2014/main" id="{7286D7E5-B5E7-A646-837E-ABE576EFF73C}"/>
              </a:ext>
            </a:extLst>
          </p:cNvPr>
          <p:cNvSpPr>
            <a:spLocks noGrp="1"/>
          </p:cNvSpPr>
          <p:nvPr>
            <p:ph type="body" idx="1"/>
          </p:nvPr>
        </p:nvSpPr>
        <p:spPr/>
        <p:txBody>
          <a:bodyPr/>
          <a:lstStyle/>
          <a:p>
            <a:r>
              <a:rPr lang="en-US" dirty="0"/>
              <a:t>The importance of family reunification</a:t>
            </a:r>
          </a:p>
        </p:txBody>
      </p:sp>
    </p:spTree>
    <p:extLst>
      <p:ext uri="{BB962C8B-B14F-4D97-AF65-F5344CB8AC3E}">
        <p14:creationId xmlns:p14="http://schemas.microsoft.com/office/powerpoint/2010/main" val="103459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849D7-1AA0-A743-A872-50DECB463200}"/>
              </a:ext>
            </a:extLst>
          </p:cNvPr>
          <p:cNvSpPr>
            <a:spLocks noGrp="1"/>
          </p:cNvSpPr>
          <p:nvPr>
            <p:ph type="title"/>
          </p:nvPr>
        </p:nvSpPr>
        <p:spPr/>
        <p:txBody>
          <a:bodyPr/>
          <a:lstStyle/>
          <a:p>
            <a:r>
              <a:rPr lang="en-US" dirty="0"/>
              <a:t>Ground Rules</a:t>
            </a:r>
          </a:p>
        </p:txBody>
      </p:sp>
      <p:sp>
        <p:nvSpPr>
          <p:cNvPr id="3" name="Content Placeholder 2">
            <a:extLst>
              <a:ext uri="{FF2B5EF4-FFF2-40B4-BE49-F238E27FC236}">
                <a16:creationId xmlns:a16="http://schemas.microsoft.com/office/drawing/2014/main" id="{F0326D40-88E1-764E-8FB8-DC5BC3E2BF4B}"/>
              </a:ext>
            </a:extLst>
          </p:cNvPr>
          <p:cNvSpPr>
            <a:spLocks noGrp="1"/>
          </p:cNvSpPr>
          <p:nvPr>
            <p:ph idx="1"/>
          </p:nvPr>
        </p:nvSpPr>
        <p:spPr/>
        <p:txBody>
          <a:bodyPr/>
          <a:lstStyle/>
          <a:p>
            <a:r>
              <a:rPr lang="en-US" dirty="0"/>
              <a:t>This is a safe environment</a:t>
            </a:r>
          </a:p>
          <a:p>
            <a:r>
              <a:rPr lang="en-US" dirty="0"/>
              <a:t>If you feel overwhelmed, please notify your moderator</a:t>
            </a:r>
          </a:p>
          <a:p>
            <a:r>
              <a:rPr lang="en-US" dirty="0"/>
              <a:t>Please avoid distractions (phones, emails)</a:t>
            </a:r>
          </a:p>
          <a:p>
            <a:r>
              <a:rPr lang="en-US" dirty="0"/>
              <a:t>You are playing your role in the hospital</a:t>
            </a:r>
          </a:p>
          <a:p>
            <a:r>
              <a:rPr lang="en-US" dirty="0"/>
              <a:t>Please try to keep your video on. You are welcome to go off-screen during didactic portions</a:t>
            </a:r>
          </a:p>
          <a:p>
            <a:r>
              <a:rPr lang="en-US" dirty="0"/>
              <a:t>Please put questions in the chat</a:t>
            </a:r>
          </a:p>
          <a:p>
            <a:endParaRPr lang="en-US" dirty="0"/>
          </a:p>
        </p:txBody>
      </p:sp>
    </p:spTree>
    <p:extLst>
      <p:ext uri="{BB962C8B-B14F-4D97-AF65-F5344CB8AC3E}">
        <p14:creationId xmlns:p14="http://schemas.microsoft.com/office/powerpoint/2010/main" val="1798648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E8CA9-6ED1-4C44-B24C-083DB4A97AD3}"/>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AB7E9A4D-E920-5E43-ACE8-8EF46869BAE3}"/>
              </a:ext>
            </a:extLst>
          </p:cNvPr>
          <p:cNvSpPr>
            <a:spLocks noGrp="1"/>
          </p:cNvSpPr>
          <p:nvPr>
            <p:ph idx="1"/>
          </p:nvPr>
        </p:nvSpPr>
        <p:spPr/>
        <p:txBody>
          <a:bodyPr/>
          <a:lstStyle/>
          <a:p>
            <a:pPr marL="342900" lvl="0" indent="-342900">
              <a:spcBef>
                <a:spcPts val="640"/>
              </a:spcBef>
              <a:buClr>
                <a:schemeClr val="dk1"/>
              </a:buClr>
              <a:buSzPts val="3200"/>
            </a:pPr>
            <a:r>
              <a:rPr lang="en-US" dirty="0"/>
              <a:t>Recognize how to prepare and manage a mass casualty event via simulation</a:t>
            </a:r>
          </a:p>
          <a:p>
            <a:pPr marL="342900" lvl="0" indent="-342900">
              <a:spcBef>
                <a:spcPts val="640"/>
              </a:spcBef>
              <a:buClr>
                <a:schemeClr val="dk1"/>
              </a:buClr>
              <a:buSzPts val="3200"/>
            </a:pPr>
            <a:endParaRPr lang="en-US" dirty="0"/>
          </a:p>
          <a:p>
            <a:pPr marL="342900" lvl="0" indent="-342900">
              <a:spcBef>
                <a:spcPts val="640"/>
              </a:spcBef>
              <a:buClr>
                <a:schemeClr val="dk1"/>
              </a:buClr>
              <a:buSzPts val="3200"/>
            </a:pPr>
            <a:r>
              <a:rPr lang="en-US" dirty="0"/>
              <a:t>Test and revise your hospital reunification policies and procedures during a patient surge (share best practices and uncover gaps in planning)</a:t>
            </a:r>
          </a:p>
          <a:p>
            <a:pPr marL="342900" lvl="0" indent="-342900">
              <a:spcBef>
                <a:spcPts val="640"/>
              </a:spcBef>
              <a:buClr>
                <a:schemeClr val="dk1"/>
              </a:buClr>
              <a:buSzPts val="3200"/>
            </a:pPr>
            <a:endParaRPr lang="en-US" dirty="0"/>
          </a:p>
          <a:p>
            <a:pPr marL="342900" lvl="0" indent="-342900">
              <a:spcBef>
                <a:spcPts val="640"/>
              </a:spcBef>
              <a:buClr>
                <a:schemeClr val="dk1"/>
              </a:buClr>
              <a:buSzPts val="3200"/>
            </a:pPr>
            <a:r>
              <a:rPr lang="en-US" dirty="0"/>
              <a:t>Understand hospital’s integration into a regional reunification plan</a:t>
            </a:r>
          </a:p>
        </p:txBody>
      </p:sp>
    </p:spTree>
    <p:extLst>
      <p:ext uri="{BB962C8B-B14F-4D97-AF65-F5344CB8AC3E}">
        <p14:creationId xmlns:p14="http://schemas.microsoft.com/office/powerpoint/2010/main" val="2014014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7A8BB-3742-4C4F-9293-6A9FF8AAC0DF}"/>
              </a:ext>
            </a:extLst>
          </p:cNvPr>
          <p:cNvSpPr>
            <a:spLocks noGrp="1"/>
          </p:cNvSpPr>
          <p:nvPr>
            <p:ph type="title"/>
          </p:nvPr>
        </p:nvSpPr>
        <p:spPr/>
        <p:txBody>
          <a:bodyPr/>
          <a:lstStyle/>
          <a:p>
            <a:r>
              <a:rPr lang="en-US" dirty="0"/>
              <a:t>Pre-Exercise Polling Questions</a:t>
            </a:r>
          </a:p>
        </p:txBody>
      </p:sp>
      <p:sp>
        <p:nvSpPr>
          <p:cNvPr id="3" name="Text Placeholder 2">
            <a:extLst>
              <a:ext uri="{FF2B5EF4-FFF2-40B4-BE49-F238E27FC236}">
                <a16:creationId xmlns:a16="http://schemas.microsoft.com/office/drawing/2014/main" id="{BB255EA5-8D45-574F-9F2E-D6591AE95A8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159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custDataLst>
              <p:tags r:id="rId1"/>
            </p:custDataLst>
          </p:nvPr>
        </p:nvPicPr>
        <p:blipFill>
          <a:blip r:embed="rId4"/>
          <a:stretch>
            <a:fillRect/>
          </a:stretch>
        </p:blipFill>
        <p:spPr>
          <a:xfrm>
            <a:off x="1524000" y="0"/>
            <a:ext cx="9144000" cy="6858000"/>
          </a:xfrm>
          <a:prstGeom prst="rect">
            <a:avLst/>
          </a:prstGeom>
        </p:spPr>
      </p:pic>
      <p:sp>
        <p:nvSpPr>
          <p:cNvPr id="3" name="Rectangle 2">
            <a:hlinkClick r:id="rId5"/>
          </p:cNvPr>
          <p:cNvSpPr/>
          <p:nvPr/>
        </p:nvSpPr>
        <p:spPr>
          <a:xfrm>
            <a:off x="4838701" y="4876800"/>
            <a:ext cx="2625367" cy="6256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6" action="ppaction://hlinkfile"/>
          </p:cNvPr>
          <p:cNvSpPr/>
          <p:nvPr/>
        </p:nvSpPr>
        <p:spPr>
          <a:xfrm>
            <a:off x="3263900" y="622301"/>
            <a:ext cx="5638800" cy="39115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2868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true"/>
</p:tagLst>
</file>

<file path=ppt/tags/tag10.xml><?xml version="1.0" encoding="utf-8"?>
<p:tagLst xmlns:a="http://schemas.openxmlformats.org/drawingml/2006/main" xmlns:r="http://schemas.openxmlformats.org/officeDocument/2006/relationships" xmlns:p="http://schemas.openxmlformats.org/presentationml/2006/main">
  <p:tag name="__PE_POLL_EMBED_ID" val="true"/>
</p:tagLst>
</file>

<file path=ppt/tags/tag2.xml><?xml version="1.0" encoding="utf-8"?>
<p:tagLst xmlns:a="http://schemas.openxmlformats.org/drawingml/2006/main" xmlns:r="http://schemas.openxmlformats.org/officeDocument/2006/relationships" xmlns:p="http://schemas.openxmlformats.org/presentationml/2006/main">
  <p:tag name="__PE_POLL_EMBED_ID" val="true"/>
</p:tagLst>
</file>

<file path=ppt/tags/tag3.xml><?xml version="1.0" encoding="utf-8"?>
<p:tagLst xmlns:a="http://schemas.openxmlformats.org/drawingml/2006/main" xmlns:r="http://schemas.openxmlformats.org/officeDocument/2006/relationships" xmlns:p="http://schemas.openxmlformats.org/presentationml/2006/main">
  <p:tag name="__PE_POLL_EMBED_ID" val="true"/>
</p:tagLst>
</file>

<file path=ppt/tags/tag4.xml><?xml version="1.0" encoding="utf-8"?>
<p:tagLst xmlns:a="http://schemas.openxmlformats.org/drawingml/2006/main" xmlns:r="http://schemas.openxmlformats.org/officeDocument/2006/relationships" xmlns:p="http://schemas.openxmlformats.org/presentationml/2006/main">
  <p:tag name="__PE_POLL_EMBED_ID" val="true"/>
</p:tagLst>
</file>

<file path=ppt/tags/tag5.xml><?xml version="1.0" encoding="utf-8"?>
<p:tagLst xmlns:a="http://schemas.openxmlformats.org/drawingml/2006/main" xmlns:r="http://schemas.openxmlformats.org/officeDocument/2006/relationships" xmlns:p="http://schemas.openxmlformats.org/presentationml/2006/main">
  <p:tag name="__PE_POLL_EMBED_ID" val="true"/>
</p:tagLst>
</file>

<file path=ppt/tags/tag6.xml><?xml version="1.0" encoding="utf-8"?>
<p:tagLst xmlns:a="http://schemas.openxmlformats.org/drawingml/2006/main" xmlns:r="http://schemas.openxmlformats.org/officeDocument/2006/relationships" xmlns:p="http://schemas.openxmlformats.org/presentationml/2006/main">
  <p:tag name="__PE_POLL_EMBED_ID" val="true"/>
</p:tagLst>
</file>

<file path=ppt/tags/tag7.xml><?xml version="1.0" encoding="utf-8"?>
<p:tagLst xmlns:a="http://schemas.openxmlformats.org/drawingml/2006/main" xmlns:r="http://schemas.openxmlformats.org/officeDocument/2006/relationships" xmlns:p="http://schemas.openxmlformats.org/presentationml/2006/main">
  <p:tag name="__PE_POLL_EMBED_ID" val="true"/>
</p:tagLst>
</file>

<file path=ppt/tags/tag8.xml><?xml version="1.0" encoding="utf-8"?>
<p:tagLst xmlns:a="http://schemas.openxmlformats.org/drawingml/2006/main" xmlns:r="http://schemas.openxmlformats.org/officeDocument/2006/relationships" xmlns:p="http://schemas.openxmlformats.org/presentationml/2006/main">
  <p:tag name="__PE_POLL_EMBED_ID" val="true"/>
</p:tagLst>
</file>

<file path=ppt/tags/tag9.xml><?xml version="1.0" encoding="utf-8"?>
<p:tagLst xmlns:a="http://schemas.openxmlformats.org/drawingml/2006/main" xmlns:r="http://schemas.openxmlformats.org/officeDocument/2006/relationships" xmlns:p="http://schemas.openxmlformats.org/presentationml/2006/main">
  <p:tag name="__PE_POLL_EMBED_ID"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7" id="{9CDDB6D4-F579-214A-B49E-496683BA36BD}" vid="{22DF7E85-8713-864B-890A-E65162FEF5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314</TotalTime>
  <Words>1839</Words>
  <Application>Microsoft Macintosh PowerPoint</Application>
  <PresentationFormat>Widescreen</PresentationFormat>
  <Paragraphs>321</Paragraphs>
  <Slides>44</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Calibri Light</vt:lpstr>
      <vt:lpstr>Tahoma</vt:lpstr>
      <vt:lpstr>Office Theme</vt:lpstr>
      <vt:lpstr>Family Reunification Tabletop Exercise</vt:lpstr>
      <vt:lpstr>Welcome!</vt:lpstr>
      <vt:lpstr>PowerPoint Presentation</vt:lpstr>
      <vt:lpstr>Agenda</vt:lpstr>
      <vt:lpstr>Introduction and Background</vt:lpstr>
      <vt:lpstr>Ground Rules</vt:lpstr>
      <vt:lpstr>Objectives</vt:lpstr>
      <vt:lpstr>Pre-Exercise Polling Questions</vt:lpstr>
      <vt:lpstr>PowerPoint Presentation</vt:lpstr>
      <vt:lpstr>PowerPoint Presentation</vt:lpstr>
      <vt:lpstr>PowerPoint Presentation</vt:lpstr>
      <vt:lpstr>PowerPoint Presentation</vt:lpstr>
      <vt:lpstr>PowerPoint Presentation</vt:lpstr>
      <vt:lpstr>Background</vt:lpstr>
      <vt:lpstr>JumpSTART Triage</vt:lpstr>
      <vt:lpstr>The Need for Family Reunification</vt:lpstr>
      <vt:lpstr>Hospitals = Part of the Solution</vt:lpstr>
      <vt:lpstr>Disaster Cycle and the 4 Ss</vt:lpstr>
      <vt:lpstr>Scenario</vt:lpstr>
      <vt:lpstr>Scenario</vt:lpstr>
      <vt:lpstr>Scenario</vt:lpstr>
      <vt:lpstr>Breakout #1: Preparedness for MCI organize by hospital, ED, security, media</vt:lpstr>
      <vt:lpstr>Breakout #1: Preparedness </vt:lpstr>
      <vt:lpstr>Inject #2: Patients Begin to Arrive</vt:lpstr>
      <vt:lpstr>Breakout #2: Response</vt:lpstr>
      <vt:lpstr>Inject #3: More Patients Arrive</vt:lpstr>
      <vt:lpstr>Inject #3: More Patients Arrive</vt:lpstr>
      <vt:lpstr>Inject #3: Parents Begin to Arrive</vt:lpstr>
      <vt:lpstr>Breakout #3: Response</vt:lpstr>
      <vt:lpstr>Break</vt:lpstr>
      <vt:lpstr>Inject #4: More Patients Arrive</vt:lpstr>
      <vt:lpstr>Inject #4</vt:lpstr>
      <vt:lpstr>Inject #4: Patients Needing Identification</vt:lpstr>
      <vt:lpstr>Breakout #4: Response</vt:lpstr>
      <vt:lpstr>Inject #5: Scenario</vt:lpstr>
      <vt:lpstr>Breakout #5: Recovery </vt:lpstr>
      <vt:lpstr>Post-Exercise Poll</vt:lpstr>
      <vt:lpstr>PowerPoint Presentation</vt:lpstr>
      <vt:lpstr>PowerPoint Presentation</vt:lpstr>
      <vt:lpstr>PowerPoint Presentation</vt:lpstr>
      <vt:lpstr>PowerPoint Presentation</vt:lpstr>
      <vt:lpstr>PowerPoint Presentation</vt:lpstr>
      <vt:lpstr>Hot Wash</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Reunification Tabletop Exercise</dc:title>
  <dc:creator>Brent Kaziny</dc:creator>
  <cp:lastModifiedBy>Robin Goodman</cp:lastModifiedBy>
  <cp:revision>32</cp:revision>
  <dcterms:created xsi:type="dcterms:W3CDTF">2021-04-20T16:08:39Z</dcterms:created>
  <dcterms:modified xsi:type="dcterms:W3CDTF">2023-04-26T15:27:46Z</dcterms:modified>
</cp:coreProperties>
</file>