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6" r:id="rId3"/>
  </p:sldMasterIdLst>
  <p:notesMasterIdLst>
    <p:notesMasterId r:id="rId28"/>
  </p:notesMasterIdLst>
  <p:sldIdLst>
    <p:sldId id="262" r:id="rId4"/>
    <p:sldId id="263" r:id="rId5"/>
    <p:sldId id="264" r:id="rId6"/>
    <p:sldId id="484" r:id="rId7"/>
    <p:sldId id="405" r:id="rId8"/>
    <p:sldId id="407" r:id="rId9"/>
    <p:sldId id="409" r:id="rId10"/>
    <p:sldId id="408" r:id="rId11"/>
    <p:sldId id="259" r:id="rId12"/>
    <p:sldId id="260" r:id="rId13"/>
    <p:sldId id="491" r:id="rId14"/>
    <p:sldId id="492" r:id="rId15"/>
    <p:sldId id="261" r:id="rId16"/>
    <p:sldId id="440" r:id="rId17"/>
    <p:sldId id="477" r:id="rId18"/>
    <p:sldId id="487" r:id="rId19"/>
    <p:sldId id="442" r:id="rId20"/>
    <p:sldId id="494" r:id="rId21"/>
    <p:sldId id="488" r:id="rId22"/>
    <p:sldId id="489" r:id="rId23"/>
    <p:sldId id="495" r:id="rId24"/>
    <p:sldId id="485" r:id="rId25"/>
    <p:sldId id="453" r:id="rId26"/>
    <p:sldId id="4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53" d="100"/>
          <a:sy n="153" d="100"/>
        </p:scale>
        <p:origin x="84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3C94A-496B-994C-8B04-B2D0754288F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D13E4A5A-1DEC-6B4D-AA8B-B41A713ECD60}">
      <dgm:prSet phldrT="[Text]" custT="1"/>
      <dgm:spPr/>
      <dgm:t>
        <a:bodyPr/>
        <a:lstStyle/>
        <a:p>
          <a:pPr algn="l"/>
          <a:r>
            <a:rPr lang="en-US" sz="3600" b="0" i="0" dirty="0">
              <a:latin typeface="+mj-lt"/>
            </a:rPr>
            <a:t>Normal Vital Signs</a:t>
          </a:r>
        </a:p>
      </dgm:t>
    </dgm:pt>
    <dgm:pt modelId="{9B34909C-E0F4-AC4B-B494-8C89D190E7A9}" type="parTrans" cxnId="{C6804B9C-F13E-C543-B25E-39890FE04970}">
      <dgm:prSet/>
      <dgm:spPr/>
      <dgm:t>
        <a:bodyPr/>
        <a:lstStyle/>
        <a:p>
          <a:endParaRPr lang="en-US"/>
        </a:p>
      </dgm:t>
    </dgm:pt>
    <dgm:pt modelId="{0DCF832F-FED4-FC4A-8921-3441C283E0B8}" type="sibTrans" cxnId="{C6804B9C-F13E-C543-B25E-39890FE04970}">
      <dgm:prSet/>
      <dgm:spPr/>
      <dgm:t>
        <a:bodyPr/>
        <a:lstStyle/>
        <a:p>
          <a:endParaRPr lang="en-US"/>
        </a:p>
      </dgm:t>
    </dgm:pt>
    <dgm:pt modelId="{5637A5A1-722E-8244-A25A-44A69786B8D7}">
      <dgm:prSet phldrT="[Text]" custT="1"/>
      <dgm:spPr/>
      <dgm:t>
        <a:bodyPr/>
        <a:lstStyle/>
        <a:p>
          <a:r>
            <a:rPr lang="en-US" sz="2400" b="0" i="0" dirty="0">
              <a:latin typeface="+mj-lt"/>
            </a:rPr>
            <a:t>“Standard set of vital signs” is synonymous with the collection of temp, HR, RR, pulse ox, BP, pain, and mental status (when indicated).</a:t>
          </a:r>
        </a:p>
      </dgm:t>
    </dgm:pt>
    <dgm:pt modelId="{4ECF322F-7D0E-1048-BB05-156482676185}" type="parTrans" cxnId="{B3C80A73-379B-FD4D-AAFA-A1B0E1219399}">
      <dgm:prSet/>
      <dgm:spPr/>
      <dgm:t>
        <a:bodyPr/>
        <a:lstStyle/>
        <a:p>
          <a:endParaRPr lang="en-US"/>
        </a:p>
      </dgm:t>
    </dgm:pt>
    <dgm:pt modelId="{1AA72F12-8BEF-9445-A76C-41496746BCE2}" type="sibTrans" cxnId="{B3C80A73-379B-FD4D-AAFA-A1B0E1219399}">
      <dgm:prSet/>
      <dgm:spPr/>
      <dgm:t>
        <a:bodyPr/>
        <a:lstStyle/>
        <a:p>
          <a:endParaRPr lang="en-US"/>
        </a:p>
      </dgm:t>
    </dgm:pt>
    <dgm:pt modelId="{91FF6D22-D37E-1447-B6A0-93194C4B7801}">
      <dgm:prSet phldrT="[Text]" custT="1"/>
      <dgm:spPr/>
      <dgm:t>
        <a:bodyPr/>
        <a:lstStyle/>
        <a:p>
          <a:r>
            <a:rPr lang="en-US" sz="2400" b="0" i="0" dirty="0">
              <a:latin typeface="+mj-lt"/>
            </a:rPr>
            <a:t>“Standard for vital signs” refers to a vital sign’s normal range based on age or weight</a:t>
          </a:r>
        </a:p>
      </dgm:t>
    </dgm:pt>
    <dgm:pt modelId="{1E53C61F-A04A-C241-AB87-34B331996F9B}" type="parTrans" cxnId="{FD1920EF-89C5-284E-8F28-4BF2CC431CA5}">
      <dgm:prSet/>
      <dgm:spPr/>
      <dgm:t>
        <a:bodyPr/>
        <a:lstStyle/>
        <a:p>
          <a:endParaRPr lang="en-US"/>
        </a:p>
      </dgm:t>
    </dgm:pt>
    <dgm:pt modelId="{FA422573-66FD-B14F-99A7-8DE0E88A36F0}" type="sibTrans" cxnId="{FD1920EF-89C5-284E-8F28-4BF2CC431CA5}">
      <dgm:prSet/>
      <dgm:spPr/>
      <dgm:t>
        <a:bodyPr/>
        <a:lstStyle/>
        <a:p>
          <a:endParaRPr lang="en-US"/>
        </a:p>
      </dgm:t>
    </dgm:pt>
    <dgm:pt modelId="{A1B63A5F-FDF4-1141-9B80-31747D77ABE8}">
      <dgm:prSet phldrT="[Text]" custT="1"/>
      <dgm:spPr/>
      <dgm:t>
        <a:bodyPr/>
        <a:lstStyle/>
        <a:p>
          <a:pPr algn="l"/>
          <a:r>
            <a:rPr lang="en-US" sz="3600" b="0" i="0" dirty="0">
              <a:latin typeface="+mj-lt"/>
            </a:rPr>
            <a:t>AVS-Managed by Policy </a:t>
          </a:r>
        </a:p>
      </dgm:t>
    </dgm:pt>
    <dgm:pt modelId="{12EF7D2C-2713-6644-AA7F-7857E42AA4E4}" type="parTrans" cxnId="{7CCBA3E3-05DA-C24A-AFF6-AF4E21263273}">
      <dgm:prSet/>
      <dgm:spPr/>
      <dgm:t>
        <a:bodyPr/>
        <a:lstStyle/>
        <a:p>
          <a:endParaRPr lang="en-US"/>
        </a:p>
      </dgm:t>
    </dgm:pt>
    <dgm:pt modelId="{5FE461C7-C2BC-1D4F-BC4A-E3CB78B0DEF4}" type="sibTrans" cxnId="{7CCBA3E3-05DA-C24A-AFF6-AF4E21263273}">
      <dgm:prSet/>
      <dgm:spPr/>
      <dgm:t>
        <a:bodyPr/>
        <a:lstStyle/>
        <a:p>
          <a:endParaRPr lang="en-US"/>
        </a:p>
      </dgm:t>
    </dgm:pt>
    <dgm:pt modelId="{E6797A39-278F-F540-9567-3C51AE63C718}">
      <dgm:prSet phldrT="[Text]" custT="1"/>
      <dgm:spPr/>
      <dgm:t>
        <a:bodyPr/>
        <a:lstStyle/>
        <a:p>
          <a:r>
            <a:rPr lang="en-US" sz="2400" b="0" i="0" dirty="0">
              <a:latin typeface="+mj-lt"/>
            </a:rPr>
            <a:t>Policy allows nurses to give Motrin/Tylenol for fever. </a:t>
          </a:r>
        </a:p>
      </dgm:t>
    </dgm:pt>
    <dgm:pt modelId="{3D09FD78-463D-A44E-990B-C33756702B71}" type="parTrans" cxnId="{A875B8D6-CC1C-B44B-94F7-F6640A6B2BD9}">
      <dgm:prSet/>
      <dgm:spPr/>
      <dgm:t>
        <a:bodyPr/>
        <a:lstStyle/>
        <a:p>
          <a:endParaRPr lang="en-US"/>
        </a:p>
      </dgm:t>
    </dgm:pt>
    <dgm:pt modelId="{52B19068-BCF1-954B-A5DC-F8F50580DDDC}" type="sibTrans" cxnId="{A875B8D6-CC1C-B44B-94F7-F6640A6B2BD9}">
      <dgm:prSet/>
      <dgm:spPr/>
      <dgm:t>
        <a:bodyPr/>
        <a:lstStyle/>
        <a:p>
          <a:endParaRPr lang="en-US"/>
        </a:p>
      </dgm:t>
    </dgm:pt>
    <dgm:pt modelId="{B2071935-1A1F-9C47-9543-1D7FB404A6C9}">
      <dgm:prSet phldrT="[Text]" custT="1"/>
      <dgm:spPr/>
      <dgm:t>
        <a:bodyPr/>
        <a:lstStyle/>
        <a:p>
          <a:r>
            <a:rPr lang="en-US" sz="2400" b="0" i="0" dirty="0">
              <a:latin typeface="+mj-lt"/>
            </a:rPr>
            <a:t>Repeat elevated HR or BP if patient is crying after distraction, pain control or treating fever.   </a:t>
          </a:r>
        </a:p>
      </dgm:t>
    </dgm:pt>
    <dgm:pt modelId="{0484C2D9-87D4-D94A-8CE2-1E031D8B2E69}" type="parTrans" cxnId="{BF95103D-C753-2741-9509-65B7B3554498}">
      <dgm:prSet/>
      <dgm:spPr/>
      <dgm:t>
        <a:bodyPr/>
        <a:lstStyle/>
        <a:p>
          <a:endParaRPr lang="en-US"/>
        </a:p>
      </dgm:t>
    </dgm:pt>
    <dgm:pt modelId="{5B3D1FA1-6AAD-C845-B44B-68165F63F5C1}" type="sibTrans" cxnId="{BF95103D-C753-2741-9509-65B7B3554498}">
      <dgm:prSet/>
      <dgm:spPr/>
      <dgm:t>
        <a:bodyPr/>
        <a:lstStyle/>
        <a:p>
          <a:endParaRPr lang="en-US"/>
        </a:p>
      </dgm:t>
    </dgm:pt>
    <dgm:pt modelId="{F38072AA-2060-F843-B85A-AB6C55456748}">
      <dgm:prSet phldrT="[Text]" custT="1"/>
      <dgm:spPr/>
      <dgm:t>
        <a:bodyPr/>
        <a:lstStyle/>
        <a:p>
          <a:pPr algn="l"/>
          <a:r>
            <a:rPr lang="en-US" sz="3600" dirty="0"/>
            <a:t>AVS-Requiring Notification</a:t>
          </a:r>
        </a:p>
      </dgm:t>
    </dgm:pt>
    <dgm:pt modelId="{C1388817-0AB2-6043-9630-73BE3C8E30A9}" type="parTrans" cxnId="{334B384B-2CC6-2645-9F88-B83330CE067F}">
      <dgm:prSet/>
      <dgm:spPr/>
      <dgm:t>
        <a:bodyPr/>
        <a:lstStyle/>
        <a:p>
          <a:endParaRPr lang="en-US"/>
        </a:p>
      </dgm:t>
    </dgm:pt>
    <dgm:pt modelId="{FD464460-1712-4641-98DC-6C269688C2A3}" type="sibTrans" cxnId="{334B384B-2CC6-2645-9F88-B83330CE067F}">
      <dgm:prSet/>
      <dgm:spPr/>
      <dgm:t>
        <a:bodyPr/>
        <a:lstStyle/>
        <a:p>
          <a:endParaRPr lang="en-US"/>
        </a:p>
      </dgm:t>
    </dgm:pt>
    <dgm:pt modelId="{B49B11AB-F858-1C4D-ACAD-74A11920B35F}">
      <dgm:prSet phldrT="[Text]" custT="1"/>
      <dgm:spPr/>
      <dgm:t>
        <a:bodyPr/>
        <a:lstStyle/>
        <a:p>
          <a:r>
            <a:rPr lang="en-US" sz="2400" b="0" i="0" dirty="0">
              <a:latin typeface="+mj-lt"/>
            </a:rPr>
            <a:t>Unstable patient/Resuscitation</a:t>
          </a:r>
        </a:p>
      </dgm:t>
    </dgm:pt>
    <dgm:pt modelId="{0AAB80DF-1185-5146-A38F-E0E9C30BD3B1}" type="parTrans" cxnId="{0BB9D207-8587-0743-AFEB-058EA2E0563C}">
      <dgm:prSet/>
      <dgm:spPr/>
      <dgm:t>
        <a:bodyPr/>
        <a:lstStyle/>
        <a:p>
          <a:endParaRPr lang="en-US"/>
        </a:p>
      </dgm:t>
    </dgm:pt>
    <dgm:pt modelId="{11F98E2F-B310-5D43-A58A-7A3C676B1D89}" type="sibTrans" cxnId="{0BB9D207-8587-0743-AFEB-058EA2E0563C}">
      <dgm:prSet/>
      <dgm:spPr/>
      <dgm:t>
        <a:bodyPr/>
        <a:lstStyle/>
        <a:p>
          <a:endParaRPr lang="en-US"/>
        </a:p>
      </dgm:t>
    </dgm:pt>
    <dgm:pt modelId="{2D0FC3A8-5A5D-B440-B4CC-C87F36C4C4B9}">
      <dgm:prSet phldrT="[Text]" custT="1"/>
      <dgm:spPr/>
      <dgm:t>
        <a:bodyPr/>
        <a:lstStyle/>
        <a:p>
          <a:r>
            <a:rPr lang="en-US" sz="2400" b="0" i="0" dirty="0">
              <a:latin typeface="+mj-lt"/>
            </a:rPr>
            <a:t>“Sick Patient: compensated shock, mod-severe respiratory, persistent AVS despite intervention </a:t>
          </a:r>
        </a:p>
      </dgm:t>
    </dgm:pt>
    <dgm:pt modelId="{84D5C2C1-E8AE-5246-918A-300CDABCF652}" type="parTrans" cxnId="{06E959D8-0B00-1744-A0C2-D1A5C7B7AACA}">
      <dgm:prSet/>
      <dgm:spPr/>
      <dgm:t>
        <a:bodyPr/>
        <a:lstStyle/>
        <a:p>
          <a:endParaRPr lang="en-US"/>
        </a:p>
      </dgm:t>
    </dgm:pt>
    <dgm:pt modelId="{B3241F93-8930-D34E-8564-931672920F59}" type="sibTrans" cxnId="{06E959D8-0B00-1744-A0C2-D1A5C7B7AACA}">
      <dgm:prSet/>
      <dgm:spPr/>
      <dgm:t>
        <a:bodyPr/>
        <a:lstStyle/>
        <a:p>
          <a:endParaRPr lang="en-US"/>
        </a:p>
      </dgm:t>
    </dgm:pt>
    <dgm:pt modelId="{F33F2133-8948-8E41-BFE9-48E9C12B38EF}" type="pres">
      <dgm:prSet presAssocID="{1293C94A-496B-994C-8B04-B2D0754288F7}" presName="Name0" presStyleCnt="0">
        <dgm:presLayoutVars>
          <dgm:dir/>
          <dgm:animLvl val="lvl"/>
          <dgm:resizeHandles val="exact"/>
        </dgm:presLayoutVars>
      </dgm:prSet>
      <dgm:spPr/>
    </dgm:pt>
    <dgm:pt modelId="{A0331CB8-0788-1340-BF1B-527853BEFD0A}" type="pres">
      <dgm:prSet presAssocID="{D13E4A5A-1DEC-6B4D-AA8B-B41A713ECD60}" presName="linNode" presStyleCnt="0"/>
      <dgm:spPr/>
    </dgm:pt>
    <dgm:pt modelId="{D902CB58-20AE-0949-8505-4819B354039E}" type="pres">
      <dgm:prSet presAssocID="{D13E4A5A-1DEC-6B4D-AA8B-B41A713ECD60}" presName="parentText" presStyleLbl="node1" presStyleIdx="0" presStyleCnt="3" custScaleX="72926">
        <dgm:presLayoutVars>
          <dgm:chMax val="1"/>
          <dgm:bulletEnabled val="1"/>
        </dgm:presLayoutVars>
      </dgm:prSet>
      <dgm:spPr/>
    </dgm:pt>
    <dgm:pt modelId="{2581386F-C511-9746-AB7C-E10ED452424F}" type="pres">
      <dgm:prSet presAssocID="{D13E4A5A-1DEC-6B4D-AA8B-B41A713ECD60}" presName="descendantText" presStyleLbl="alignAccFollowNode1" presStyleIdx="0" presStyleCnt="3" custScaleX="177548" custScaleY="127515">
        <dgm:presLayoutVars>
          <dgm:bulletEnabled val="1"/>
        </dgm:presLayoutVars>
      </dgm:prSet>
      <dgm:spPr/>
    </dgm:pt>
    <dgm:pt modelId="{6CAED2D1-EFB0-314F-A9F7-A8A070694B23}" type="pres">
      <dgm:prSet presAssocID="{0DCF832F-FED4-FC4A-8921-3441C283E0B8}" presName="sp" presStyleCnt="0"/>
      <dgm:spPr/>
    </dgm:pt>
    <dgm:pt modelId="{BCE957BC-57E6-DB42-91BB-52B2E9614C97}" type="pres">
      <dgm:prSet presAssocID="{A1B63A5F-FDF4-1141-9B80-31747D77ABE8}" presName="linNode" presStyleCnt="0"/>
      <dgm:spPr/>
    </dgm:pt>
    <dgm:pt modelId="{1D7962CF-DF7A-164D-A393-EC241C4AD03F}" type="pres">
      <dgm:prSet presAssocID="{A1B63A5F-FDF4-1141-9B80-31747D77ABE8}" presName="parentText" presStyleLbl="node1" presStyleIdx="1" presStyleCnt="3" custScaleX="60850">
        <dgm:presLayoutVars>
          <dgm:chMax val="1"/>
          <dgm:bulletEnabled val="1"/>
        </dgm:presLayoutVars>
      </dgm:prSet>
      <dgm:spPr/>
    </dgm:pt>
    <dgm:pt modelId="{19FFBBA1-AEC9-374F-968A-094A39B5B823}" type="pres">
      <dgm:prSet presAssocID="{A1B63A5F-FDF4-1141-9B80-31747D77ABE8}" presName="descendantText" presStyleLbl="alignAccFollowNode1" presStyleIdx="1" presStyleCnt="3" custScaleX="128852">
        <dgm:presLayoutVars>
          <dgm:bulletEnabled val="1"/>
        </dgm:presLayoutVars>
      </dgm:prSet>
      <dgm:spPr/>
    </dgm:pt>
    <dgm:pt modelId="{337CF1AB-B6DA-F24F-A683-185134DDCB72}" type="pres">
      <dgm:prSet presAssocID="{5FE461C7-C2BC-1D4F-BC4A-E3CB78B0DEF4}" presName="sp" presStyleCnt="0"/>
      <dgm:spPr/>
    </dgm:pt>
    <dgm:pt modelId="{700C1FD7-2A0C-2B48-AC6C-E8EF2EF9FA2C}" type="pres">
      <dgm:prSet presAssocID="{F38072AA-2060-F843-B85A-AB6C55456748}" presName="linNode" presStyleCnt="0"/>
      <dgm:spPr/>
    </dgm:pt>
    <dgm:pt modelId="{5ACA4441-7700-CB47-86CD-FB685A6951F0}" type="pres">
      <dgm:prSet presAssocID="{F38072AA-2060-F843-B85A-AB6C55456748}" presName="parentText" presStyleLbl="node1" presStyleIdx="2" presStyleCnt="3" custScaleX="69029" custLinFactNeighborX="-2447">
        <dgm:presLayoutVars>
          <dgm:chMax val="1"/>
          <dgm:bulletEnabled val="1"/>
        </dgm:presLayoutVars>
      </dgm:prSet>
      <dgm:spPr/>
    </dgm:pt>
    <dgm:pt modelId="{62CBC2DB-9FBB-974E-A5BE-57166ED86FA9}" type="pres">
      <dgm:prSet presAssocID="{F38072AA-2060-F843-B85A-AB6C55456748}" presName="descendantText" presStyleLbl="alignAccFollowNode1" presStyleIdx="2" presStyleCnt="3">
        <dgm:presLayoutVars>
          <dgm:bulletEnabled val="1"/>
        </dgm:presLayoutVars>
      </dgm:prSet>
      <dgm:spPr/>
    </dgm:pt>
  </dgm:ptLst>
  <dgm:cxnLst>
    <dgm:cxn modelId="{0BB9D207-8587-0743-AFEB-058EA2E0563C}" srcId="{F38072AA-2060-F843-B85A-AB6C55456748}" destId="{B49B11AB-F858-1C4D-ACAD-74A11920B35F}" srcOrd="0" destOrd="0" parTransId="{0AAB80DF-1185-5146-A38F-E0E9C30BD3B1}" sibTransId="{11F98E2F-B310-5D43-A58A-7A3C676B1D89}"/>
    <dgm:cxn modelId="{AC12E52C-9B17-514F-AFE7-60513E09EB81}" type="presOf" srcId="{2D0FC3A8-5A5D-B440-B4CC-C87F36C4C4B9}" destId="{62CBC2DB-9FBB-974E-A5BE-57166ED86FA9}" srcOrd="0" destOrd="1" presId="urn:microsoft.com/office/officeart/2005/8/layout/vList5"/>
    <dgm:cxn modelId="{BF95103D-C753-2741-9509-65B7B3554498}" srcId="{A1B63A5F-FDF4-1141-9B80-31747D77ABE8}" destId="{B2071935-1A1F-9C47-9543-1D7FB404A6C9}" srcOrd="1" destOrd="0" parTransId="{0484C2D9-87D4-D94A-8CE2-1E031D8B2E69}" sibTransId="{5B3D1FA1-6AAD-C845-B44B-68165F63F5C1}"/>
    <dgm:cxn modelId="{334B384B-2CC6-2645-9F88-B83330CE067F}" srcId="{1293C94A-496B-994C-8B04-B2D0754288F7}" destId="{F38072AA-2060-F843-B85A-AB6C55456748}" srcOrd="2" destOrd="0" parTransId="{C1388817-0AB2-6043-9630-73BE3C8E30A9}" sibTransId="{FD464460-1712-4641-98DC-6C269688C2A3}"/>
    <dgm:cxn modelId="{CB46A371-FEDE-6E40-862D-C07B826B138D}" type="presOf" srcId="{E6797A39-278F-F540-9567-3C51AE63C718}" destId="{19FFBBA1-AEC9-374F-968A-094A39B5B823}" srcOrd="0" destOrd="0" presId="urn:microsoft.com/office/officeart/2005/8/layout/vList5"/>
    <dgm:cxn modelId="{B3C80A73-379B-FD4D-AAFA-A1B0E1219399}" srcId="{D13E4A5A-1DEC-6B4D-AA8B-B41A713ECD60}" destId="{5637A5A1-722E-8244-A25A-44A69786B8D7}" srcOrd="0" destOrd="0" parTransId="{4ECF322F-7D0E-1048-BB05-156482676185}" sibTransId="{1AA72F12-8BEF-9445-A76C-41496746BCE2}"/>
    <dgm:cxn modelId="{1BCDB77E-9DCC-1042-AD5E-F94A6A0E31A8}" type="presOf" srcId="{D13E4A5A-1DEC-6B4D-AA8B-B41A713ECD60}" destId="{D902CB58-20AE-0949-8505-4819B354039E}" srcOrd="0" destOrd="0" presId="urn:microsoft.com/office/officeart/2005/8/layout/vList5"/>
    <dgm:cxn modelId="{B01DEC83-B3B9-A04B-AA4A-27C0377F868F}" type="presOf" srcId="{B2071935-1A1F-9C47-9543-1D7FB404A6C9}" destId="{19FFBBA1-AEC9-374F-968A-094A39B5B823}" srcOrd="0" destOrd="1" presId="urn:microsoft.com/office/officeart/2005/8/layout/vList5"/>
    <dgm:cxn modelId="{F3A3A28E-3F94-444A-9DC8-A2A80C72BD2E}" type="presOf" srcId="{B49B11AB-F858-1C4D-ACAD-74A11920B35F}" destId="{62CBC2DB-9FBB-974E-A5BE-57166ED86FA9}" srcOrd="0" destOrd="0" presId="urn:microsoft.com/office/officeart/2005/8/layout/vList5"/>
    <dgm:cxn modelId="{C6804B9C-F13E-C543-B25E-39890FE04970}" srcId="{1293C94A-496B-994C-8B04-B2D0754288F7}" destId="{D13E4A5A-1DEC-6B4D-AA8B-B41A713ECD60}" srcOrd="0" destOrd="0" parTransId="{9B34909C-E0F4-AC4B-B494-8C89D190E7A9}" sibTransId="{0DCF832F-FED4-FC4A-8921-3441C283E0B8}"/>
    <dgm:cxn modelId="{5C6CA89D-DC16-B449-944C-0F8E65D9F894}" type="presOf" srcId="{A1B63A5F-FDF4-1141-9B80-31747D77ABE8}" destId="{1D7962CF-DF7A-164D-A393-EC241C4AD03F}" srcOrd="0" destOrd="0" presId="urn:microsoft.com/office/officeart/2005/8/layout/vList5"/>
    <dgm:cxn modelId="{25AD3DB3-CB05-E441-97F7-D47CB57ACD40}" type="presOf" srcId="{F38072AA-2060-F843-B85A-AB6C55456748}" destId="{5ACA4441-7700-CB47-86CD-FB685A6951F0}" srcOrd="0" destOrd="0" presId="urn:microsoft.com/office/officeart/2005/8/layout/vList5"/>
    <dgm:cxn modelId="{FA6DF3B8-5984-554D-970B-A3F06B9C99A2}" type="presOf" srcId="{5637A5A1-722E-8244-A25A-44A69786B8D7}" destId="{2581386F-C511-9746-AB7C-E10ED452424F}" srcOrd="0" destOrd="0" presId="urn:microsoft.com/office/officeart/2005/8/layout/vList5"/>
    <dgm:cxn modelId="{19E19EBE-6663-A341-9F24-58F9C7315EC3}" type="presOf" srcId="{91FF6D22-D37E-1447-B6A0-93194C4B7801}" destId="{2581386F-C511-9746-AB7C-E10ED452424F}" srcOrd="0" destOrd="1" presId="urn:microsoft.com/office/officeart/2005/8/layout/vList5"/>
    <dgm:cxn modelId="{87C831D1-06FD-F047-B4D2-4097FDC9185D}" type="presOf" srcId="{1293C94A-496B-994C-8B04-B2D0754288F7}" destId="{F33F2133-8948-8E41-BFE9-48E9C12B38EF}" srcOrd="0" destOrd="0" presId="urn:microsoft.com/office/officeart/2005/8/layout/vList5"/>
    <dgm:cxn modelId="{A875B8D6-CC1C-B44B-94F7-F6640A6B2BD9}" srcId="{A1B63A5F-FDF4-1141-9B80-31747D77ABE8}" destId="{E6797A39-278F-F540-9567-3C51AE63C718}" srcOrd="0" destOrd="0" parTransId="{3D09FD78-463D-A44E-990B-C33756702B71}" sibTransId="{52B19068-BCF1-954B-A5DC-F8F50580DDDC}"/>
    <dgm:cxn modelId="{06E959D8-0B00-1744-A0C2-D1A5C7B7AACA}" srcId="{F38072AA-2060-F843-B85A-AB6C55456748}" destId="{2D0FC3A8-5A5D-B440-B4CC-C87F36C4C4B9}" srcOrd="1" destOrd="0" parTransId="{84D5C2C1-E8AE-5246-918A-300CDABCF652}" sibTransId="{B3241F93-8930-D34E-8564-931672920F59}"/>
    <dgm:cxn modelId="{7CCBA3E3-05DA-C24A-AFF6-AF4E21263273}" srcId="{1293C94A-496B-994C-8B04-B2D0754288F7}" destId="{A1B63A5F-FDF4-1141-9B80-31747D77ABE8}" srcOrd="1" destOrd="0" parTransId="{12EF7D2C-2713-6644-AA7F-7857E42AA4E4}" sibTransId="{5FE461C7-C2BC-1D4F-BC4A-E3CB78B0DEF4}"/>
    <dgm:cxn modelId="{FD1920EF-89C5-284E-8F28-4BF2CC431CA5}" srcId="{D13E4A5A-1DEC-6B4D-AA8B-B41A713ECD60}" destId="{91FF6D22-D37E-1447-B6A0-93194C4B7801}" srcOrd="1" destOrd="0" parTransId="{1E53C61F-A04A-C241-AB87-34B331996F9B}" sibTransId="{FA422573-66FD-B14F-99A7-8DE0E88A36F0}"/>
    <dgm:cxn modelId="{5B442598-8263-0D4C-B8FF-86AE55A5D348}" type="presParOf" srcId="{F33F2133-8948-8E41-BFE9-48E9C12B38EF}" destId="{A0331CB8-0788-1340-BF1B-527853BEFD0A}" srcOrd="0" destOrd="0" presId="urn:microsoft.com/office/officeart/2005/8/layout/vList5"/>
    <dgm:cxn modelId="{6E471FAA-E5DF-564B-B53B-462C3B29A19B}" type="presParOf" srcId="{A0331CB8-0788-1340-BF1B-527853BEFD0A}" destId="{D902CB58-20AE-0949-8505-4819B354039E}" srcOrd="0" destOrd="0" presId="urn:microsoft.com/office/officeart/2005/8/layout/vList5"/>
    <dgm:cxn modelId="{7FBDC08E-5E57-D545-8E35-AE08CB811201}" type="presParOf" srcId="{A0331CB8-0788-1340-BF1B-527853BEFD0A}" destId="{2581386F-C511-9746-AB7C-E10ED452424F}" srcOrd="1" destOrd="0" presId="urn:microsoft.com/office/officeart/2005/8/layout/vList5"/>
    <dgm:cxn modelId="{B89155AC-B612-D84D-9D28-06F451FC0DB9}" type="presParOf" srcId="{F33F2133-8948-8E41-BFE9-48E9C12B38EF}" destId="{6CAED2D1-EFB0-314F-A9F7-A8A070694B23}" srcOrd="1" destOrd="0" presId="urn:microsoft.com/office/officeart/2005/8/layout/vList5"/>
    <dgm:cxn modelId="{8FF9FFCE-F1B9-9D48-B8C4-735BDA33DF18}" type="presParOf" srcId="{F33F2133-8948-8E41-BFE9-48E9C12B38EF}" destId="{BCE957BC-57E6-DB42-91BB-52B2E9614C97}" srcOrd="2" destOrd="0" presId="urn:microsoft.com/office/officeart/2005/8/layout/vList5"/>
    <dgm:cxn modelId="{7FA4271A-D3EA-AE42-B637-2729CBFE4312}" type="presParOf" srcId="{BCE957BC-57E6-DB42-91BB-52B2E9614C97}" destId="{1D7962CF-DF7A-164D-A393-EC241C4AD03F}" srcOrd="0" destOrd="0" presId="urn:microsoft.com/office/officeart/2005/8/layout/vList5"/>
    <dgm:cxn modelId="{A2B5355A-9A8F-D043-86F6-24865018713E}" type="presParOf" srcId="{BCE957BC-57E6-DB42-91BB-52B2E9614C97}" destId="{19FFBBA1-AEC9-374F-968A-094A39B5B823}" srcOrd="1" destOrd="0" presId="urn:microsoft.com/office/officeart/2005/8/layout/vList5"/>
    <dgm:cxn modelId="{22138569-E61D-9047-8731-98682452AA68}" type="presParOf" srcId="{F33F2133-8948-8E41-BFE9-48E9C12B38EF}" destId="{337CF1AB-B6DA-F24F-A683-185134DDCB72}" srcOrd="3" destOrd="0" presId="urn:microsoft.com/office/officeart/2005/8/layout/vList5"/>
    <dgm:cxn modelId="{76995AEF-508E-0C44-9DF8-2D6A6C8EE45B}" type="presParOf" srcId="{F33F2133-8948-8E41-BFE9-48E9C12B38EF}" destId="{700C1FD7-2A0C-2B48-AC6C-E8EF2EF9FA2C}" srcOrd="4" destOrd="0" presId="urn:microsoft.com/office/officeart/2005/8/layout/vList5"/>
    <dgm:cxn modelId="{24132808-4D1D-AD40-8942-3A86CE33C4FE}" type="presParOf" srcId="{700C1FD7-2A0C-2B48-AC6C-E8EF2EF9FA2C}" destId="{5ACA4441-7700-CB47-86CD-FB685A6951F0}" srcOrd="0" destOrd="0" presId="urn:microsoft.com/office/officeart/2005/8/layout/vList5"/>
    <dgm:cxn modelId="{BFDCC38B-DBF0-EE4D-B54C-931DBB9DDF8C}" type="presParOf" srcId="{700C1FD7-2A0C-2B48-AC6C-E8EF2EF9FA2C}" destId="{62CBC2DB-9FBB-974E-A5BE-57166ED86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1386F-C511-9746-AB7C-E10ED452424F}">
      <dsp:nvSpPr>
        <dsp:cNvPr id="0" name=""/>
        <dsp:cNvSpPr/>
      </dsp:nvSpPr>
      <dsp:spPr>
        <a:xfrm rot="5400000">
          <a:off x="6024132" y="-3858238"/>
          <a:ext cx="1647477" cy="93669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latin typeface="+mj-lt"/>
            </a:rPr>
            <a:t>“Standard set of vital signs” is synonymous with the collection of temp, HR, RR, pulse ox, BP, pain, and mental status (when indicated).</a:t>
          </a:r>
        </a:p>
        <a:p>
          <a:pPr marL="228600" lvl="1" indent="-228600" algn="l" defTabSz="1066800">
            <a:lnSpc>
              <a:spcPct val="90000"/>
            </a:lnSpc>
            <a:spcBef>
              <a:spcPct val="0"/>
            </a:spcBef>
            <a:spcAft>
              <a:spcPct val="15000"/>
            </a:spcAft>
            <a:buChar char="•"/>
          </a:pPr>
          <a:r>
            <a:rPr lang="en-US" sz="2400" b="0" i="0" kern="1200" dirty="0">
              <a:latin typeface="+mj-lt"/>
            </a:rPr>
            <a:t>“Standard for vital signs” refers to a vital sign’s normal range based on age or weight</a:t>
          </a:r>
        </a:p>
      </dsp:txBody>
      <dsp:txXfrm rot="-5400000">
        <a:off x="2164415" y="81902"/>
        <a:ext cx="9286489" cy="1486631"/>
      </dsp:txXfrm>
    </dsp:sp>
    <dsp:sp modelId="{D902CB58-20AE-0949-8505-4819B354039E}">
      <dsp:nvSpPr>
        <dsp:cNvPr id="0" name=""/>
        <dsp:cNvSpPr/>
      </dsp:nvSpPr>
      <dsp:spPr>
        <a:xfrm>
          <a:off x="273" y="17725"/>
          <a:ext cx="2164141" cy="1614983"/>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mj-lt"/>
            </a:rPr>
            <a:t>Normal Vital Signs</a:t>
          </a:r>
        </a:p>
      </dsp:txBody>
      <dsp:txXfrm>
        <a:off x="79110" y="96562"/>
        <a:ext cx="2006467" cy="1457309"/>
      </dsp:txXfrm>
    </dsp:sp>
    <dsp:sp modelId="{19FFBBA1-AEC9-374F-968A-094A39B5B823}">
      <dsp:nvSpPr>
        <dsp:cNvPr id="0" name=""/>
        <dsp:cNvSpPr/>
      </dsp:nvSpPr>
      <dsp:spPr>
        <a:xfrm rot="5400000">
          <a:off x="6329434" y="-2017922"/>
          <a:ext cx="1291986" cy="91102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latin typeface="+mj-lt"/>
            </a:rPr>
            <a:t>Policy allows nurses to give Motrin/Tylenol for fever. </a:t>
          </a:r>
        </a:p>
        <a:p>
          <a:pPr marL="228600" lvl="1" indent="-228600" algn="l" defTabSz="1066800">
            <a:lnSpc>
              <a:spcPct val="90000"/>
            </a:lnSpc>
            <a:spcBef>
              <a:spcPct val="0"/>
            </a:spcBef>
            <a:spcAft>
              <a:spcPct val="15000"/>
            </a:spcAft>
            <a:buChar char="•"/>
          </a:pPr>
          <a:r>
            <a:rPr lang="en-US" sz="2400" b="0" i="0" kern="1200" dirty="0">
              <a:latin typeface="+mj-lt"/>
            </a:rPr>
            <a:t>Repeat elevated HR or BP if patient is crying after distraction, pain control or treating fever.   </a:t>
          </a:r>
        </a:p>
      </dsp:txBody>
      <dsp:txXfrm rot="-5400000">
        <a:off x="2420308" y="1954274"/>
        <a:ext cx="9047168" cy="1165846"/>
      </dsp:txXfrm>
    </dsp:sp>
    <dsp:sp modelId="{1D7962CF-DF7A-164D-A393-EC241C4AD03F}">
      <dsp:nvSpPr>
        <dsp:cNvPr id="0" name=""/>
        <dsp:cNvSpPr/>
      </dsp:nvSpPr>
      <dsp:spPr>
        <a:xfrm>
          <a:off x="273" y="1729704"/>
          <a:ext cx="2420035" cy="1614983"/>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mj-lt"/>
            </a:rPr>
            <a:t>AVS-Managed by Policy </a:t>
          </a:r>
        </a:p>
      </dsp:txBody>
      <dsp:txXfrm>
        <a:off x="79110" y="1808541"/>
        <a:ext cx="2262361" cy="1457309"/>
      </dsp:txXfrm>
    </dsp:sp>
    <dsp:sp modelId="{62CBC2DB-9FBB-974E-A5BE-57166ED86FA9}">
      <dsp:nvSpPr>
        <dsp:cNvPr id="0" name=""/>
        <dsp:cNvSpPr/>
      </dsp:nvSpPr>
      <dsp:spPr>
        <a:xfrm rot="5400000">
          <a:off x="5910045" y="542817"/>
          <a:ext cx="1291986" cy="73802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latin typeface="+mj-lt"/>
            </a:rPr>
            <a:t>Unstable patient/Resuscitation</a:t>
          </a:r>
        </a:p>
        <a:p>
          <a:pPr marL="228600" lvl="1" indent="-228600" algn="l" defTabSz="1066800">
            <a:lnSpc>
              <a:spcPct val="90000"/>
            </a:lnSpc>
            <a:spcBef>
              <a:spcPct val="0"/>
            </a:spcBef>
            <a:spcAft>
              <a:spcPct val="15000"/>
            </a:spcAft>
            <a:buChar char="•"/>
          </a:pPr>
          <a:r>
            <a:rPr lang="en-US" sz="2400" b="0" i="0" kern="1200" dirty="0">
              <a:latin typeface="+mj-lt"/>
            </a:rPr>
            <a:t>“Sick Patient: compensated shock, mod-severe respiratory, persistent AVS despite intervention </a:t>
          </a:r>
        </a:p>
      </dsp:txBody>
      <dsp:txXfrm rot="-5400000">
        <a:off x="2865926" y="3650006"/>
        <a:ext cx="7317154" cy="1165846"/>
      </dsp:txXfrm>
    </dsp:sp>
    <dsp:sp modelId="{5ACA4441-7700-CB47-86CD-FB685A6951F0}">
      <dsp:nvSpPr>
        <dsp:cNvPr id="0" name=""/>
        <dsp:cNvSpPr/>
      </dsp:nvSpPr>
      <dsp:spPr>
        <a:xfrm>
          <a:off x="0" y="3425437"/>
          <a:ext cx="2865653" cy="1614983"/>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AVS-Requiring Notification</a:t>
          </a:r>
        </a:p>
      </dsp:txBody>
      <dsp:txXfrm>
        <a:off x="78837" y="3504274"/>
        <a:ext cx="2707979" cy="14573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768A7-C3E6-4158-B33E-105D32F8333E}" type="datetimeFigureOut">
              <a:rPr lang="en-US" smtClean="0"/>
              <a:t>9/10/19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A1EDD-1401-48AA-80DD-C6A40AC6D145}" type="slidenum">
              <a:rPr lang="en-US" smtClean="0"/>
              <a:t>‹#›</a:t>
            </a:fld>
            <a:endParaRPr lang="en-US"/>
          </a:p>
        </p:txBody>
      </p:sp>
    </p:spTree>
    <p:extLst>
      <p:ext uri="{BB962C8B-B14F-4D97-AF65-F5344CB8AC3E}">
        <p14:creationId xmlns:p14="http://schemas.microsoft.com/office/powerpoint/2010/main" val="59917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068">
              <a:defRPr/>
            </a:pPr>
            <a:fld id="{7C4E7652-46AF-4259-BAE2-54978EA077CD}" type="slidenum">
              <a:rPr lang="en-US">
                <a:solidFill>
                  <a:prstClr val="black"/>
                </a:solidFill>
                <a:latin typeface="Calibri" panose="020F0502020204030204"/>
              </a:rPr>
              <a:pPr defTabSz="91506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2372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339">
              <a:defRPr/>
            </a:pPr>
            <a:fld id="{7C4E7652-46AF-4259-BAE2-54978EA077CD}" type="slidenum">
              <a:rPr lang="en-US">
                <a:solidFill>
                  <a:prstClr val="black"/>
                </a:solidFill>
              </a:rPr>
              <a:pPr defTabSz="949339">
                <a:defRPr/>
              </a:pPr>
              <a:t>3</a:t>
            </a:fld>
            <a:endParaRPr lang="en-US" dirty="0">
              <a:solidFill>
                <a:prstClr val="black"/>
              </a:solidFill>
            </a:endParaRPr>
          </a:p>
        </p:txBody>
      </p:sp>
    </p:spTree>
    <p:extLst>
      <p:ext uri="{BB962C8B-B14F-4D97-AF65-F5344CB8AC3E}">
        <p14:creationId xmlns:p14="http://schemas.microsoft.com/office/powerpoint/2010/main" val="45777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068">
              <a:defRPr/>
            </a:pPr>
            <a:fld id="{7C4E7652-46AF-4259-BAE2-54978EA077CD}" type="slidenum">
              <a:rPr lang="en-US">
                <a:solidFill>
                  <a:prstClr val="black"/>
                </a:solidFill>
                <a:latin typeface="Calibri" panose="020F0502020204030204"/>
              </a:rPr>
              <a:pPr defTabSz="91506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7473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558D5-3900-064B-AE86-8B81C522AE5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3545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06A42-CF8A-9847-A258-3A056D838713}" type="slidenum">
              <a:rPr lang="en-US" smtClean="0"/>
              <a:t>15</a:t>
            </a:fld>
            <a:endParaRPr lang="en-US" dirty="0"/>
          </a:p>
        </p:txBody>
      </p:sp>
    </p:spTree>
    <p:extLst>
      <p:ext uri="{BB962C8B-B14F-4D97-AF65-F5344CB8AC3E}">
        <p14:creationId xmlns:p14="http://schemas.microsoft.com/office/powerpoint/2010/main" val="68857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06A42-CF8A-9847-A258-3A056D838713}" type="slidenum">
              <a:rPr lang="en-US" smtClean="0"/>
              <a:t>16</a:t>
            </a:fld>
            <a:endParaRPr lang="en-US" dirty="0"/>
          </a:p>
        </p:txBody>
      </p:sp>
    </p:spTree>
    <p:extLst>
      <p:ext uri="{BB962C8B-B14F-4D97-AF65-F5344CB8AC3E}">
        <p14:creationId xmlns:p14="http://schemas.microsoft.com/office/powerpoint/2010/main" val="404638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06A42-CF8A-9847-A258-3A056D838713}" type="slidenum">
              <a:rPr lang="en-US" smtClean="0"/>
              <a:t>17</a:t>
            </a:fld>
            <a:endParaRPr lang="en-US" dirty="0"/>
          </a:p>
        </p:txBody>
      </p:sp>
    </p:spTree>
    <p:extLst>
      <p:ext uri="{BB962C8B-B14F-4D97-AF65-F5344CB8AC3E}">
        <p14:creationId xmlns:p14="http://schemas.microsoft.com/office/powerpoint/2010/main" val="359775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06A42-CF8A-9847-A258-3A056D838713}" type="slidenum">
              <a:rPr lang="en-US" smtClean="0"/>
              <a:t>22</a:t>
            </a:fld>
            <a:endParaRPr lang="en-US" dirty="0"/>
          </a:p>
        </p:txBody>
      </p:sp>
    </p:spTree>
    <p:extLst>
      <p:ext uri="{BB962C8B-B14F-4D97-AF65-F5344CB8AC3E}">
        <p14:creationId xmlns:p14="http://schemas.microsoft.com/office/powerpoint/2010/main" val="343501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**rearrange these chronologically </a:t>
            </a:r>
          </a:p>
          <a:p>
            <a:r>
              <a:rPr lang="en-US" dirty="0"/>
              <a:t>*mention newsletter is coming out end of Sept. We’ve been busy!</a:t>
            </a:r>
          </a:p>
        </p:txBody>
      </p:sp>
      <p:sp>
        <p:nvSpPr>
          <p:cNvPr id="4" name="Slide Number Placeholder 3"/>
          <p:cNvSpPr>
            <a:spLocks noGrp="1"/>
          </p:cNvSpPr>
          <p:nvPr>
            <p:ph type="sldNum" sz="quarter" idx="5"/>
          </p:nvPr>
        </p:nvSpPr>
        <p:spPr/>
        <p:txBody>
          <a:bodyPr/>
          <a:lstStyle/>
          <a:p>
            <a:fld id="{D7F06A42-CF8A-9847-A258-3A056D838713}" type="slidenum">
              <a:rPr lang="en-US" smtClean="0"/>
              <a:t>23</a:t>
            </a:fld>
            <a:endParaRPr lang="en-US" dirty="0"/>
          </a:p>
        </p:txBody>
      </p:sp>
    </p:spTree>
    <p:extLst>
      <p:ext uri="{BB962C8B-B14F-4D97-AF65-F5344CB8AC3E}">
        <p14:creationId xmlns:p14="http://schemas.microsoft.com/office/powerpoint/2010/main" val="25543297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70D99E-2869-438B-B483-1F6CCD5437EE}"/>
              </a:ext>
            </a:extLst>
          </p:cNvPr>
          <p:cNvGrpSpPr/>
          <p:nvPr userDrawn="1"/>
        </p:nvGrpSpPr>
        <p:grpSpPr>
          <a:xfrm>
            <a:off x="-2" y="-10825"/>
            <a:ext cx="12192003" cy="6515395"/>
            <a:chOff x="-1" y="-10825"/>
            <a:chExt cx="9144002" cy="6515395"/>
          </a:xfrm>
        </p:grpSpPr>
        <p:pic>
          <p:nvPicPr>
            <p:cNvPr id="11" name="Graphic 10">
              <a:extLst>
                <a:ext uri="{FF2B5EF4-FFF2-40B4-BE49-F238E27FC236}">
                  <a16:creationId xmlns:a16="http://schemas.microsoft.com/office/drawing/2014/main" id="{F66236F9-EA1F-4D2A-84DE-EC04F9972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id="{32A12C4E-53AE-4900-9783-F61905440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id="{A14E049B-6FD4-487E-927B-506983629A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id="{EF27E3F5-0D4D-492C-8A3E-50BC30CEFD2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id="{36D4FF91-8818-4598-AC9F-B8C2FA867C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4368800" y="1213333"/>
            <a:ext cx="7102475"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6299200" y="3849667"/>
            <a:ext cx="5172075"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3749675" y="6322008"/>
            <a:ext cx="7721600" cy="365125"/>
          </a:xfrm>
          <a:prstGeom prst="rect">
            <a:avLst/>
          </a:prstGeom>
        </p:spPr>
        <p:txBody>
          <a:bodyPr tIns="0" bIns="0" anchor="t"/>
          <a:lstStyle>
            <a:lvl1pPr algn="r">
              <a:defRPr sz="1000"/>
            </a:lvl1pPr>
          </a:lstStyle>
          <a:p>
            <a:endParaRPr lang="en-US" dirty="0">
              <a:solidFill>
                <a:prstClr val="white"/>
              </a:solidFill>
            </a:endParaRPr>
          </a:p>
        </p:txBody>
      </p:sp>
      <p:sp>
        <p:nvSpPr>
          <p:cNvPr id="17" name="Footer Placeholder 16"/>
          <p:cNvSpPr>
            <a:spLocks noGrp="1"/>
          </p:cNvSpPr>
          <p:nvPr>
            <p:ph type="ftr" sz="quarter" idx="11"/>
          </p:nvPr>
        </p:nvSpPr>
        <p:spPr>
          <a:xfrm>
            <a:off x="3749675" y="5960056"/>
            <a:ext cx="7721600" cy="365125"/>
          </a:xfrm>
        </p:spPr>
        <p:txBody>
          <a:bodyPr tIns="0" bIns="0" anchor="b"/>
          <a:lstStyle>
            <a:lvl1pPr algn="r">
              <a:defRPr sz="1100"/>
            </a:lvl1pPr>
          </a:lstStyle>
          <a:p>
            <a:r>
              <a:rPr lang="en-US" dirty="0">
                <a:solidFill>
                  <a:srgbClr val="000000"/>
                </a:solidFill>
              </a:rPr>
              <a:t>www.website.com</a:t>
            </a:r>
          </a:p>
        </p:txBody>
      </p:sp>
    </p:spTree>
    <p:extLst>
      <p:ext uri="{BB962C8B-B14F-4D97-AF65-F5344CB8AC3E}">
        <p14:creationId xmlns:p14="http://schemas.microsoft.com/office/powerpoint/2010/main" val="189870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BB0C64-AD16-4270-8323-3B986F4CAD10}"/>
              </a:ext>
            </a:extLst>
          </p:cNvPr>
          <p:cNvGrpSpPr/>
          <p:nvPr userDrawn="1"/>
        </p:nvGrpSpPr>
        <p:grpSpPr>
          <a:xfrm>
            <a:off x="6807200" y="3143"/>
            <a:ext cx="5384801" cy="1101851"/>
            <a:chOff x="5334000" y="-37306"/>
            <a:chExt cx="3281716" cy="895350"/>
          </a:xfrm>
        </p:grpSpPr>
        <p:pic>
          <p:nvPicPr>
            <p:cNvPr id="12" name="Graphic 11">
              <a:extLst>
                <a:ext uri="{FF2B5EF4-FFF2-40B4-BE49-F238E27FC236}">
                  <a16:creationId xmlns:a16="http://schemas.microsoft.com/office/drawing/2014/main" id="{323EE1CF-2D6B-4E08-B98D-D9F9B91968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id="{2AA44434-8959-4391-901A-0B056114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6EE7E31-13F0-404F-BFFF-EE236EB5D4B4}"/>
              </a:ext>
            </a:extLst>
          </p:cNvPr>
          <p:cNvSpPr>
            <a:spLocks noGrp="1"/>
          </p:cNvSpPr>
          <p:nvPr>
            <p:ph type="ftr" sz="quarter" idx="10"/>
          </p:nvPr>
        </p:nvSpPr>
        <p:spPr/>
        <p:txBody>
          <a:bodyPr/>
          <a:lstStyle/>
          <a:p>
            <a:r>
              <a:rPr lang="en-US" dirty="0">
                <a:solidFill>
                  <a:srgbClr val="000000"/>
                </a:solidFill>
              </a:rPr>
              <a:t>www.website.com</a:t>
            </a:r>
          </a:p>
        </p:txBody>
      </p:sp>
      <p:sp>
        <p:nvSpPr>
          <p:cNvPr id="4" name="Slide Number Placeholder 3">
            <a:extLst>
              <a:ext uri="{FF2B5EF4-FFF2-40B4-BE49-F238E27FC236}">
                <a16:creationId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solidFill>
                  <a:srgbClr val="000000"/>
                </a:solidFill>
              </a:rPr>
              <a:pPr/>
              <a:t>‹#›</a:t>
            </a:fld>
            <a:endParaRPr lang="en-US" dirty="0">
              <a:solidFill>
                <a:srgbClr val="000000"/>
              </a:solidFill>
            </a:endParaRPr>
          </a:p>
        </p:txBody>
      </p:sp>
      <p:sp>
        <p:nvSpPr>
          <p:cNvPr id="14" name="Content Placeholder 2">
            <a:extLst>
              <a:ext uri="{FF2B5EF4-FFF2-40B4-BE49-F238E27FC236}">
                <a16:creationId xmlns:a16="http://schemas.microsoft.com/office/drawing/2014/main" id="{DF566D8F-E696-41DE-BA1C-A8D0C7F03EDA}"/>
              </a:ext>
            </a:extLst>
          </p:cNvPr>
          <p:cNvSpPr>
            <a:spLocks noGrp="1"/>
          </p:cNvSpPr>
          <p:nvPr>
            <p:ph idx="1"/>
          </p:nvPr>
        </p:nvSpPr>
        <p:spPr>
          <a:xfrm>
            <a:off x="609600" y="1425655"/>
            <a:ext cx="1030224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197097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721600" y="173195"/>
            <a:ext cx="3140075" cy="301752"/>
          </a:xfrm>
        </p:spPr>
        <p:txBody>
          <a:bodyPr/>
          <a:lstStyle/>
          <a:p>
            <a:r>
              <a:rPr lang="en-US" dirty="0">
                <a:solidFill>
                  <a:srgbClr val="000000"/>
                </a:solidFill>
              </a:rPr>
              <a:t>www.website.com</a:t>
            </a:r>
          </a:p>
        </p:txBody>
      </p:sp>
      <p:sp>
        <p:nvSpPr>
          <p:cNvPr id="9" name="Slide Number Placeholder 6">
            <a:extLst>
              <a:ext uri="{FF2B5EF4-FFF2-40B4-BE49-F238E27FC236}">
                <a16:creationId xmlns:a16="http://schemas.microsoft.com/office/drawing/2014/main" id="{B32CA5EA-865E-4EF0-89BB-61FD6EFE265C}"/>
              </a:ext>
            </a:extLst>
          </p:cNvPr>
          <p:cNvSpPr>
            <a:spLocks noGrp="1"/>
          </p:cNvSpPr>
          <p:nvPr>
            <p:ph type="sldNum" sz="quarter" idx="12"/>
          </p:nvPr>
        </p:nvSpPr>
        <p:spPr>
          <a:xfrm>
            <a:off x="10906760" y="173195"/>
            <a:ext cx="670560" cy="301752"/>
          </a:xfrm>
        </p:spPr>
        <p:txBody>
          <a:body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882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295400"/>
            <a:ext cx="12192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514475" y="1295400"/>
            <a:ext cx="32512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8333" y="1295400"/>
            <a:ext cx="7034784"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823200" y="173195"/>
            <a:ext cx="3098928" cy="301752"/>
          </a:xfrm>
        </p:spPr>
        <p:txBody>
          <a:bodyPr/>
          <a:lstStyle>
            <a:lvl1pPr>
              <a:defRPr sz="1200"/>
            </a:lvl1pPr>
          </a:lstStyle>
          <a:p>
            <a:r>
              <a:rPr lang="en-US" dirty="0">
                <a:solidFill>
                  <a:srgbClr val="000000"/>
                </a:solidFill>
              </a:rPr>
              <a:t>www.website.com</a:t>
            </a:r>
          </a:p>
        </p:txBody>
      </p:sp>
      <p:sp>
        <p:nvSpPr>
          <p:cNvPr id="9" name="Slide Number Placeholder 6">
            <a:extLst>
              <a:ext uri="{FF2B5EF4-FFF2-40B4-BE49-F238E27FC236}">
                <a16:creationId xmlns:a16="http://schemas.microsoft.com/office/drawing/2014/main" id="{BD5BE3E6-AFB3-460C-834B-D73EE2A7C06F}"/>
              </a:ext>
            </a:extLst>
          </p:cNvPr>
          <p:cNvSpPr>
            <a:spLocks noGrp="1"/>
          </p:cNvSpPr>
          <p:nvPr>
            <p:ph type="sldNum" sz="quarter" idx="12"/>
          </p:nvPr>
        </p:nvSpPr>
        <p:spPr>
          <a:xfrm>
            <a:off x="10922128" y="173195"/>
            <a:ext cx="670560" cy="301752"/>
          </a:xfrm>
        </p:spPr>
        <p:txBody>
          <a:bodyPr/>
          <a:lstStyle>
            <a:lvl1pPr>
              <a:defRPr sz="1200"/>
            </a:lvl1p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494583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www.website.com</a:t>
            </a:r>
          </a:p>
        </p:txBody>
      </p:sp>
      <p:sp>
        <p:nvSpPr>
          <p:cNvPr id="4" name="Slide Number Placeholder 3"/>
          <p:cNvSpPr>
            <a:spLocks noGrp="1"/>
          </p:cNvSpPr>
          <p:nvPr>
            <p:ph type="sldNum" sz="quarter" idx="12"/>
          </p:nvPr>
        </p:nvSpPr>
        <p:spPr/>
        <p:txBody>
          <a:bodyPr/>
          <a:lstStyle/>
          <a:p>
            <a:fld id="{0A0033F3-06E6-6442-ABB2-E7F309BB5C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850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9/10/19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8679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70D99E-2869-438B-B483-1F6CCD5437EE}"/>
              </a:ext>
            </a:extLst>
          </p:cNvPr>
          <p:cNvGrpSpPr/>
          <p:nvPr userDrawn="1"/>
        </p:nvGrpSpPr>
        <p:grpSpPr>
          <a:xfrm>
            <a:off x="-2" y="-10825"/>
            <a:ext cx="12192003" cy="6515395"/>
            <a:chOff x="-1" y="-10825"/>
            <a:chExt cx="9144002" cy="6515395"/>
          </a:xfrm>
        </p:grpSpPr>
        <p:pic>
          <p:nvPicPr>
            <p:cNvPr id="11" name="Graphic 10">
              <a:extLst>
                <a:ext uri="{FF2B5EF4-FFF2-40B4-BE49-F238E27FC236}">
                  <a16:creationId xmlns:a16="http://schemas.microsoft.com/office/drawing/2014/main" id="{F66236F9-EA1F-4D2A-84DE-EC04F9972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id="{32A12C4E-53AE-4900-9783-F61905440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id="{A14E049B-6FD4-487E-927B-506983629A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id="{EF27E3F5-0D4D-492C-8A3E-50BC30CEFD2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id="{36D4FF91-8818-4598-AC9F-B8C2FA867C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4368800" y="1213333"/>
            <a:ext cx="7102475"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6299200" y="3849667"/>
            <a:ext cx="5172075"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3749675" y="6322008"/>
            <a:ext cx="7721600" cy="365125"/>
          </a:xfrm>
          <a:prstGeom prst="rect">
            <a:avLst/>
          </a:prstGeom>
        </p:spPr>
        <p:txBody>
          <a:bodyPr tIns="0" bIns="0" anchor="t"/>
          <a:lstStyle>
            <a:lvl1pPr algn="r">
              <a:defRPr sz="1000"/>
            </a:lvl1pPr>
          </a:lstStyle>
          <a:p>
            <a:endParaRPr lang="en-US" dirty="0">
              <a:solidFill>
                <a:prstClr val="white"/>
              </a:solidFill>
            </a:endParaRPr>
          </a:p>
        </p:txBody>
      </p:sp>
      <p:sp>
        <p:nvSpPr>
          <p:cNvPr id="17" name="Footer Placeholder 16"/>
          <p:cNvSpPr>
            <a:spLocks noGrp="1"/>
          </p:cNvSpPr>
          <p:nvPr>
            <p:ph type="ftr" sz="quarter" idx="11"/>
          </p:nvPr>
        </p:nvSpPr>
        <p:spPr>
          <a:xfrm>
            <a:off x="3749675" y="5960056"/>
            <a:ext cx="7721600" cy="365125"/>
          </a:xfrm>
        </p:spPr>
        <p:txBody>
          <a:bodyPr tIns="0" bIns="0" anchor="b"/>
          <a:lstStyle>
            <a:lvl1pPr algn="r">
              <a:defRPr sz="1100"/>
            </a:lvl1pPr>
          </a:lstStyle>
          <a:p>
            <a:r>
              <a:rPr lang="en-US" dirty="0">
                <a:solidFill>
                  <a:srgbClr val="000000"/>
                </a:solidFill>
              </a:rPr>
              <a:t>www.website.com</a:t>
            </a:r>
          </a:p>
        </p:txBody>
      </p:sp>
    </p:spTree>
    <p:extLst>
      <p:ext uri="{BB962C8B-B14F-4D97-AF65-F5344CB8AC3E}">
        <p14:creationId xmlns:p14="http://schemas.microsoft.com/office/powerpoint/2010/main" val="363113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5395"/>
            <a:ext cx="65024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620000" y="173196"/>
            <a:ext cx="3291840" cy="300831"/>
          </a:xfrm>
        </p:spPr>
        <p:txBody>
          <a:bodyPr/>
          <a:lstStyle>
            <a:lvl1pPr>
              <a:defRPr/>
            </a:lvl1pPr>
          </a:lstStyle>
          <a:p>
            <a:r>
              <a:rPr lang="en-US" dirty="0">
                <a:solidFill>
                  <a:srgbClr val="000000"/>
                </a:solidFill>
              </a:rPr>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07877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BB0C64-AD16-4270-8323-3B986F4CAD10}"/>
              </a:ext>
            </a:extLst>
          </p:cNvPr>
          <p:cNvGrpSpPr/>
          <p:nvPr userDrawn="1"/>
        </p:nvGrpSpPr>
        <p:grpSpPr>
          <a:xfrm>
            <a:off x="6807200" y="3143"/>
            <a:ext cx="5384801" cy="1101851"/>
            <a:chOff x="5334000" y="-37306"/>
            <a:chExt cx="3281716" cy="895350"/>
          </a:xfrm>
        </p:grpSpPr>
        <p:pic>
          <p:nvPicPr>
            <p:cNvPr id="12" name="Graphic 11">
              <a:extLst>
                <a:ext uri="{FF2B5EF4-FFF2-40B4-BE49-F238E27FC236}">
                  <a16:creationId xmlns:a16="http://schemas.microsoft.com/office/drawing/2014/main" id="{323EE1CF-2D6B-4E08-B98D-D9F9B91968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id="{2AA44434-8959-4391-901A-0B056114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6EE7E31-13F0-404F-BFFF-EE236EB5D4B4}"/>
              </a:ext>
            </a:extLst>
          </p:cNvPr>
          <p:cNvSpPr>
            <a:spLocks noGrp="1"/>
          </p:cNvSpPr>
          <p:nvPr>
            <p:ph type="ftr" sz="quarter" idx="10"/>
          </p:nvPr>
        </p:nvSpPr>
        <p:spPr/>
        <p:txBody>
          <a:bodyPr/>
          <a:lstStyle/>
          <a:p>
            <a:r>
              <a:rPr lang="en-US" dirty="0">
                <a:solidFill>
                  <a:srgbClr val="000000"/>
                </a:solidFill>
              </a:rPr>
              <a:t>www.website.com</a:t>
            </a:r>
          </a:p>
        </p:txBody>
      </p:sp>
      <p:sp>
        <p:nvSpPr>
          <p:cNvPr id="4" name="Slide Number Placeholder 3">
            <a:extLst>
              <a:ext uri="{FF2B5EF4-FFF2-40B4-BE49-F238E27FC236}">
                <a16:creationId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solidFill>
                  <a:srgbClr val="000000"/>
                </a:solidFill>
              </a:rPr>
              <a:pPr/>
              <a:t>‹#›</a:t>
            </a:fld>
            <a:endParaRPr lang="en-US" dirty="0">
              <a:solidFill>
                <a:srgbClr val="000000"/>
              </a:solidFill>
            </a:endParaRPr>
          </a:p>
        </p:txBody>
      </p:sp>
      <p:sp>
        <p:nvSpPr>
          <p:cNvPr id="14" name="Content Placeholder 2">
            <a:extLst>
              <a:ext uri="{FF2B5EF4-FFF2-40B4-BE49-F238E27FC236}">
                <a16:creationId xmlns:a16="http://schemas.microsoft.com/office/drawing/2014/main" id="{DF566D8F-E696-41DE-BA1C-A8D0C7F03EDA}"/>
              </a:ext>
            </a:extLst>
          </p:cNvPr>
          <p:cNvSpPr>
            <a:spLocks noGrp="1"/>
          </p:cNvSpPr>
          <p:nvPr>
            <p:ph idx="1"/>
          </p:nvPr>
        </p:nvSpPr>
        <p:spPr>
          <a:xfrm>
            <a:off x="609600" y="1425655"/>
            <a:ext cx="1030224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2055728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721600" y="173195"/>
            <a:ext cx="3140075" cy="301752"/>
          </a:xfrm>
        </p:spPr>
        <p:txBody>
          <a:bodyPr/>
          <a:lstStyle/>
          <a:p>
            <a:r>
              <a:rPr lang="en-US" dirty="0">
                <a:solidFill>
                  <a:srgbClr val="000000"/>
                </a:solidFill>
              </a:rPr>
              <a:t>www.website.com</a:t>
            </a:r>
          </a:p>
        </p:txBody>
      </p:sp>
      <p:sp>
        <p:nvSpPr>
          <p:cNvPr id="9" name="Slide Number Placeholder 6">
            <a:extLst>
              <a:ext uri="{FF2B5EF4-FFF2-40B4-BE49-F238E27FC236}">
                <a16:creationId xmlns:a16="http://schemas.microsoft.com/office/drawing/2014/main" id="{B32CA5EA-865E-4EF0-89BB-61FD6EFE265C}"/>
              </a:ext>
            </a:extLst>
          </p:cNvPr>
          <p:cNvSpPr>
            <a:spLocks noGrp="1"/>
          </p:cNvSpPr>
          <p:nvPr>
            <p:ph type="sldNum" sz="quarter" idx="12"/>
          </p:nvPr>
        </p:nvSpPr>
        <p:spPr>
          <a:xfrm>
            <a:off x="10906760" y="173195"/>
            <a:ext cx="670560" cy="301752"/>
          </a:xfrm>
        </p:spPr>
        <p:txBody>
          <a:body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767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295400"/>
            <a:ext cx="12192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514475" y="1295400"/>
            <a:ext cx="32512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8333" y="1295400"/>
            <a:ext cx="7034784"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823200" y="173195"/>
            <a:ext cx="3098928" cy="301752"/>
          </a:xfrm>
        </p:spPr>
        <p:txBody>
          <a:bodyPr/>
          <a:lstStyle>
            <a:lvl1pPr>
              <a:defRPr sz="1200"/>
            </a:lvl1pPr>
          </a:lstStyle>
          <a:p>
            <a:r>
              <a:rPr lang="en-US" dirty="0">
                <a:solidFill>
                  <a:srgbClr val="000000"/>
                </a:solidFill>
              </a:rPr>
              <a:t>www.website.com</a:t>
            </a:r>
          </a:p>
        </p:txBody>
      </p:sp>
      <p:sp>
        <p:nvSpPr>
          <p:cNvPr id="9" name="Slide Number Placeholder 6">
            <a:extLst>
              <a:ext uri="{FF2B5EF4-FFF2-40B4-BE49-F238E27FC236}">
                <a16:creationId xmlns:a16="http://schemas.microsoft.com/office/drawing/2014/main" id="{BD5BE3E6-AFB3-460C-834B-D73EE2A7C06F}"/>
              </a:ext>
            </a:extLst>
          </p:cNvPr>
          <p:cNvSpPr>
            <a:spLocks noGrp="1"/>
          </p:cNvSpPr>
          <p:nvPr>
            <p:ph type="sldNum" sz="quarter" idx="12"/>
          </p:nvPr>
        </p:nvSpPr>
        <p:spPr>
          <a:xfrm>
            <a:off x="10922128" y="173195"/>
            <a:ext cx="670560" cy="301752"/>
          </a:xfrm>
        </p:spPr>
        <p:txBody>
          <a:bodyPr/>
          <a:lstStyle>
            <a:lvl1pPr>
              <a:defRPr sz="1200"/>
            </a:lvl1p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520596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5395"/>
            <a:ext cx="65024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620000" y="173196"/>
            <a:ext cx="3291840" cy="300831"/>
          </a:xfrm>
        </p:spPr>
        <p:txBody>
          <a:bodyPr/>
          <a:lstStyle>
            <a:lvl1pPr>
              <a:defRPr/>
            </a:lvl1pPr>
          </a:lstStyle>
          <a:p>
            <a:r>
              <a:rPr lang="en-US" dirty="0">
                <a:solidFill>
                  <a:srgbClr val="000000"/>
                </a:solidFill>
              </a:rPr>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780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www.website.com</a:t>
            </a:r>
          </a:p>
        </p:txBody>
      </p:sp>
      <p:sp>
        <p:nvSpPr>
          <p:cNvPr id="4" name="Slide Number Placeholder 3"/>
          <p:cNvSpPr>
            <a:spLocks noGrp="1"/>
          </p:cNvSpPr>
          <p:nvPr>
            <p:ph type="sldNum" sz="quarter" idx="12"/>
          </p:nvPr>
        </p:nvSpPr>
        <p:spPr/>
        <p:txBody>
          <a:bodyPr/>
          <a:lstStyle/>
          <a:p>
            <a:fld id="{0A0033F3-06E6-6442-ABB2-E7F309BB5C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493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9/10/19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529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BB0C64-AD16-4270-8323-3B986F4CAD10}"/>
              </a:ext>
            </a:extLst>
          </p:cNvPr>
          <p:cNvGrpSpPr/>
          <p:nvPr userDrawn="1"/>
        </p:nvGrpSpPr>
        <p:grpSpPr>
          <a:xfrm>
            <a:off x="6807200" y="3143"/>
            <a:ext cx="5384801" cy="1101851"/>
            <a:chOff x="5334000" y="-37306"/>
            <a:chExt cx="3281716" cy="895350"/>
          </a:xfrm>
        </p:grpSpPr>
        <p:pic>
          <p:nvPicPr>
            <p:cNvPr id="12" name="Graphic 11">
              <a:extLst>
                <a:ext uri="{FF2B5EF4-FFF2-40B4-BE49-F238E27FC236}">
                  <a16:creationId xmlns:a16="http://schemas.microsoft.com/office/drawing/2014/main" id="{323EE1CF-2D6B-4E08-B98D-D9F9B91968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id="{2AA44434-8959-4391-901A-0B056114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6EE7E31-13F0-404F-BFFF-EE236EB5D4B4}"/>
              </a:ext>
            </a:extLst>
          </p:cNvPr>
          <p:cNvSpPr>
            <a:spLocks noGrp="1"/>
          </p:cNvSpPr>
          <p:nvPr>
            <p:ph type="ftr" sz="quarter" idx="10"/>
          </p:nvPr>
        </p:nvSpPr>
        <p:spPr/>
        <p:txBody>
          <a:bodyPr/>
          <a:lstStyle/>
          <a:p>
            <a:r>
              <a:rPr lang="en-US" dirty="0">
                <a:solidFill>
                  <a:srgbClr val="000000"/>
                </a:solidFill>
              </a:rPr>
              <a:t>www.website.com</a:t>
            </a:r>
          </a:p>
        </p:txBody>
      </p:sp>
      <p:sp>
        <p:nvSpPr>
          <p:cNvPr id="4" name="Slide Number Placeholder 3">
            <a:extLst>
              <a:ext uri="{FF2B5EF4-FFF2-40B4-BE49-F238E27FC236}">
                <a16:creationId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solidFill>
                  <a:srgbClr val="000000"/>
                </a:solidFill>
              </a:rPr>
              <a:pPr/>
              <a:t>‹#›</a:t>
            </a:fld>
            <a:endParaRPr lang="en-US" dirty="0">
              <a:solidFill>
                <a:srgbClr val="000000"/>
              </a:solidFill>
            </a:endParaRPr>
          </a:p>
        </p:txBody>
      </p:sp>
      <p:sp>
        <p:nvSpPr>
          <p:cNvPr id="14" name="Content Placeholder 2">
            <a:extLst>
              <a:ext uri="{FF2B5EF4-FFF2-40B4-BE49-F238E27FC236}">
                <a16:creationId xmlns:a16="http://schemas.microsoft.com/office/drawing/2014/main" id="{DF566D8F-E696-41DE-BA1C-A8D0C7F03EDA}"/>
              </a:ext>
            </a:extLst>
          </p:cNvPr>
          <p:cNvSpPr>
            <a:spLocks noGrp="1"/>
          </p:cNvSpPr>
          <p:nvPr>
            <p:ph idx="1"/>
          </p:nvPr>
        </p:nvSpPr>
        <p:spPr>
          <a:xfrm>
            <a:off x="609600" y="1425655"/>
            <a:ext cx="1030224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137098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721600" y="173195"/>
            <a:ext cx="3140075" cy="301752"/>
          </a:xfrm>
        </p:spPr>
        <p:txBody>
          <a:bodyPr/>
          <a:lstStyle/>
          <a:p>
            <a:r>
              <a:rPr lang="en-US" dirty="0">
                <a:solidFill>
                  <a:srgbClr val="000000"/>
                </a:solidFill>
              </a:rPr>
              <a:t>www.website.com</a:t>
            </a:r>
          </a:p>
        </p:txBody>
      </p:sp>
      <p:sp>
        <p:nvSpPr>
          <p:cNvPr id="9" name="Slide Number Placeholder 6">
            <a:extLst>
              <a:ext uri="{FF2B5EF4-FFF2-40B4-BE49-F238E27FC236}">
                <a16:creationId xmlns:a16="http://schemas.microsoft.com/office/drawing/2014/main" id="{B32CA5EA-865E-4EF0-89BB-61FD6EFE265C}"/>
              </a:ext>
            </a:extLst>
          </p:cNvPr>
          <p:cNvSpPr>
            <a:spLocks noGrp="1"/>
          </p:cNvSpPr>
          <p:nvPr>
            <p:ph type="sldNum" sz="quarter" idx="12"/>
          </p:nvPr>
        </p:nvSpPr>
        <p:spPr>
          <a:xfrm>
            <a:off x="10906760" y="173195"/>
            <a:ext cx="670560" cy="301752"/>
          </a:xfrm>
        </p:spPr>
        <p:txBody>
          <a:body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9827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295400"/>
            <a:ext cx="12192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514475" y="1295400"/>
            <a:ext cx="32512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8333" y="1295400"/>
            <a:ext cx="7034784"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823200" y="173195"/>
            <a:ext cx="3098928" cy="301752"/>
          </a:xfrm>
        </p:spPr>
        <p:txBody>
          <a:bodyPr/>
          <a:lstStyle>
            <a:lvl1pPr>
              <a:defRPr sz="1200"/>
            </a:lvl1pPr>
          </a:lstStyle>
          <a:p>
            <a:r>
              <a:rPr lang="en-US" dirty="0">
                <a:solidFill>
                  <a:srgbClr val="000000"/>
                </a:solidFill>
              </a:rPr>
              <a:t>www.website.com</a:t>
            </a:r>
          </a:p>
        </p:txBody>
      </p:sp>
      <p:sp>
        <p:nvSpPr>
          <p:cNvPr id="9" name="Slide Number Placeholder 6">
            <a:extLst>
              <a:ext uri="{FF2B5EF4-FFF2-40B4-BE49-F238E27FC236}">
                <a16:creationId xmlns:a16="http://schemas.microsoft.com/office/drawing/2014/main" id="{BD5BE3E6-AFB3-460C-834B-D73EE2A7C06F}"/>
              </a:ext>
            </a:extLst>
          </p:cNvPr>
          <p:cNvSpPr>
            <a:spLocks noGrp="1"/>
          </p:cNvSpPr>
          <p:nvPr>
            <p:ph type="sldNum" sz="quarter" idx="12"/>
          </p:nvPr>
        </p:nvSpPr>
        <p:spPr>
          <a:xfrm>
            <a:off x="10922128" y="173195"/>
            <a:ext cx="670560" cy="301752"/>
          </a:xfrm>
        </p:spPr>
        <p:txBody>
          <a:bodyPr/>
          <a:lstStyle>
            <a:lvl1pPr>
              <a:defRPr sz="1200"/>
            </a:lvl1p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184348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www.website.com</a:t>
            </a:r>
          </a:p>
        </p:txBody>
      </p:sp>
      <p:sp>
        <p:nvSpPr>
          <p:cNvPr id="4" name="Slide Number Placeholder 3"/>
          <p:cNvSpPr>
            <a:spLocks noGrp="1"/>
          </p:cNvSpPr>
          <p:nvPr>
            <p:ph type="sldNum" sz="quarter" idx="12"/>
          </p:nvPr>
        </p:nvSpPr>
        <p:spPr/>
        <p:txBody>
          <a:bodyPr/>
          <a:lstStyle/>
          <a:p>
            <a:fld id="{0A0033F3-06E6-6442-ABB2-E7F309BB5C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33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9/10/19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98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70D99E-2869-438B-B483-1F6CCD5437EE}"/>
              </a:ext>
            </a:extLst>
          </p:cNvPr>
          <p:cNvGrpSpPr/>
          <p:nvPr userDrawn="1"/>
        </p:nvGrpSpPr>
        <p:grpSpPr>
          <a:xfrm>
            <a:off x="-2" y="-10825"/>
            <a:ext cx="12192003" cy="6515395"/>
            <a:chOff x="-1" y="-10825"/>
            <a:chExt cx="9144002" cy="6515395"/>
          </a:xfrm>
        </p:grpSpPr>
        <p:pic>
          <p:nvPicPr>
            <p:cNvPr id="11" name="Graphic 10">
              <a:extLst>
                <a:ext uri="{FF2B5EF4-FFF2-40B4-BE49-F238E27FC236}">
                  <a16:creationId xmlns:a16="http://schemas.microsoft.com/office/drawing/2014/main" id="{F66236F9-EA1F-4D2A-84DE-EC04F9972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id="{32A12C4E-53AE-4900-9783-F61905440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id="{A14E049B-6FD4-487E-927B-506983629A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id="{EF27E3F5-0D4D-492C-8A3E-50BC30CEFD2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id="{36D4FF91-8818-4598-AC9F-B8C2FA867C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4368800" y="1213333"/>
            <a:ext cx="7102475"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6299200" y="3849667"/>
            <a:ext cx="5172075"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3749675" y="6322008"/>
            <a:ext cx="7721600" cy="365125"/>
          </a:xfrm>
          <a:prstGeom prst="rect">
            <a:avLst/>
          </a:prstGeom>
        </p:spPr>
        <p:txBody>
          <a:bodyPr tIns="0" bIns="0" anchor="t"/>
          <a:lstStyle>
            <a:lvl1pPr algn="r">
              <a:defRPr sz="1000"/>
            </a:lvl1pPr>
          </a:lstStyle>
          <a:p>
            <a:endParaRPr lang="en-US" dirty="0">
              <a:solidFill>
                <a:prstClr val="white"/>
              </a:solidFill>
            </a:endParaRPr>
          </a:p>
        </p:txBody>
      </p:sp>
      <p:sp>
        <p:nvSpPr>
          <p:cNvPr id="17" name="Footer Placeholder 16"/>
          <p:cNvSpPr>
            <a:spLocks noGrp="1"/>
          </p:cNvSpPr>
          <p:nvPr>
            <p:ph type="ftr" sz="quarter" idx="11"/>
          </p:nvPr>
        </p:nvSpPr>
        <p:spPr>
          <a:xfrm>
            <a:off x="3749675" y="5960056"/>
            <a:ext cx="7721600" cy="365125"/>
          </a:xfrm>
        </p:spPr>
        <p:txBody>
          <a:bodyPr tIns="0" bIns="0" anchor="b"/>
          <a:lstStyle>
            <a:lvl1pPr algn="r">
              <a:defRPr sz="1100"/>
            </a:lvl1pPr>
          </a:lstStyle>
          <a:p>
            <a:r>
              <a:rPr lang="en-US" dirty="0">
                <a:solidFill>
                  <a:srgbClr val="000000"/>
                </a:solidFill>
              </a:rPr>
              <a:t>www.website.com</a:t>
            </a:r>
          </a:p>
        </p:txBody>
      </p:sp>
    </p:spTree>
    <p:extLst>
      <p:ext uri="{BB962C8B-B14F-4D97-AF65-F5344CB8AC3E}">
        <p14:creationId xmlns:p14="http://schemas.microsoft.com/office/powerpoint/2010/main" val="229363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5395"/>
            <a:ext cx="65024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620000" y="173196"/>
            <a:ext cx="3291840" cy="300831"/>
          </a:xfrm>
        </p:spPr>
        <p:txBody>
          <a:bodyPr/>
          <a:lstStyle>
            <a:lvl1pPr>
              <a:defRPr/>
            </a:lvl1pPr>
          </a:lstStyle>
          <a:p>
            <a:r>
              <a:rPr lang="en-US" dirty="0">
                <a:solidFill>
                  <a:srgbClr val="000000"/>
                </a:solidFill>
              </a:rPr>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278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5.svg"/><Relationship Id="rId2" Type="http://schemas.openxmlformats.org/officeDocument/2006/relationships/slideLayout" Target="../slideLayouts/slideLayout9.xml"/><Relationship Id="rId16" Type="http://schemas.openxmlformats.org/officeDocument/2006/relationships/image" Target="../media/image9.sv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png"/><Relationship Id="rId5" Type="http://schemas.openxmlformats.org/officeDocument/2006/relationships/slideLayout" Target="../slideLayouts/slideLayout12.xml"/><Relationship Id="rId15" Type="http://schemas.openxmlformats.org/officeDocument/2006/relationships/image" Target="../media/image8.png"/><Relationship Id="rId10" Type="http://schemas.openxmlformats.org/officeDocument/2006/relationships/image" Target="../media/image3.svg"/><Relationship Id="rId4" Type="http://schemas.openxmlformats.org/officeDocument/2006/relationships/slideLayout" Target="../slideLayouts/slideLayout11.xml"/><Relationship Id="rId9" Type="http://schemas.openxmlformats.org/officeDocument/2006/relationships/image" Target="../media/image2.png"/><Relationship Id="rId14" Type="http://schemas.openxmlformats.org/officeDocument/2006/relationships/image" Target="../media/image7.sv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svg"/><Relationship Id="rId2" Type="http://schemas.openxmlformats.org/officeDocument/2006/relationships/slideLayout" Target="../slideLayouts/slideLayout16.xml"/><Relationship Id="rId16"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png"/><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image" Target="../media/image3.svg"/><Relationship Id="rId4" Type="http://schemas.openxmlformats.org/officeDocument/2006/relationships/slideLayout" Target="../slideLayouts/slideLayout18.xml"/><Relationship Id="rId9" Type="http://schemas.openxmlformats.org/officeDocument/2006/relationships/image" Target="../media/image2.png"/><Relationship Id="rId14"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423E8A4-D2B7-46D2-92C3-AE6BC0B9BD06}"/>
              </a:ext>
            </a:extLst>
          </p:cNvPr>
          <p:cNvGrpSpPr/>
          <p:nvPr userDrawn="1"/>
        </p:nvGrpSpPr>
        <p:grpSpPr>
          <a:xfrm>
            <a:off x="6807200" y="3143"/>
            <a:ext cx="5384801" cy="1101851"/>
            <a:chOff x="5334000" y="-37306"/>
            <a:chExt cx="3281716" cy="895350"/>
          </a:xfrm>
        </p:grpSpPr>
        <p:pic>
          <p:nvPicPr>
            <p:cNvPr id="18" name="Graphic 17">
              <a:extLst>
                <a:ext uri="{FF2B5EF4-FFF2-40B4-BE49-F238E27FC236}">
                  <a16:creationId xmlns:a16="http://schemas.microsoft.com/office/drawing/2014/main" id="{9309AE25-B267-4B83-A0CB-35016E70EE6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id="{61BEEC28-F63A-4526-A6C3-33CFC7679C2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622300" y="381198"/>
            <a:ext cx="6184899"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609600" y="1566839"/>
            <a:ext cx="10972800" cy="4572000"/>
          </a:xfrm>
          <a:prstGeom prst="rect">
            <a:avLst/>
          </a:prstGeom>
        </p:spPr>
        <p:txBody>
          <a:bodyPr vert="horz"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823200" y="174117"/>
            <a:ext cx="2949576" cy="300831"/>
          </a:xfrm>
          <a:prstGeom prst="rect">
            <a:avLst/>
          </a:prstGeom>
        </p:spPr>
        <p:txBody>
          <a:bodyPr vert="horz" anchor="b"/>
          <a:lstStyle>
            <a:lvl1pPr algn="r">
              <a:defRPr sz="1200">
                <a:solidFill>
                  <a:schemeClr val="bg2"/>
                </a:solidFill>
              </a:defRPr>
            </a:lvl1pPr>
          </a:lstStyle>
          <a:p>
            <a:r>
              <a:rPr lang="en-US" dirty="0">
                <a:solidFill>
                  <a:srgbClr val="000000"/>
                </a:solidFill>
              </a:rPr>
              <a:t>www.website.com</a:t>
            </a:r>
          </a:p>
        </p:txBody>
      </p:sp>
      <p:sp>
        <p:nvSpPr>
          <p:cNvPr id="23" name="Slide Number Placeholder 22"/>
          <p:cNvSpPr>
            <a:spLocks noGrp="1"/>
          </p:cNvSpPr>
          <p:nvPr>
            <p:ph type="sldNum" sz="quarter" idx="4"/>
          </p:nvPr>
        </p:nvSpPr>
        <p:spPr>
          <a:xfrm>
            <a:off x="10911840" y="173195"/>
            <a:ext cx="67056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solidFill>
                  <a:srgbClr val="000000"/>
                </a:solidFill>
              </a:rPr>
              <a:pPr/>
              <a:t>‹#›</a:t>
            </a:fld>
            <a:endParaRPr lang="en-US" dirty="0">
              <a:solidFill>
                <a:srgbClr val="000000"/>
              </a:solidFill>
            </a:endParaRPr>
          </a:p>
        </p:txBody>
      </p:sp>
      <p:pic>
        <p:nvPicPr>
          <p:cNvPr id="21"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307178"/>
            <a:ext cx="1625600" cy="1550822"/>
          </a:xfrm>
          <a:prstGeom prst="rect">
            <a:avLst/>
          </a:prstGeom>
        </p:spPr>
      </p:pic>
      <p:pic>
        <p:nvPicPr>
          <p:cNvPr id="27"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1945" y="4545317"/>
            <a:ext cx="1664613" cy="1570328"/>
          </a:xfrm>
          <a:prstGeom prst="rect">
            <a:avLst/>
          </a:prstGeom>
        </p:spPr>
      </p:pic>
    </p:spTree>
    <p:extLst>
      <p:ext uri="{BB962C8B-B14F-4D97-AF65-F5344CB8AC3E}">
        <p14:creationId xmlns:p14="http://schemas.microsoft.com/office/powerpoint/2010/main" val="28197321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423E8A4-D2B7-46D2-92C3-AE6BC0B9BD06}"/>
              </a:ext>
            </a:extLst>
          </p:cNvPr>
          <p:cNvGrpSpPr/>
          <p:nvPr userDrawn="1"/>
        </p:nvGrpSpPr>
        <p:grpSpPr>
          <a:xfrm>
            <a:off x="6807200" y="3143"/>
            <a:ext cx="5384801" cy="1101851"/>
            <a:chOff x="5334000" y="-37306"/>
            <a:chExt cx="3281716" cy="895350"/>
          </a:xfrm>
        </p:grpSpPr>
        <p:pic>
          <p:nvPicPr>
            <p:cNvPr id="18" name="Graphic 17">
              <a:extLst>
                <a:ext uri="{FF2B5EF4-FFF2-40B4-BE49-F238E27FC236}">
                  <a16:creationId xmlns:a16="http://schemas.microsoft.com/office/drawing/2014/main" id="{9309AE25-B267-4B83-A0CB-35016E70EE6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id="{61BEEC28-F63A-4526-A6C3-33CFC7679C2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622300" y="381198"/>
            <a:ext cx="6184899"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609600" y="1566839"/>
            <a:ext cx="10972800" cy="4572000"/>
          </a:xfrm>
          <a:prstGeom prst="rect">
            <a:avLst/>
          </a:prstGeom>
        </p:spPr>
        <p:txBody>
          <a:bodyPr vert="horz"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823200" y="174117"/>
            <a:ext cx="2949576" cy="300831"/>
          </a:xfrm>
          <a:prstGeom prst="rect">
            <a:avLst/>
          </a:prstGeom>
        </p:spPr>
        <p:txBody>
          <a:bodyPr vert="horz" anchor="b"/>
          <a:lstStyle>
            <a:lvl1pPr algn="r">
              <a:defRPr sz="1200">
                <a:solidFill>
                  <a:schemeClr val="bg2"/>
                </a:solidFill>
              </a:defRPr>
            </a:lvl1pPr>
          </a:lstStyle>
          <a:p>
            <a:r>
              <a:rPr lang="en-US" dirty="0">
                <a:solidFill>
                  <a:srgbClr val="000000"/>
                </a:solidFill>
              </a:rPr>
              <a:t>www.website.com</a:t>
            </a:r>
          </a:p>
        </p:txBody>
      </p:sp>
      <p:sp>
        <p:nvSpPr>
          <p:cNvPr id="23" name="Slide Number Placeholder 22"/>
          <p:cNvSpPr>
            <a:spLocks noGrp="1"/>
          </p:cNvSpPr>
          <p:nvPr>
            <p:ph type="sldNum" sz="quarter" idx="4"/>
          </p:nvPr>
        </p:nvSpPr>
        <p:spPr>
          <a:xfrm>
            <a:off x="10911840" y="173195"/>
            <a:ext cx="67056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solidFill>
                  <a:srgbClr val="000000"/>
                </a:solidFill>
              </a:rPr>
              <a:pPr/>
              <a:t>‹#›</a:t>
            </a:fld>
            <a:endParaRPr lang="en-US" dirty="0">
              <a:solidFill>
                <a:srgbClr val="000000"/>
              </a:solidFill>
            </a:endParaRPr>
          </a:p>
        </p:txBody>
      </p:sp>
      <p:pic>
        <p:nvPicPr>
          <p:cNvPr id="21"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307178"/>
            <a:ext cx="1625600" cy="1550822"/>
          </a:xfrm>
          <a:prstGeom prst="rect">
            <a:avLst/>
          </a:prstGeom>
        </p:spPr>
      </p:pic>
      <p:pic>
        <p:nvPicPr>
          <p:cNvPr id="27"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1945" y="4545317"/>
            <a:ext cx="1664613" cy="1570328"/>
          </a:xfrm>
          <a:prstGeom prst="rect">
            <a:avLst/>
          </a:prstGeom>
        </p:spPr>
      </p:pic>
    </p:spTree>
    <p:extLst>
      <p:ext uri="{BB962C8B-B14F-4D97-AF65-F5344CB8AC3E}">
        <p14:creationId xmlns:p14="http://schemas.microsoft.com/office/powerpoint/2010/main" val="403573178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423E8A4-D2B7-46D2-92C3-AE6BC0B9BD06}"/>
              </a:ext>
            </a:extLst>
          </p:cNvPr>
          <p:cNvGrpSpPr/>
          <p:nvPr userDrawn="1"/>
        </p:nvGrpSpPr>
        <p:grpSpPr>
          <a:xfrm>
            <a:off x="6807200" y="3143"/>
            <a:ext cx="5384801" cy="1101851"/>
            <a:chOff x="5334000" y="-37306"/>
            <a:chExt cx="3281716" cy="895350"/>
          </a:xfrm>
        </p:grpSpPr>
        <p:pic>
          <p:nvPicPr>
            <p:cNvPr id="18" name="Graphic 17">
              <a:extLst>
                <a:ext uri="{FF2B5EF4-FFF2-40B4-BE49-F238E27FC236}">
                  <a16:creationId xmlns:a16="http://schemas.microsoft.com/office/drawing/2014/main" id="{9309AE25-B267-4B83-A0CB-35016E70EE6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id="{61BEEC28-F63A-4526-A6C3-33CFC7679C2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622300" y="381198"/>
            <a:ext cx="6184899"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609600" y="1566839"/>
            <a:ext cx="10972800" cy="4572000"/>
          </a:xfrm>
          <a:prstGeom prst="rect">
            <a:avLst/>
          </a:prstGeom>
        </p:spPr>
        <p:txBody>
          <a:bodyPr vert="horz"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823200" y="174117"/>
            <a:ext cx="2949576" cy="300831"/>
          </a:xfrm>
          <a:prstGeom prst="rect">
            <a:avLst/>
          </a:prstGeom>
        </p:spPr>
        <p:txBody>
          <a:bodyPr vert="horz" anchor="b"/>
          <a:lstStyle>
            <a:lvl1pPr algn="r">
              <a:defRPr sz="1200">
                <a:solidFill>
                  <a:schemeClr val="bg2"/>
                </a:solidFill>
              </a:defRPr>
            </a:lvl1pPr>
          </a:lstStyle>
          <a:p>
            <a:r>
              <a:rPr lang="en-US" dirty="0">
                <a:solidFill>
                  <a:srgbClr val="000000"/>
                </a:solidFill>
              </a:rPr>
              <a:t>www.website.com</a:t>
            </a:r>
          </a:p>
        </p:txBody>
      </p:sp>
      <p:sp>
        <p:nvSpPr>
          <p:cNvPr id="23" name="Slide Number Placeholder 22"/>
          <p:cNvSpPr>
            <a:spLocks noGrp="1"/>
          </p:cNvSpPr>
          <p:nvPr>
            <p:ph type="sldNum" sz="quarter" idx="4"/>
          </p:nvPr>
        </p:nvSpPr>
        <p:spPr>
          <a:xfrm>
            <a:off x="10911840" y="173195"/>
            <a:ext cx="67056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solidFill>
                  <a:srgbClr val="000000"/>
                </a:solidFill>
              </a:rPr>
              <a:pPr/>
              <a:t>‹#›</a:t>
            </a:fld>
            <a:endParaRPr lang="en-US" dirty="0">
              <a:solidFill>
                <a:srgbClr val="000000"/>
              </a:solidFill>
            </a:endParaRPr>
          </a:p>
        </p:txBody>
      </p:sp>
      <p:pic>
        <p:nvPicPr>
          <p:cNvPr id="21"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307178"/>
            <a:ext cx="1625600" cy="1550822"/>
          </a:xfrm>
          <a:prstGeom prst="rect">
            <a:avLst/>
          </a:prstGeom>
        </p:spPr>
      </p:pic>
      <p:pic>
        <p:nvPicPr>
          <p:cNvPr id="27"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1945" y="4545317"/>
            <a:ext cx="1664613" cy="1570328"/>
          </a:xfrm>
          <a:prstGeom prst="rect">
            <a:avLst/>
          </a:prstGeom>
        </p:spPr>
      </p:pic>
    </p:spTree>
    <p:extLst>
      <p:ext uri="{BB962C8B-B14F-4D97-AF65-F5344CB8AC3E}">
        <p14:creationId xmlns:p14="http://schemas.microsoft.com/office/powerpoint/2010/main" val="49189535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isabelamd.wordpress.com/2012/04/14/esclarecimento-de-duvidas-teste-intermedio-de-filosof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isabelamd.wordpress.com/2012/04/14/esclarecimento-de-duvidas-teste-intermedio-de-filosofi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s://www.propublica.org/article/introducing-vital-signs?utm_campaign=sprout&amp;utm_medium=social&amp;utm_source=facebook&amp;utm_content=1489189716"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dcc_prqcsupport@hsc.utah.edu" TargetMode="External"/><Relationship Id="rId2" Type="http://schemas.openxmlformats.org/officeDocument/2006/relationships/hyperlink" Target="mailto:qeca@texaschildrens.org" TargetMode="External"/><Relationship Id="rId1" Type="http://schemas.openxmlformats.org/officeDocument/2006/relationships/slideLayout" Target="../slideLayouts/slideLayout20.xml"/><Relationship Id="rId4" Type="http://schemas.openxmlformats.org/officeDocument/2006/relationships/image" Target="../media/image25.tiff"/></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amilysearch.org/wiki/en/Help:Wiki_University--Webex" TargetMode="External"/><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ch-redcap.texaschildrens.org/REDCap/surveys/?s=C3CHENDRY8" TargetMode="External"/><Relationship Id="rId2" Type="http://schemas.openxmlformats.org/officeDocument/2006/relationships/image" Target="../media/image25.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hyperlink" Target="https://www.propublica.org/article/introducing-vital-signs?utm_campaign=sprout&amp;utm_medium=social&amp;utm_source=facebook&amp;utm_content=1489189716" TargetMode="External"/><Relationship Id="rId5" Type="http://schemas.openxmlformats.org/officeDocument/2006/relationships/image" Target="../media/image29.gif"/><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BCCE2-4B48-6640-87E1-3586C8983F65}"/>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1</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323CB006-DB27-7F48-8028-68D4EEA6EB74}"/>
              </a:ext>
            </a:extLst>
          </p:cNvPr>
          <p:cNvPicPr>
            <a:picLocks noChangeAspect="1"/>
          </p:cNvPicPr>
          <p:nvPr/>
        </p:nvPicPr>
        <p:blipFill>
          <a:blip r:embed="rId2"/>
          <a:stretch>
            <a:fillRect/>
          </a:stretch>
        </p:blipFill>
        <p:spPr>
          <a:xfrm>
            <a:off x="196880" y="79898"/>
            <a:ext cx="4471831" cy="1973575"/>
          </a:xfrm>
          <a:prstGeom prst="rect">
            <a:avLst/>
          </a:prstGeom>
        </p:spPr>
      </p:pic>
      <p:sp>
        <p:nvSpPr>
          <p:cNvPr id="5" name="TextBox 4">
            <a:extLst>
              <a:ext uri="{FF2B5EF4-FFF2-40B4-BE49-F238E27FC236}">
                <a16:creationId xmlns:a16="http://schemas.microsoft.com/office/drawing/2014/main" id="{1AFFA9F8-096C-E242-A764-B68DB02DEBD9}"/>
              </a:ext>
            </a:extLst>
          </p:cNvPr>
          <p:cNvSpPr txBox="1"/>
          <p:nvPr/>
        </p:nvSpPr>
        <p:spPr>
          <a:xfrm>
            <a:off x="2809242" y="2556653"/>
            <a:ext cx="6573516" cy="3847207"/>
          </a:xfrm>
          <a:prstGeom prst="rect">
            <a:avLst/>
          </a:prstGeom>
          <a:noFill/>
        </p:spPr>
        <p:txBody>
          <a:bodyPr wrap="square" rtlCol="0">
            <a:spAutoFit/>
          </a:bodyPr>
          <a:lstStyle/>
          <a:p>
            <a:pPr algn="ctr"/>
            <a:r>
              <a:rPr lang="en-US" sz="2800" b="1" dirty="0">
                <a:solidFill>
                  <a:srgbClr val="154C93"/>
                </a:solidFill>
              </a:rPr>
              <a:t>Fireside Chat: Abnormal Vital Signs </a:t>
            </a:r>
          </a:p>
          <a:p>
            <a:pPr algn="ctr"/>
            <a:endParaRPr lang="en-US" sz="2800" b="1" dirty="0">
              <a:solidFill>
                <a:srgbClr val="154C93"/>
              </a:solidFill>
            </a:endParaRPr>
          </a:p>
          <a:p>
            <a:pPr algn="ctr"/>
            <a:r>
              <a:rPr lang="en-US" sz="2800" b="1" dirty="0">
                <a:solidFill>
                  <a:srgbClr val="154C93"/>
                </a:solidFill>
              </a:rPr>
              <a:t>Subject Matter Experts:</a:t>
            </a:r>
          </a:p>
          <a:p>
            <a:pPr algn="ctr"/>
            <a:r>
              <a:rPr lang="en-US" sz="2800" b="1" i="1" dirty="0">
                <a:solidFill>
                  <a:srgbClr val="154C93"/>
                </a:solidFill>
              </a:rPr>
              <a:t>Madeline Joseph, MD</a:t>
            </a:r>
          </a:p>
          <a:p>
            <a:pPr algn="ctr"/>
            <a:r>
              <a:rPr lang="en-US" sz="2800" b="1" i="1" dirty="0">
                <a:solidFill>
                  <a:srgbClr val="154C93"/>
                </a:solidFill>
              </a:rPr>
              <a:t>Sally Snow, RN</a:t>
            </a:r>
          </a:p>
          <a:p>
            <a:pPr algn="ctr"/>
            <a:endParaRPr lang="en-US" sz="2800" b="1" dirty="0">
              <a:solidFill>
                <a:srgbClr val="154C93"/>
              </a:solidFill>
            </a:endParaRPr>
          </a:p>
          <a:p>
            <a:pPr algn="ctr"/>
            <a:r>
              <a:rPr lang="en-US" sz="2800" b="1" dirty="0">
                <a:solidFill>
                  <a:srgbClr val="154C93"/>
                </a:solidFill>
              </a:rPr>
              <a:t>September 10, 2019 </a:t>
            </a:r>
          </a:p>
          <a:p>
            <a:pPr algn="ctr"/>
            <a:r>
              <a:rPr lang="en-US" sz="2800" b="1" dirty="0">
                <a:solidFill>
                  <a:srgbClr val="154C93"/>
                </a:solidFill>
              </a:rPr>
              <a:t>	</a:t>
            </a:r>
            <a:r>
              <a:rPr lang="en-US" sz="2000" dirty="0">
                <a:solidFill>
                  <a:prstClr val="white"/>
                </a:solidFill>
              </a:rPr>
              <a:t>S FACEP, FAEMS</a:t>
            </a:r>
            <a:endParaRPr lang="en-US" sz="2000" b="1" dirty="0">
              <a:solidFill>
                <a:srgbClr val="154C93"/>
              </a:solidFill>
            </a:endParaRPr>
          </a:p>
          <a:p>
            <a:r>
              <a:rPr lang="en-US" sz="2000" dirty="0">
                <a:solidFill>
                  <a:srgbClr val="154C93"/>
                </a:solidFill>
              </a:rPr>
              <a:t>	</a:t>
            </a:r>
          </a:p>
        </p:txBody>
      </p:sp>
      <p:pic>
        <p:nvPicPr>
          <p:cNvPr id="6" name="Picture 5"/>
          <p:cNvPicPr>
            <a:picLocks noChangeAspect="1"/>
          </p:cNvPicPr>
          <p:nvPr/>
        </p:nvPicPr>
        <p:blipFill>
          <a:blip r:embed="rId3"/>
          <a:stretch>
            <a:fillRect/>
          </a:stretch>
        </p:blipFill>
        <p:spPr>
          <a:xfrm>
            <a:off x="8903098" y="4394447"/>
            <a:ext cx="3288902" cy="2481308"/>
          </a:xfrm>
          <a:prstGeom prst="rect">
            <a:avLst/>
          </a:prstGeom>
        </p:spPr>
      </p:pic>
    </p:spTree>
    <p:extLst>
      <p:ext uri="{BB962C8B-B14F-4D97-AF65-F5344CB8AC3E}">
        <p14:creationId xmlns:p14="http://schemas.microsoft.com/office/powerpoint/2010/main" val="143000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F15FFE-7392-6043-A974-354D510B1A62}"/>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10</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0CD476E0-F5F9-6647-B0BD-85BB1427782F}"/>
              </a:ext>
            </a:extLst>
          </p:cNvPr>
          <p:cNvPicPr>
            <a:picLocks noChangeAspect="1"/>
          </p:cNvPicPr>
          <p:nvPr/>
        </p:nvPicPr>
        <p:blipFill rotWithShape="1">
          <a:blip r:embed="rId2">
            <a:extLst>
              <a:ext uri="{28A0092B-C50C-407E-A947-70E740481C1C}">
                <a14:useLocalDpi xmlns:a14="http://schemas.microsoft.com/office/drawing/2010/main" val="0"/>
              </a:ext>
            </a:extLst>
          </a:blip>
          <a:srcRect b="12558"/>
          <a:stretch/>
        </p:blipFill>
        <p:spPr>
          <a:xfrm>
            <a:off x="1205024" y="176050"/>
            <a:ext cx="9628612" cy="6505900"/>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883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Focus on AVS</a:t>
            </a:r>
            <a:r>
              <a:rPr lang="en-US" dirty="0"/>
              <a:t>…</a:t>
            </a:r>
          </a:p>
        </p:txBody>
      </p:sp>
      <p:sp>
        <p:nvSpPr>
          <p:cNvPr id="2" name="Slide Number Placeholder 1"/>
          <p:cNvSpPr>
            <a:spLocks noGrp="1"/>
          </p:cNvSpPr>
          <p:nvPr>
            <p:ph type="sldNum" sz="quarter" idx="11"/>
          </p:nvPr>
        </p:nvSpPr>
        <p:spPr/>
        <p:txBody>
          <a:bodyPr/>
          <a:lstStyle/>
          <a:p>
            <a:fld id="{0A0033F3-06E6-6442-ABB2-E7F309BB5C24}" type="slidenum">
              <a:rPr lang="en-US" smtClean="0">
                <a:solidFill>
                  <a:prstClr val="black">
                    <a:tint val="75000"/>
                  </a:prstClr>
                </a:solidFill>
              </a:rPr>
              <a:pPr/>
              <a:t>11</a:t>
            </a:fld>
            <a:endParaRPr lang="en-US" dirty="0">
              <a:solidFill>
                <a:prstClr val="black">
                  <a:tint val="75000"/>
                </a:prstClr>
              </a:solidFill>
            </a:endParaRPr>
          </a:p>
        </p:txBody>
      </p:sp>
      <p:sp>
        <p:nvSpPr>
          <p:cNvPr id="5" name="Content Placeholder 4"/>
          <p:cNvSpPr>
            <a:spLocks noGrp="1"/>
          </p:cNvSpPr>
          <p:nvPr>
            <p:ph idx="1"/>
          </p:nvPr>
        </p:nvSpPr>
        <p:spPr>
          <a:xfrm>
            <a:off x="593921" y="1899480"/>
            <a:ext cx="10302240" cy="571500"/>
          </a:xfrm>
        </p:spPr>
        <p:txBody>
          <a:bodyPr/>
          <a:lstStyle/>
          <a:p>
            <a:endParaRPr lang="en-US"/>
          </a:p>
        </p:txBody>
      </p:sp>
      <p:pic>
        <p:nvPicPr>
          <p:cNvPr id="7" name="Picture 6">
            <a:extLst>
              <a:ext uri="{FF2B5EF4-FFF2-40B4-BE49-F238E27FC236}">
                <a16:creationId xmlns:a16="http://schemas.microsoft.com/office/drawing/2014/main" id="{EA73B725-F31C-1B46-9E7C-9490B7488D6B}"/>
              </a:ext>
            </a:extLst>
          </p:cNvPr>
          <p:cNvPicPr>
            <a:picLocks noChangeAspect="1"/>
          </p:cNvPicPr>
          <p:nvPr/>
        </p:nvPicPr>
        <p:blipFill rotWithShape="1">
          <a:blip r:embed="rId2">
            <a:extLst>
              <a:ext uri="{28A0092B-C50C-407E-A947-70E740481C1C}">
                <a14:useLocalDpi xmlns:a14="http://schemas.microsoft.com/office/drawing/2010/main" val="0"/>
              </a:ext>
            </a:extLst>
          </a:blip>
          <a:srcRect t="46682" b="32872"/>
          <a:stretch/>
        </p:blipFill>
        <p:spPr>
          <a:xfrm>
            <a:off x="270647" y="2980998"/>
            <a:ext cx="11660052" cy="1842178"/>
          </a:xfrm>
          <a:prstGeom prst="rect">
            <a:avLst/>
          </a:prstGeom>
          <a:ln>
            <a:solidFill>
              <a:schemeClr val="bg1"/>
            </a:solidFill>
          </a:ln>
          <a:effectLst/>
        </p:spPr>
      </p:pic>
      <p:pic>
        <p:nvPicPr>
          <p:cNvPr id="8" name="Picture 7">
            <a:extLst>
              <a:ext uri="{FF2B5EF4-FFF2-40B4-BE49-F238E27FC236}">
                <a16:creationId xmlns:a16="http://schemas.microsoft.com/office/drawing/2014/main" id="{654CE6AE-D39E-F645-A5B9-F9A5BF611176}"/>
              </a:ext>
            </a:extLst>
          </p:cNvPr>
          <p:cNvPicPr>
            <a:picLocks noChangeAspect="1"/>
          </p:cNvPicPr>
          <p:nvPr/>
        </p:nvPicPr>
        <p:blipFill rotWithShape="1">
          <a:blip r:embed="rId2">
            <a:extLst>
              <a:ext uri="{28A0092B-C50C-407E-A947-70E740481C1C}">
                <a14:useLocalDpi xmlns:a14="http://schemas.microsoft.com/office/drawing/2010/main" val="0"/>
              </a:ext>
            </a:extLst>
          </a:blip>
          <a:srcRect t="21990" b="62368"/>
          <a:stretch/>
        </p:blipFill>
        <p:spPr>
          <a:xfrm>
            <a:off x="270647" y="1654232"/>
            <a:ext cx="11660052" cy="1409315"/>
          </a:xfrm>
          <a:prstGeom prst="rect">
            <a:avLst/>
          </a:prstGeom>
          <a:ln>
            <a:solidFill>
              <a:schemeClr val="bg1"/>
            </a:solidFill>
          </a:ln>
          <a:effectLst/>
        </p:spPr>
      </p:pic>
    </p:spTree>
    <p:extLst>
      <p:ext uri="{BB962C8B-B14F-4D97-AF65-F5344CB8AC3E}">
        <p14:creationId xmlns:p14="http://schemas.microsoft.com/office/powerpoint/2010/main" val="376952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Reminder of Our Goal…</a:t>
            </a:r>
          </a:p>
        </p:txBody>
      </p:sp>
      <p:sp>
        <p:nvSpPr>
          <p:cNvPr id="3" name="Slide Number Placeholder 2"/>
          <p:cNvSpPr>
            <a:spLocks noGrp="1"/>
          </p:cNvSpPr>
          <p:nvPr>
            <p:ph type="sldNum" sz="quarter" idx="11"/>
          </p:nvPr>
        </p:nvSpPr>
        <p:spPr/>
        <p:txBody>
          <a:bodyPr/>
          <a:lstStyle/>
          <a:p>
            <a:fld id="{49598980-D22C-4904-9F8F-3DB09B2ECD84}" type="slidenum">
              <a:rPr lang="en-US" smtClean="0">
                <a:solidFill>
                  <a:srgbClr val="000000"/>
                </a:solidFill>
              </a:rPr>
              <a:pPr/>
              <a:t>12</a:t>
            </a:fld>
            <a:endParaRPr lang="en-US" dirty="0">
              <a:solidFill>
                <a:srgbClr val="000000"/>
              </a:solidFill>
            </a:endParaRPr>
          </a:p>
        </p:txBody>
      </p:sp>
      <p:sp>
        <p:nvSpPr>
          <p:cNvPr id="4" name="Content Placeholder 3"/>
          <p:cNvSpPr>
            <a:spLocks noGrp="1"/>
          </p:cNvSpPr>
          <p:nvPr>
            <p:ph idx="1"/>
          </p:nvPr>
        </p:nvSpPr>
        <p:spPr>
          <a:xfrm>
            <a:off x="647700" y="1425654"/>
            <a:ext cx="10264140" cy="4111545"/>
          </a:xfrm>
        </p:spPr>
        <p:txBody>
          <a:bodyPr>
            <a:normAutofit/>
          </a:bodyPr>
          <a:lstStyle/>
          <a:p>
            <a:r>
              <a:rPr lang="en-US" sz="3200" b="1" dirty="0">
                <a:latin typeface="+mj-lt"/>
              </a:rPr>
              <a:t>Aim Statement</a:t>
            </a:r>
          </a:p>
          <a:p>
            <a:r>
              <a:rPr lang="en-US" sz="2400" dirty="0">
                <a:latin typeface="+mj-lt"/>
              </a:rPr>
              <a:t>By December 2019, 100% of pediatric patients with abnormal vital signs will be identified by health care providers in the ED.</a:t>
            </a:r>
          </a:p>
        </p:txBody>
      </p:sp>
    </p:spTree>
    <p:extLst>
      <p:ext uri="{BB962C8B-B14F-4D97-AF65-F5344CB8AC3E}">
        <p14:creationId xmlns:p14="http://schemas.microsoft.com/office/powerpoint/2010/main" val="184099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F5A196-7451-ED48-81AE-0985EA552B2A}"/>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13</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477F3D54-DF08-8A42-89AD-38157DA8E3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3815" y="173195"/>
            <a:ext cx="8464369" cy="6540649"/>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975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1">
            <a:extLst>
              <a:ext uri="{FF2B5EF4-FFF2-40B4-BE49-F238E27FC236}">
                <a16:creationId xmlns:a16="http://schemas.microsoft.com/office/drawing/2014/main" id="{A8F7E0DF-86BA-D643-9612-6723D4451417}"/>
              </a:ext>
            </a:extLst>
          </p:cNvPr>
          <p:cNvSpPr txBox="1">
            <a:spLocks/>
          </p:cNvSpPr>
          <p:nvPr/>
        </p:nvSpPr>
        <p:spPr>
          <a:xfrm>
            <a:off x="4169592" y="2700125"/>
            <a:ext cx="6184899" cy="675926"/>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algn="ctr"/>
            <a:r>
              <a:rPr lang="en-US" dirty="0">
                <a:solidFill>
                  <a:schemeClr val="accent5"/>
                </a:solidFill>
              </a:rPr>
              <a:t>TEAM CHECK-IN</a:t>
            </a:r>
          </a:p>
        </p:txBody>
      </p:sp>
      <p:cxnSp>
        <p:nvCxnSpPr>
          <p:cNvPr id="5" name="Straight Connector 4"/>
          <p:cNvCxnSpPr/>
          <p:nvPr/>
        </p:nvCxnSpPr>
        <p:spPr>
          <a:xfrm rot="16200000" flipH="1">
            <a:off x="7450968" y="1239338"/>
            <a:ext cx="16934" cy="514994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srcRect l="4184" b="2788"/>
          <a:stretch/>
        </p:blipFill>
        <p:spPr>
          <a:xfrm>
            <a:off x="1596339" y="2180968"/>
            <a:ext cx="2784071" cy="2181327"/>
          </a:xfrm>
          <a:prstGeom prst="rect">
            <a:avLst/>
          </a:prstGeom>
        </p:spPr>
      </p:pic>
    </p:spTree>
    <p:extLst>
      <p:ext uri="{BB962C8B-B14F-4D97-AF65-F5344CB8AC3E}">
        <p14:creationId xmlns:p14="http://schemas.microsoft.com/office/powerpoint/2010/main" val="328003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CE028C-4C27-8E4B-A3F9-0BA12BF1A83C}"/>
              </a:ext>
            </a:extLst>
          </p:cNvPr>
          <p:cNvSpPr/>
          <p:nvPr/>
        </p:nvSpPr>
        <p:spPr>
          <a:xfrm>
            <a:off x="8151443" y="1962337"/>
            <a:ext cx="3904722" cy="435894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rPr>
              <a:t>Questions</a:t>
            </a:r>
          </a:p>
          <a:p>
            <a:pPr algn="ctr"/>
            <a:endParaRPr lang="en-US" b="1" dirty="0">
              <a:solidFill>
                <a:schemeClr val="accent5"/>
              </a:solidFill>
            </a:endParaRPr>
          </a:p>
          <a:p>
            <a:pPr algn="ctr"/>
            <a:r>
              <a:rPr lang="en-US" dirty="0">
                <a:solidFill>
                  <a:schemeClr val="accent5"/>
                </a:solidFill>
              </a:rPr>
              <a:t>What are your enablers?</a:t>
            </a:r>
          </a:p>
          <a:p>
            <a:pPr algn="ctr"/>
            <a:endParaRPr lang="en-US" dirty="0">
              <a:solidFill>
                <a:schemeClr val="accent5"/>
              </a:solidFill>
            </a:endParaRPr>
          </a:p>
          <a:p>
            <a:pPr algn="ctr"/>
            <a:r>
              <a:rPr lang="en-US" dirty="0">
                <a:solidFill>
                  <a:schemeClr val="accent5"/>
                </a:solidFill>
              </a:rPr>
              <a:t>What is your biggest challenge?</a:t>
            </a:r>
          </a:p>
          <a:p>
            <a:pPr algn="ctr"/>
            <a:endParaRPr lang="en-US" dirty="0">
              <a:solidFill>
                <a:schemeClr val="accent5"/>
              </a:solidFill>
            </a:endParaRPr>
          </a:p>
          <a:p>
            <a:pPr algn="ctr"/>
            <a:r>
              <a:rPr lang="en-US" dirty="0">
                <a:solidFill>
                  <a:schemeClr val="accent5"/>
                </a:solidFill>
              </a:rPr>
              <a:t>Which vital signs tend to be taken/missed in your triage area?</a:t>
            </a:r>
          </a:p>
          <a:p>
            <a:pPr algn="ctr"/>
            <a:endParaRPr lang="en-US" dirty="0">
              <a:solidFill>
                <a:schemeClr val="accent5"/>
              </a:solidFill>
            </a:endParaRPr>
          </a:p>
          <a:p>
            <a:pPr algn="ctr"/>
            <a:r>
              <a:rPr lang="en-US" dirty="0">
                <a:solidFill>
                  <a:schemeClr val="accent5"/>
                </a:solidFill>
              </a:rPr>
              <a:t>What is your AVS notification procedure?</a:t>
            </a:r>
          </a:p>
          <a:p>
            <a:pPr algn="ctr"/>
            <a:endParaRPr lang="en-US" dirty="0">
              <a:solidFill>
                <a:schemeClr val="accent5"/>
              </a:solidFill>
            </a:endParaRPr>
          </a:p>
          <a:p>
            <a:pPr algn="ctr"/>
            <a:r>
              <a:rPr lang="en-US" dirty="0">
                <a:solidFill>
                  <a:schemeClr val="accent5"/>
                </a:solidFill>
              </a:rPr>
              <a:t>How do you document AVS in the chart?</a:t>
            </a:r>
          </a:p>
        </p:txBody>
      </p:sp>
      <p:sp>
        <p:nvSpPr>
          <p:cNvPr id="4" name="Slide Number Placeholder 3">
            <a:extLst>
              <a:ext uri="{FF2B5EF4-FFF2-40B4-BE49-F238E27FC236}">
                <a16:creationId xmlns:a16="http://schemas.microsoft.com/office/drawing/2014/main" id="{62DDF86E-59A5-C249-843B-D89B89A99384}"/>
              </a:ext>
            </a:extLst>
          </p:cNvPr>
          <p:cNvSpPr>
            <a:spLocks noGrp="1"/>
          </p:cNvSpPr>
          <p:nvPr>
            <p:ph type="sldNum" sz="quarter" idx="12"/>
          </p:nvPr>
        </p:nvSpPr>
        <p:spPr/>
        <p:txBody>
          <a:bodyPr/>
          <a:lstStyle/>
          <a:p>
            <a:fld id="{FEA1243F-3000-4347-94A4-FBDEAD3122CB}" type="slidenum">
              <a:rPr lang="en-US" smtClean="0"/>
              <a:pPr/>
              <a:t>15</a:t>
            </a:fld>
            <a:endParaRPr lang="en-US" dirty="0"/>
          </a:p>
        </p:txBody>
      </p:sp>
      <p:sp>
        <p:nvSpPr>
          <p:cNvPr id="2" name="Title 1">
            <a:extLst>
              <a:ext uri="{FF2B5EF4-FFF2-40B4-BE49-F238E27FC236}">
                <a16:creationId xmlns:a16="http://schemas.microsoft.com/office/drawing/2014/main" id="{4C9741A4-3FCE-594E-B9C4-9DA55A164B23}"/>
              </a:ext>
            </a:extLst>
          </p:cNvPr>
          <p:cNvSpPr>
            <a:spLocks noGrp="1"/>
          </p:cNvSpPr>
          <p:nvPr>
            <p:ph type="title" idx="4294967295"/>
          </p:nvPr>
        </p:nvSpPr>
        <p:spPr>
          <a:xfrm>
            <a:off x="-1" y="130176"/>
            <a:ext cx="10822193" cy="762710"/>
          </a:xfrm>
        </p:spPr>
        <p:txBody>
          <a:bodyPr/>
          <a:lstStyle/>
          <a:p>
            <a:r>
              <a:rPr lang="en-US" b="0" dirty="0">
                <a:solidFill>
                  <a:schemeClr val="accent5"/>
                </a:solidFill>
              </a:rPr>
              <a:t>PARTICIPATION: AVS</a:t>
            </a:r>
          </a:p>
        </p:txBody>
      </p:sp>
      <p:sp>
        <p:nvSpPr>
          <p:cNvPr id="8" name="Rectangle 7">
            <a:extLst>
              <a:ext uri="{FF2B5EF4-FFF2-40B4-BE49-F238E27FC236}">
                <a16:creationId xmlns:a16="http://schemas.microsoft.com/office/drawing/2014/main" id="{B7659C7C-CFEF-7744-B942-AD4631B846C1}"/>
              </a:ext>
            </a:extLst>
          </p:cNvPr>
          <p:cNvSpPr/>
          <p:nvPr/>
        </p:nvSpPr>
        <p:spPr>
          <a:xfrm>
            <a:off x="4432934" y="3256760"/>
            <a:ext cx="3317473" cy="96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Clear Lake Medical Center</a:t>
            </a:r>
          </a:p>
          <a:p>
            <a:pPr algn="ctr"/>
            <a:r>
              <a:rPr lang="en-US" sz="1400" dirty="0">
                <a:solidFill>
                  <a:srgbClr val="002060"/>
                </a:solidFill>
                <a:latin typeface="Cambria" panose="02040503050406030204" pitchFamily="18" charset="0"/>
              </a:rPr>
              <a:t>Lodi Memorial</a:t>
            </a:r>
          </a:p>
          <a:p>
            <a:pPr algn="ctr"/>
            <a:r>
              <a:rPr lang="en-US" sz="1400" dirty="0">
                <a:solidFill>
                  <a:srgbClr val="002060"/>
                </a:solidFill>
                <a:latin typeface="Cambria" panose="02040503050406030204" pitchFamily="18" charset="0"/>
              </a:rPr>
              <a:t>Enloe Medical Center</a:t>
            </a:r>
          </a:p>
          <a:p>
            <a:pPr algn="ctr"/>
            <a:r>
              <a:rPr lang="en-US" sz="1400" dirty="0">
                <a:solidFill>
                  <a:srgbClr val="002060"/>
                </a:solidFill>
                <a:latin typeface="Cambria" panose="02040503050406030204" pitchFamily="18" charset="0"/>
              </a:rPr>
              <a:t>Fairchild Medical Center</a:t>
            </a:r>
          </a:p>
        </p:txBody>
      </p:sp>
      <p:sp>
        <p:nvSpPr>
          <p:cNvPr id="17" name="TextBox 16">
            <a:extLst>
              <a:ext uri="{FF2B5EF4-FFF2-40B4-BE49-F238E27FC236}">
                <a16:creationId xmlns:a16="http://schemas.microsoft.com/office/drawing/2014/main" id="{855EFD9E-97BB-D34F-A587-86B576502404}"/>
              </a:ext>
            </a:extLst>
          </p:cNvPr>
          <p:cNvSpPr txBox="1"/>
          <p:nvPr/>
        </p:nvSpPr>
        <p:spPr>
          <a:xfrm>
            <a:off x="3973850" y="2929173"/>
            <a:ext cx="4110890"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6: Fight or Flight Response Team</a:t>
            </a:r>
          </a:p>
        </p:txBody>
      </p:sp>
      <p:sp>
        <p:nvSpPr>
          <p:cNvPr id="6" name="Rectangle 5">
            <a:extLst>
              <a:ext uri="{FF2B5EF4-FFF2-40B4-BE49-F238E27FC236}">
                <a16:creationId xmlns:a16="http://schemas.microsoft.com/office/drawing/2014/main" id="{4119C02C-5BAE-D246-B9E5-5859F802E1E0}"/>
              </a:ext>
            </a:extLst>
          </p:cNvPr>
          <p:cNvSpPr/>
          <p:nvPr/>
        </p:nvSpPr>
        <p:spPr>
          <a:xfrm>
            <a:off x="4432936" y="4594717"/>
            <a:ext cx="3326128" cy="96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Greenwich Hospital</a:t>
            </a:r>
          </a:p>
          <a:p>
            <a:pPr algn="ctr"/>
            <a:r>
              <a:rPr lang="en-US" sz="1400" dirty="0">
                <a:solidFill>
                  <a:srgbClr val="002060"/>
                </a:solidFill>
                <a:latin typeface="Cambria" panose="02040503050406030204" pitchFamily="18" charset="0"/>
              </a:rPr>
              <a:t>Hospital of Central Connecticut</a:t>
            </a:r>
          </a:p>
          <a:p>
            <a:pPr algn="ctr"/>
            <a:r>
              <a:rPr lang="en-US" sz="1400" dirty="0">
                <a:solidFill>
                  <a:srgbClr val="002060"/>
                </a:solidFill>
                <a:latin typeface="Cambria" panose="02040503050406030204" pitchFamily="18" charset="0"/>
              </a:rPr>
              <a:t>Springfield Hospital</a:t>
            </a:r>
          </a:p>
          <a:p>
            <a:pPr algn="ctr"/>
            <a:r>
              <a:rPr lang="en-US" sz="1400" dirty="0">
                <a:solidFill>
                  <a:srgbClr val="002060"/>
                </a:solidFill>
                <a:latin typeface="Cambria" panose="02040503050406030204" pitchFamily="18" charset="0"/>
              </a:rPr>
              <a:t>Yale New Haven Westerly Hospital</a:t>
            </a:r>
          </a:p>
        </p:txBody>
      </p:sp>
      <p:sp>
        <p:nvSpPr>
          <p:cNvPr id="7" name="TextBox 6">
            <a:extLst>
              <a:ext uri="{FF2B5EF4-FFF2-40B4-BE49-F238E27FC236}">
                <a16:creationId xmlns:a16="http://schemas.microsoft.com/office/drawing/2014/main" id="{8BDB8C0C-420F-5A4E-B16B-A560BA0F11DC}"/>
              </a:ext>
            </a:extLst>
          </p:cNvPr>
          <p:cNvSpPr txBox="1"/>
          <p:nvPr/>
        </p:nvSpPr>
        <p:spPr>
          <a:xfrm>
            <a:off x="4432936" y="4231143"/>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7: New England EMSC</a:t>
            </a:r>
          </a:p>
        </p:txBody>
      </p:sp>
      <p:sp>
        <p:nvSpPr>
          <p:cNvPr id="9" name="Rectangle 8">
            <a:extLst>
              <a:ext uri="{FF2B5EF4-FFF2-40B4-BE49-F238E27FC236}">
                <a16:creationId xmlns:a16="http://schemas.microsoft.com/office/drawing/2014/main" id="{7C613FF9-EBDC-6744-848E-70451EFD3E53}"/>
              </a:ext>
            </a:extLst>
          </p:cNvPr>
          <p:cNvSpPr/>
          <p:nvPr/>
        </p:nvSpPr>
        <p:spPr>
          <a:xfrm>
            <a:off x="534281" y="6067922"/>
            <a:ext cx="3192722" cy="63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latin typeface="Cambria" panose="02040503050406030204" pitchFamily="18" charset="0"/>
            </a:endParaRPr>
          </a:p>
        </p:txBody>
      </p:sp>
      <p:sp>
        <p:nvSpPr>
          <p:cNvPr id="10" name="TextBox 9">
            <a:extLst>
              <a:ext uri="{FF2B5EF4-FFF2-40B4-BE49-F238E27FC236}">
                <a16:creationId xmlns:a16="http://schemas.microsoft.com/office/drawing/2014/main" id="{D6380C4F-20F5-F14E-AB53-25E571A38398}"/>
              </a:ext>
            </a:extLst>
          </p:cNvPr>
          <p:cNvSpPr txBox="1"/>
          <p:nvPr/>
        </p:nvSpPr>
        <p:spPr>
          <a:xfrm>
            <a:off x="534281" y="5704348"/>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4 : Longhorn Kids</a:t>
            </a:r>
          </a:p>
        </p:txBody>
      </p:sp>
      <p:sp>
        <p:nvSpPr>
          <p:cNvPr id="11" name="Rectangle 10">
            <a:extLst>
              <a:ext uri="{FF2B5EF4-FFF2-40B4-BE49-F238E27FC236}">
                <a16:creationId xmlns:a16="http://schemas.microsoft.com/office/drawing/2014/main" id="{320EBC25-8E6B-B443-9462-1E8FA32BB479}"/>
              </a:ext>
            </a:extLst>
          </p:cNvPr>
          <p:cNvSpPr/>
          <p:nvPr/>
        </p:nvSpPr>
        <p:spPr>
          <a:xfrm>
            <a:off x="504853" y="2766384"/>
            <a:ext cx="3251580" cy="104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Anderson Hospital</a:t>
            </a:r>
          </a:p>
          <a:p>
            <a:pPr algn="ctr"/>
            <a:r>
              <a:rPr lang="en-US" sz="1400" dirty="0">
                <a:solidFill>
                  <a:srgbClr val="002060"/>
                </a:solidFill>
                <a:latin typeface="Cambria" panose="02040503050406030204" pitchFamily="18" charset="0"/>
              </a:rPr>
              <a:t>Heartland Regional Medical Ctr</a:t>
            </a:r>
          </a:p>
          <a:p>
            <a:pPr algn="ctr"/>
            <a:r>
              <a:rPr lang="en-US" sz="1400" dirty="0">
                <a:solidFill>
                  <a:srgbClr val="002060"/>
                </a:solidFill>
                <a:latin typeface="Cambria" panose="02040503050406030204" pitchFamily="18" charset="0"/>
              </a:rPr>
              <a:t>DePaul Hospital</a:t>
            </a:r>
          </a:p>
          <a:p>
            <a:pPr algn="ctr"/>
            <a:r>
              <a:rPr lang="en-US" sz="1400" dirty="0">
                <a:solidFill>
                  <a:srgbClr val="002060"/>
                </a:solidFill>
                <a:latin typeface="Cambria" panose="02040503050406030204" pitchFamily="18" charset="0"/>
              </a:rPr>
              <a:t>St. Joseph Hospital-Lake St. Louis</a:t>
            </a:r>
            <a:endParaRPr lang="en-US" sz="1100" dirty="0">
              <a:solidFill>
                <a:srgbClr val="002060"/>
              </a:solidFill>
              <a:latin typeface="Cambria" panose="02040503050406030204" pitchFamily="18" charset="0"/>
            </a:endParaRPr>
          </a:p>
        </p:txBody>
      </p:sp>
      <p:sp>
        <p:nvSpPr>
          <p:cNvPr id="12" name="TextBox 11">
            <a:extLst>
              <a:ext uri="{FF2B5EF4-FFF2-40B4-BE49-F238E27FC236}">
                <a16:creationId xmlns:a16="http://schemas.microsoft.com/office/drawing/2014/main" id="{7AC255F5-A021-A64A-A7A7-66BD525DCE00}"/>
              </a:ext>
            </a:extLst>
          </p:cNvPr>
          <p:cNvSpPr txBox="1"/>
          <p:nvPr/>
        </p:nvSpPr>
        <p:spPr>
          <a:xfrm>
            <a:off x="522160" y="2317801"/>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2: </a:t>
            </a:r>
            <a:r>
              <a:rPr lang="en-US" sz="1600" dirty="0" err="1">
                <a:solidFill>
                  <a:srgbClr val="FF9300"/>
                </a:solidFill>
                <a:latin typeface="Cambria" panose="02040503050406030204" pitchFamily="18" charset="0"/>
              </a:rPr>
              <a:t>LifesavERs</a:t>
            </a:r>
            <a:endParaRPr lang="en-US" sz="1600" dirty="0">
              <a:solidFill>
                <a:srgbClr val="FF9300"/>
              </a:solidFill>
              <a:latin typeface="Cambria" panose="02040503050406030204" pitchFamily="18" charset="0"/>
            </a:endParaRPr>
          </a:p>
        </p:txBody>
      </p:sp>
      <p:sp>
        <p:nvSpPr>
          <p:cNvPr id="18" name="Rectangle 17">
            <a:extLst>
              <a:ext uri="{FF2B5EF4-FFF2-40B4-BE49-F238E27FC236}">
                <a16:creationId xmlns:a16="http://schemas.microsoft.com/office/drawing/2014/main" id="{DE6EFE48-FA14-1245-86FC-9843EFDEB9C7}"/>
              </a:ext>
            </a:extLst>
          </p:cNvPr>
          <p:cNvSpPr/>
          <p:nvPr/>
        </p:nvSpPr>
        <p:spPr>
          <a:xfrm>
            <a:off x="504852" y="4304453"/>
            <a:ext cx="3222151" cy="1380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McPherson Hospital</a:t>
            </a:r>
          </a:p>
          <a:p>
            <a:pPr algn="ctr"/>
            <a:r>
              <a:rPr lang="en-US" sz="1400" dirty="0">
                <a:solidFill>
                  <a:srgbClr val="002060"/>
                </a:solidFill>
                <a:latin typeface="Cambria" panose="02040503050406030204" pitchFamily="18" charset="0"/>
              </a:rPr>
              <a:t>Norton County Hospital</a:t>
            </a:r>
          </a:p>
          <a:p>
            <a:pPr algn="ctr"/>
            <a:r>
              <a:rPr lang="en-US" sz="1400" dirty="0">
                <a:solidFill>
                  <a:srgbClr val="002060"/>
                </a:solidFill>
                <a:latin typeface="Cambria" panose="02040503050406030204" pitchFamily="18" charset="0"/>
              </a:rPr>
              <a:t>Ransom Memorial Hospital</a:t>
            </a:r>
          </a:p>
          <a:p>
            <a:pPr algn="ctr"/>
            <a:r>
              <a:rPr lang="en-US" sz="1400" dirty="0">
                <a:solidFill>
                  <a:srgbClr val="002060"/>
                </a:solidFill>
                <a:latin typeface="Cambria" panose="02040503050406030204" pitchFamily="18" charset="0"/>
              </a:rPr>
              <a:t>Shawnee Mission Medical Ctr</a:t>
            </a:r>
          </a:p>
          <a:p>
            <a:pPr algn="ctr"/>
            <a:r>
              <a:rPr lang="en-US" sz="1400" dirty="0">
                <a:solidFill>
                  <a:srgbClr val="002060"/>
                </a:solidFill>
                <a:latin typeface="Cambria" panose="02040503050406030204" pitchFamily="18" charset="0"/>
              </a:rPr>
              <a:t>Smith County Memorial Hospital</a:t>
            </a:r>
          </a:p>
          <a:p>
            <a:pPr algn="ctr"/>
            <a:r>
              <a:rPr lang="en-US" sz="1400" dirty="0">
                <a:solidFill>
                  <a:srgbClr val="002060"/>
                </a:solidFill>
                <a:latin typeface="Cambria" panose="02040503050406030204" pitchFamily="18" charset="0"/>
              </a:rPr>
              <a:t>Via Christi Hospital, Pittsburg</a:t>
            </a:r>
          </a:p>
          <a:p>
            <a:pPr algn="ctr"/>
            <a:endParaRPr lang="en-US" sz="1400" dirty="0">
              <a:solidFill>
                <a:srgbClr val="002060"/>
              </a:solidFill>
              <a:latin typeface="Cambria" panose="02040503050406030204" pitchFamily="18" charset="0"/>
            </a:endParaRPr>
          </a:p>
        </p:txBody>
      </p:sp>
      <p:sp>
        <p:nvSpPr>
          <p:cNvPr id="19" name="TextBox 18">
            <a:extLst>
              <a:ext uri="{FF2B5EF4-FFF2-40B4-BE49-F238E27FC236}">
                <a16:creationId xmlns:a16="http://schemas.microsoft.com/office/drawing/2014/main" id="{CA2C8FD0-4A05-0E48-942D-AB81EF7EA8FA}"/>
              </a:ext>
            </a:extLst>
          </p:cNvPr>
          <p:cNvSpPr txBox="1"/>
          <p:nvPr/>
        </p:nvSpPr>
        <p:spPr>
          <a:xfrm>
            <a:off x="504853" y="3940878"/>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3: MOKAN Rocks</a:t>
            </a:r>
          </a:p>
        </p:txBody>
      </p:sp>
      <p:sp>
        <p:nvSpPr>
          <p:cNvPr id="21" name="Rectangle 20">
            <a:extLst>
              <a:ext uri="{FF2B5EF4-FFF2-40B4-BE49-F238E27FC236}">
                <a16:creationId xmlns:a16="http://schemas.microsoft.com/office/drawing/2014/main" id="{2AD8E52B-267E-A940-8BC9-59DCED05449D}"/>
              </a:ext>
            </a:extLst>
          </p:cNvPr>
          <p:cNvSpPr/>
          <p:nvPr/>
        </p:nvSpPr>
        <p:spPr>
          <a:xfrm>
            <a:off x="4432934" y="970018"/>
            <a:ext cx="3317473" cy="186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err="1">
                <a:solidFill>
                  <a:srgbClr val="002060"/>
                </a:solidFill>
                <a:latin typeface="Cambria" panose="02040503050406030204" pitchFamily="18" charset="0"/>
              </a:rPr>
              <a:t>Cogdell</a:t>
            </a:r>
            <a:r>
              <a:rPr lang="en-US" sz="1400" dirty="0">
                <a:solidFill>
                  <a:srgbClr val="002060"/>
                </a:solidFill>
                <a:latin typeface="Cambria" panose="02040503050406030204" pitchFamily="18" charset="0"/>
              </a:rPr>
              <a:t> Memorial Hospital</a:t>
            </a:r>
          </a:p>
          <a:p>
            <a:pPr algn="ctr"/>
            <a:r>
              <a:rPr lang="en-US" sz="1400" dirty="0">
                <a:solidFill>
                  <a:srgbClr val="002060"/>
                </a:solidFill>
                <a:latin typeface="Cambria" panose="02040503050406030204" pitchFamily="18" charset="0"/>
              </a:rPr>
              <a:t>Medical City Dallas</a:t>
            </a:r>
          </a:p>
          <a:p>
            <a:pPr algn="ctr"/>
            <a:r>
              <a:rPr lang="en-US" sz="1400" dirty="0">
                <a:solidFill>
                  <a:srgbClr val="002060"/>
                </a:solidFill>
                <a:latin typeface="Cambria" panose="02040503050406030204" pitchFamily="18" charset="0"/>
              </a:rPr>
              <a:t>Medical City Denton</a:t>
            </a:r>
          </a:p>
          <a:p>
            <a:pPr algn="ctr"/>
            <a:r>
              <a:rPr lang="en-US" sz="1400" dirty="0">
                <a:solidFill>
                  <a:srgbClr val="002060"/>
                </a:solidFill>
                <a:latin typeface="Cambria" panose="02040503050406030204" pitchFamily="18" charset="0"/>
              </a:rPr>
              <a:t>Medical City Flower Mound</a:t>
            </a:r>
          </a:p>
          <a:p>
            <a:pPr algn="ctr"/>
            <a:r>
              <a:rPr lang="en-US" sz="1400" dirty="0">
                <a:solidFill>
                  <a:srgbClr val="002060"/>
                </a:solidFill>
                <a:latin typeface="Cambria" panose="02040503050406030204" pitchFamily="18" charset="0"/>
              </a:rPr>
              <a:t>Medical City Fort Worth</a:t>
            </a:r>
          </a:p>
          <a:p>
            <a:pPr algn="ctr"/>
            <a:r>
              <a:rPr lang="en-US" sz="1400" dirty="0">
                <a:solidFill>
                  <a:srgbClr val="002060"/>
                </a:solidFill>
                <a:latin typeface="Cambria" panose="02040503050406030204" pitchFamily="18" charset="0"/>
              </a:rPr>
              <a:t>Medical City Las Colinas</a:t>
            </a:r>
          </a:p>
          <a:p>
            <a:pPr algn="ctr"/>
            <a:r>
              <a:rPr lang="en-US" sz="1400" dirty="0">
                <a:solidFill>
                  <a:srgbClr val="002060"/>
                </a:solidFill>
                <a:latin typeface="Cambria" panose="02040503050406030204" pitchFamily="18" charset="0"/>
              </a:rPr>
              <a:t>Medical City Lewisville</a:t>
            </a:r>
          </a:p>
          <a:p>
            <a:pPr algn="ctr"/>
            <a:r>
              <a:rPr lang="en-US" sz="1400" dirty="0">
                <a:solidFill>
                  <a:srgbClr val="002060"/>
                </a:solidFill>
                <a:latin typeface="Cambria" panose="02040503050406030204" pitchFamily="18" charset="0"/>
              </a:rPr>
              <a:t>Medical City North Hills</a:t>
            </a:r>
          </a:p>
        </p:txBody>
      </p:sp>
      <p:sp>
        <p:nvSpPr>
          <p:cNvPr id="22" name="TextBox 21">
            <a:extLst>
              <a:ext uri="{FF2B5EF4-FFF2-40B4-BE49-F238E27FC236}">
                <a16:creationId xmlns:a16="http://schemas.microsoft.com/office/drawing/2014/main" id="{22852FAC-1E7C-854C-BE0A-31B4087BDF20}"/>
              </a:ext>
            </a:extLst>
          </p:cNvPr>
          <p:cNvSpPr txBox="1"/>
          <p:nvPr/>
        </p:nvSpPr>
        <p:spPr>
          <a:xfrm>
            <a:off x="4432934" y="606444"/>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5: Lone Star Kids</a:t>
            </a:r>
          </a:p>
        </p:txBody>
      </p:sp>
      <p:pic>
        <p:nvPicPr>
          <p:cNvPr id="13" name="Picture 12" descr="Esclarecimento de Dúvidas – Teste Intermédio de Filosofia">
            <a:extLst>
              <a:ext uri="{FF2B5EF4-FFF2-40B4-BE49-F238E27FC236}">
                <a16:creationId xmlns:a16="http://schemas.microsoft.com/office/drawing/2014/main" id="{B719A173-D93F-C849-9B7B-442631596D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210677" y="1480015"/>
            <a:ext cx="1123696" cy="1404620"/>
          </a:xfrm>
          <a:prstGeom prst="rect">
            <a:avLst/>
          </a:prstGeom>
        </p:spPr>
      </p:pic>
      <p:sp>
        <p:nvSpPr>
          <p:cNvPr id="23" name="Rectangle 22">
            <a:extLst>
              <a:ext uri="{FF2B5EF4-FFF2-40B4-BE49-F238E27FC236}">
                <a16:creationId xmlns:a16="http://schemas.microsoft.com/office/drawing/2014/main" id="{6CE2E258-EE3C-E24E-8EB9-37D0483A4257}"/>
              </a:ext>
            </a:extLst>
          </p:cNvPr>
          <p:cNvSpPr/>
          <p:nvPr/>
        </p:nvSpPr>
        <p:spPr>
          <a:xfrm>
            <a:off x="534282" y="1461352"/>
            <a:ext cx="3192722" cy="63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Providence Alaska Medical Center</a:t>
            </a:r>
          </a:p>
          <a:p>
            <a:pPr algn="ctr"/>
            <a:r>
              <a:rPr lang="en-US" sz="1400" dirty="0">
                <a:solidFill>
                  <a:srgbClr val="002060"/>
                </a:solidFill>
                <a:latin typeface="Cambria" panose="02040503050406030204" pitchFamily="18" charset="0"/>
              </a:rPr>
              <a:t>Providence Seward Medical Center</a:t>
            </a:r>
            <a:endParaRPr lang="en-US" sz="1100" dirty="0">
              <a:solidFill>
                <a:srgbClr val="002060"/>
              </a:solidFill>
              <a:latin typeface="Cambria" panose="02040503050406030204" pitchFamily="18" charset="0"/>
            </a:endParaRPr>
          </a:p>
        </p:txBody>
      </p:sp>
      <p:sp>
        <p:nvSpPr>
          <p:cNvPr id="24" name="TextBox 23">
            <a:extLst>
              <a:ext uri="{FF2B5EF4-FFF2-40B4-BE49-F238E27FC236}">
                <a16:creationId xmlns:a16="http://schemas.microsoft.com/office/drawing/2014/main" id="{345DD859-CFD8-1142-A7D0-B34A49B64673}"/>
              </a:ext>
            </a:extLst>
          </p:cNvPr>
          <p:cNvSpPr txBox="1"/>
          <p:nvPr/>
        </p:nvSpPr>
        <p:spPr>
          <a:xfrm>
            <a:off x="534282" y="1097778"/>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 The Last Frontier Kids</a:t>
            </a:r>
          </a:p>
        </p:txBody>
      </p:sp>
      <p:sp>
        <p:nvSpPr>
          <p:cNvPr id="25" name="Rectangle 24">
            <a:extLst>
              <a:ext uri="{FF2B5EF4-FFF2-40B4-BE49-F238E27FC236}">
                <a16:creationId xmlns:a16="http://schemas.microsoft.com/office/drawing/2014/main" id="{F4AEFB9C-7D97-CA44-9F4A-611E0DC768EE}"/>
              </a:ext>
            </a:extLst>
          </p:cNvPr>
          <p:cNvSpPr/>
          <p:nvPr/>
        </p:nvSpPr>
        <p:spPr>
          <a:xfrm>
            <a:off x="4432935" y="6048186"/>
            <a:ext cx="3326129" cy="63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latin typeface="Cambria" panose="02040503050406030204" pitchFamily="18" charset="0"/>
            </a:endParaRPr>
          </a:p>
        </p:txBody>
      </p:sp>
      <p:sp>
        <p:nvSpPr>
          <p:cNvPr id="26" name="TextBox 25">
            <a:extLst>
              <a:ext uri="{FF2B5EF4-FFF2-40B4-BE49-F238E27FC236}">
                <a16:creationId xmlns:a16="http://schemas.microsoft.com/office/drawing/2014/main" id="{B20D9DC7-C26F-1640-8A62-1813EF0A8B03}"/>
              </a:ext>
            </a:extLst>
          </p:cNvPr>
          <p:cNvSpPr txBox="1"/>
          <p:nvPr/>
        </p:nvSpPr>
        <p:spPr>
          <a:xfrm>
            <a:off x="4432936" y="5684612"/>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8: Eight is Enough</a:t>
            </a:r>
          </a:p>
        </p:txBody>
      </p:sp>
    </p:spTree>
    <p:extLst>
      <p:ext uri="{BB962C8B-B14F-4D97-AF65-F5344CB8AC3E}">
        <p14:creationId xmlns:p14="http://schemas.microsoft.com/office/powerpoint/2010/main" val="193437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CE028C-4C27-8E4B-A3F9-0BA12BF1A83C}"/>
              </a:ext>
            </a:extLst>
          </p:cNvPr>
          <p:cNvSpPr/>
          <p:nvPr/>
        </p:nvSpPr>
        <p:spPr>
          <a:xfrm>
            <a:off x="8151443" y="1962338"/>
            <a:ext cx="3884844" cy="436888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solidFill>
              </a:rPr>
              <a:t>Questions</a:t>
            </a:r>
          </a:p>
          <a:p>
            <a:pPr algn="ctr"/>
            <a:endParaRPr lang="en-US" b="1" dirty="0">
              <a:solidFill>
                <a:schemeClr val="accent5"/>
              </a:solidFill>
            </a:endParaRPr>
          </a:p>
          <a:p>
            <a:pPr algn="ctr"/>
            <a:r>
              <a:rPr lang="en-US" dirty="0">
                <a:solidFill>
                  <a:schemeClr val="accent5"/>
                </a:solidFill>
              </a:rPr>
              <a:t>What are your enablers?</a:t>
            </a:r>
          </a:p>
          <a:p>
            <a:pPr algn="ctr"/>
            <a:endParaRPr lang="en-US" dirty="0">
              <a:solidFill>
                <a:schemeClr val="accent5"/>
              </a:solidFill>
            </a:endParaRPr>
          </a:p>
          <a:p>
            <a:pPr algn="ctr"/>
            <a:r>
              <a:rPr lang="en-US" dirty="0">
                <a:solidFill>
                  <a:schemeClr val="accent5"/>
                </a:solidFill>
              </a:rPr>
              <a:t>What is your biggest challenge?</a:t>
            </a:r>
          </a:p>
          <a:p>
            <a:pPr algn="ctr"/>
            <a:endParaRPr lang="en-US" dirty="0">
              <a:solidFill>
                <a:schemeClr val="accent5"/>
              </a:solidFill>
            </a:endParaRPr>
          </a:p>
          <a:p>
            <a:pPr algn="ctr"/>
            <a:r>
              <a:rPr lang="en-US" dirty="0">
                <a:solidFill>
                  <a:schemeClr val="accent5"/>
                </a:solidFill>
              </a:rPr>
              <a:t>Which vital signs tend to be taken/missed in your triage area?</a:t>
            </a:r>
          </a:p>
          <a:p>
            <a:pPr algn="ctr"/>
            <a:endParaRPr lang="en-US" dirty="0">
              <a:solidFill>
                <a:schemeClr val="accent5"/>
              </a:solidFill>
            </a:endParaRPr>
          </a:p>
          <a:p>
            <a:pPr algn="ctr"/>
            <a:r>
              <a:rPr lang="en-US" dirty="0">
                <a:solidFill>
                  <a:schemeClr val="accent5"/>
                </a:solidFill>
              </a:rPr>
              <a:t>What is your AVS notification procedure?</a:t>
            </a:r>
          </a:p>
          <a:p>
            <a:pPr algn="ctr"/>
            <a:endParaRPr lang="en-US" dirty="0">
              <a:solidFill>
                <a:schemeClr val="accent5"/>
              </a:solidFill>
            </a:endParaRPr>
          </a:p>
          <a:p>
            <a:pPr algn="ctr"/>
            <a:r>
              <a:rPr lang="en-US" dirty="0">
                <a:solidFill>
                  <a:schemeClr val="accent5"/>
                </a:solidFill>
              </a:rPr>
              <a:t>How do you document AVS in the chart?</a:t>
            </a:r>
          </a:p>
        </p:txBody>
      </p:sp>
      <p:sp>
        <p:nvSpPr>
          <p:cNvPr id="4" name="Slide Number Placeholder 3">
            <a:extLst>
              <a:ext uri="{FF2B5EF4-FFF2-40B4-BE49-F238E27FC236}">
                <a16:creationId xmlns:a16="http://schemas.microsoft.com/office/drawing/2014/main" id="{62DDF86E-59A5-C249-843B-D89B89A99384}"/>
              </a:ext>
            </a:extLst>
          </p:cNvPr>
          <p:cNvSpPr>
            <a:spLocks noGrp="1"/>
          </p:cNvSpPr>
          <p:nvPr>
            <p:ph type="sldNum" sz="quarter" idx="12"/>
          </p:nvPr>
        </p:nvSpPr>
        <p:spPr/>
        <p:txBody>
          <a:bodyPr/>
          <a:lstStyle/>
          <a:p>
            <a:fld id="{FEA1243F-3000-4347-94A4-FBDEAD3122CB}" type="slidenum">
              <a:rPr lang="en-US" smtClean="0"/>
              <a:pPr/>
              <a:t>16</a:t>
            </a:fld>
            <a:endParaRPr lang="en-US" dirty="0"/>
          </a:p>
        </p:txBody>
      </p:sp>
      <p:sp>
        <p:nvSpPr>
          <p:cNvPr id="2" name="Title 1">
            <a:extLst>
              <a:ext uri="{FF2B5EF4-FFF2-40B4-BE49-F238E27FC236}">
                <a16:creationId xmlns:a16="http://schemas.microsoft.com/office/drawing/2014/main" id="{4C9741A4-3FCE-594E-B9C4-9DA55A164B23}"/>
              </a:ext>
            </a:extLst>
          </p:cNvPr>
          <p:cNvSpPr>
            <a:spLocks noGrp="1"/>
          </p:cNvSpPr>
          <p:nvPr>
            <p:ph type="title" idx="4294967295"/>
          </p:nvPr>
        </p:nvSpPr>
        <p:spPr>
          <a:xfrm>
            <a:off x="-1" y="130176"/>
            <a:ext cx="10822193" cy="762710"/>
          </a:xfrm>
        </p:spPr>
        <p:txBody>
          <a:bodyPr/>
          <a:lstStyle/>
          <a:p>
            <a:r>
              <a:rPr lang="en-US" b="0" dirty="0">
                <a:solidFill>
                  <a:schemeClr val="accent5"/>
                </a:solidFill>
              </a:rPr>
              <a:t>PARTICIPATION: AVS</a:t>
            </a:r>
          </a:p>
        </p:txBody>
      </p:sp>
      <p:sp>
        <p:nvSpPr>
          <p:cNvPr id="8" name="Rectangle 7">
            <a:extLst>
              <a:ext uri="{FF2B5EF4-FFF2-40B4-BE49-F238E27FC236}">
                <a16:creationId xmlns:a16="http://schemas.microsoft.com/office/drawing/2014/main" id="{B7659C7C-CFEF-7744-B942-AD4631B846C1}"/>
              </a:ext>
            </a:extLst>
          </p:cNvPr>
          <p:cNvSpPr/>
          <p:nvPr/>
        </p:nvSpPr>
        <p:spPr>
          <a:xfrm>
            <a:off x="4366230" y="2979442"/>
            <a:ext cx="3326129" cy="1222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Adventist Medical Center Portland</a:t>
            </a:r>
          </a:p>
          <a:p>
            <a:pPr algn="ctr"/>
            <a:r>
              <a:rPr lang="en-US" sz="1400" dirty="0">
                <a:solidFill>
                  <a:srgbClr val="002060"/>
                </a:solidFill>
                <a:latin typeface="Cambria" panose="02040503050406030204" pitchFamily="18" charset="0"/>
              </a:rPr>
              <a:t>Blue Mountain Hospital District</a:t>
            </a:r>
          </a:p>
          <a:p>
            <a:pPr algn="ctr"/>
            <a:r>
              <a:rPr lang="en-US" sz="1400" dirty="0">
                <a:solidFill>
                  <a:srgbClr val="002060"/>
                </a:solidFill>
                <a:latin typeface="Cambria" panose="02040503050406030204" pitchFamily="18" charset="0"/>
              </a:rPr>
              <a:t>CHI Mercy Health</a:t>
            </a:r>
          </a:p>
          <a:p>
            <a:pPr algn="ctr"/>
            <a:r>
              <a:rPr lang="en-US" sz="1400" dirty="0">
                <a:solidFill>
                  <a:srgbClr val="002060"/>
                </a:solidFill>
                <a:latin typeface="Cambria" panose="02040503050406030204" pitchFamily="18" charset="0"/>
              </a:rPr>
              <a:t>PeaceHealth Southwest Medical Center</a:t>
            </a:r>
          </a:p>
          <a:p>
            <a:pPr algn="ctr"/>
            <a:r>
              <a:rPr lang="en-US" sz="1400" dirty="0" err="1">
                <a:solidFill>
                  <a:srgbClr val="002060"/>
                </a:solidFill>
                <a:latin typeface="Cambria" panose="02040503050406030204" pitchFamily="18" charset="0"/>
              </a:rPr>
              <a:t>Tuality</a:t>
            </a:r>
            <a:r>
              <a:rPr lang="en-US" sz="1400" dirty="0">
                <a:solidFill>
                  <a:srgbClr val="002060"/>
                </a:solidFill>
                <a:latin typeface="Cambria" panose="02040503050406030204" pitchFamily="18" charset="0"/>
              </a:rPr>
              <a:t> Healthcare</a:t>
            </a:r>
          </a:p>
          <a:p>
            <a:pPr algn="ctr"/>
            <a:endParaRPr lang="en-US" sz="1400" dirty="0">
              <a:solidFill>
                <a:srgbClr val="002060"/>
              </a:solidFill>
              <a:latin typeface="Cambria" panose="02040503050406030204" pitchFamily="18" charset="0"/>
            </a:endParaRPr>
          </a:p>
        </p:txBody>
      </p:sp>
      <p:sp>
        <p:nvSpPr>
          <p:cNvPr id="17" name="TextBox 16">
            <a:extLst>
              <a:ext uri="{FF2B5EF4-FFF2-40B4-BE49-F238E27FC236}">
                <a16:creationId xmlns:a16="http://schemas.microsoft.com/office/drawing/2014/main" id="{855EFD9E-97BB-D34F-A587-86B576502404}"/>
              </a:ext>
            </a:extLst>
          </p:cNvPr>
          <p:cNvSpPr txBox="1"/>
          <p:nvPr/>
        </p:nvSpPr>
        <p:spPr>
          <a:xfrm>
            <a:off x="3917663" y="2539857"/>
            <a:ext cx="4110890"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14: Oregon Pediatric Readiness</a:t>
            </a:r>
          </a:p>
        </p:txBody>
      </p:sp>
      <p:sp>
        <p:nvSpPr>
          <p:cNvPr id="6" name="Rectangle 5">
            <a:extLst>
              <a:ext uri="{FF2B5EF4-FFF2-40B4-BE49-F238E27FC236}">
                <a16:creationId xmlns:a16="http://schemas.microsoft.com/office/drawing/2014/main" id="{4119C02C-5BAE-D246-B9E5-5859F802E1E0}"/>
              </a:ext>
            </a:extLst>
          </p:cNvPr>
          <p:cNvSpPr/>
          <p:nvPr/>
        </p:nvSpPr>
        <p:spPr>
          <a:xfrm>
            <a:off x="4288281" y="4666250"/>
            <a:ext cx="3326129" cy="63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East Tennessee Children’s Hospital</a:t>
            </a:r>
          </a:p>
        </p:txBody>
      </p:sp>
      <p:sp>
        <p:nvSpPr>
          <p:cNvPr id="7" name="TextBox 6">
            <a:extLst>
              <a:ext uri="{FF2B5EF4-FFF2-40B4-BE49-F238E27FC236}">
                <a16:creationId xmlns:a16="http://schemas.microsoft.com/office/drawing/2014/main" id="{8BDB8C0C-420F-5A4E-B16B-A560BA0F11DC}"/>
              </a:ext>
            </a:extLst>
          </p:cNvPr>
          <p:cNvSpPr txBox="1"/>
          <p:nvPr/>
        </p:nvSpPr>
        <p:spPr>
          <a:xfrm>
            <a:off x="4288282" y="4302676"/>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15: ETCH</a:t>
            </a:r>
          </a:p>
        </p:txBody>
      </p:sp>
      <p:sp>
        <p:nvSpPr>
          <p:cNvPr id="9" name="Rectangle 8">
            <a:extLst>
              <a:ext uri="{FF2B5EF4-FFF2-40B4-BE49-F238E27FC236}">
                <a16:creationId xmlns:a16="http://schemas.microsoft.com/office/drawing/2014/main" id="{7C613FF9-EBDC-6744-848E-70451EFD3E53}"/>
              </a:ext>
            </a:extLst>
          </p:cNvPr>
          <p:cNvSpPr/>
          <p:nvPr/>
        </p:nvSpPr>
        <p:spPr>
          <a:xfrm>
            <a:off x="510038" y="4565220"/>
            <a:ext cx="3216966" cy="1666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Ascension Franklin</a:t>
            </a:r>
          </a:p>
          <a:p>
            <a:pPr algn="ctr"/>
            <a:r>
              <a:rPr lang="en-US" sz="1400" dirty="0">
                <a:solidFill>
                  <a:srgbClr val="002060"/>
                </a:solidFill>
                <a:latin typeface="Cambria" panose="02040503050406030204" pitchFamily="18" charset="0"/>
              </a:rPr>
              <a:t>Aurora Sheboygan Memorial Med Ctr</a:t>
            </a:r>
          </a:p>
          <a:p>
            <a:pPr algn="ctr"/>
            <a:r>
              <a:rPr lang="en-US" sz="1400" dirty="0">
                <a:solidFill>
                  <a:srgbClr val="002060"/>
                </a:solidFill>
                <a:latin typeface="Cambria" panose="02040503050406030204" pitchFamily="18" charset="0"/>
              </a:rPr>
              <a:t>Crossing Rivers Health</a:t>
            </a:r>
          </a:p>
          <a:p>
            <a:pPr algn="ctr"/>
            <a:r>
              <a:rPr lang="en-US" sz="1400" dirty="0">
                <a:solidFill>
                  <a:srgbClr val="002060"/>
                </a:solidFill>
                <a:latin typeface="Cambria" panose="02040503050406030204" pitchFamily="18" charset="0"/>
              </a:rPr>
              <a:t>Mile Bluff Medical Center</a:t>
            </a:r>
          </a:p>
          <a:p>
            <a:pPr algn="ctr"/>
            <a:r>
              <a:rPr lang="en-US" sz="1400" dirty="0">
                <a:solidFill>
                  <a:srgbClr val="002060"/>
                </a:solidFill>
                <a:latin typeface="Cambria" panose="02040503050406030204" pitchFamily="18" charset="0"/>
              </a:rPr>
              <a:t>Sauk Prairie Hospital</a:t>
            </a:r>
          </a:p>
          <a:p>
            <a:pPr algn="ctr"/>
            <a:r>
              <a:rPr lang="en-US" sz="1400" dirty="0">
                <a:solidFill>
                  <a:srgbClr val="002060"/>
                </a:solidFill>
                <a:latin typeface="Cambria" panose="02040503050406030204" pitchFamily="18" charset="0"/>
              </a:rPr>
              <a:t>Southwest Health</a:t>
            </a:r>
          </a:p>
          <a:p>
            <a:pPr algn="ctr"/>
            <a:r>
              <a:rPr lang="en-US" sz="1400" dirty="0">
                <a:solidFill>
                  <a:srgbClr val="002060"/>
                </a:solidFill>
                <a:latin typeface="Cambria" panose="02040503050406030204" pitchFamily="18" charset="0"/>
              </a:rPr>
              <a:t>UnityPoint Health </a:t>
            </a:r>
            <a:r>
              <a:rPr lang="en-US" sz="1400" dirty="0" err="1">
                <a:solidFill>
                  <a:srgbClr val="002060"/>
                </a:solidFill>
                <a:latin typeface="Cambria" panose="02040503050406030204" pitchFamily="18" charset="0"/>
              </a:rPr>
              <a:t>Meriter</a:t>
            </a:r>
            <a:endParaRPr lang="en-US" sz="1400" dirty="0">
              <a:solidFill>
                <a:srgbClr val="002060"/>
              </a:solidFill>
              <a:latin typeface="Cambria" panose="02040503050406030204" pitchFamily="18" charset="0"/>
            </a:endParaRPr>
          </a:p>
        </p:txBody>
      </p:sp>
      <p:sp>
        <p:nvSpPr>
          <p:cNvPr id="10" name="TextBox 9">
            <a:extLst>
              <a:ext uri="{FF2B5EF4-FFF2-40B4-BE49-F238E27FC236}">
                <a16:creationId xmlns:a16="http://schemas.microsoft.com/office/drawing/2014/main" id="{D6380C4F-20F5-F14E-AB53-25E571A38398}"/>
              </a:ext>
            </a:extLst>
          </p:cNvPr>
          <p:cNvSpPr txBox="1"/>
          <p:nvPr/>
        </p:nvSpPr>
        <p:spPr>
          <a:xfrm>
            <a:off x="510038" y="4201645"/>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12 : WISPR</a:t>
            </a:r>
          </a:p>
        </p:txBody>
      </p:sp>
      <p:sp>
        <p:nvSpPr>
          <p:cNvPr id="11" name="Rectangle 10">
            <a:extLst>
              <a:ext uri="{FF2B5EF4-FFF2-40B4-BE49-F238E27FC236}">
                <a16:creationId xmlns:a16="http://schemas.microsoft.com/office/drawing/2014/main" id="{320EBC25-8E6B-B443-9462-1E8FA32BB479}"/>
              </a:ext>
            </a:extLst>
          </p:cNvPr>
          <p:cNvSpPr/>
          <p:nvPr/>
        </p:nvSpPr>
        <p:spPr>
          <a:xfrm>
            <a:off x="522160" y="2763673"/>
            <a:ext cx="319272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Witham Health</a:t>
            </a:r>
          </a:p>
        </p:txBody>
      </p:sp>
      <p:sp>
        <p:nvSpPr>
          <p:cNvPr id="12" name="TextBox 11">
            <a:extLst>
              <a:ext uri="{FF2B5EF4-FFF2-40B4-BE49-F238E27FC236}">
                <a16:creationId xmlns:a16="http://schemas.microsoft.com/office/drawing/2014/main" id="{7AC255F5-A021-A64A-A7A7-66BD525DCE00}"/>
              </a:ext>
            </a:extLst>
          </p:cNvPr>
          <p:cNvSpPr txBox="1"/>
          <p:nvPr/>
        </p:nvSpPr>
        <p:spPr>
          <a:xfrm>
            <a:off x="522160" y="2400098"/>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10: Pediatric Pit Crew</a:t>
            </a:r>
          </a:p>
        </p:txBody>
      </p:sp>
      <p:sp>
        <p:nvSpPr>
          <p:cNvPr id="18" name="Rectangle 17">
            <a:extLst>
              <a:ext uri="{FF2B5EF4-FFF2-40B4-BE49-F238E27FC236}">
                <a16:creationId xmlns:a16="http://schemas.microsoft.com/office/drawing/2014/main" id="{DE6EFE48-FA14-1245-86FC-9843EFDEB9C7}"/>
              </a:ext>
            </a:extLst>
          </p:cNvPr>
          <p:cNvSpPr/>
          <p:nvPr/>
        </p:nvSpPr>
        <p:spPr>
          <a:xfrm>
            <a:off x="522160" y="3584449"/>
            <a:ext cx="3180600" cy="53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2060"/>
                </a:solidFill>
                <a:latin typeface="Cambria" panose="02040503050406030204" pitchFamily="18" charset="0"/>
              </a:rPr>
              <a:t>Advocate Good Shepherd Hospital</a:t>
            </a:r>
          </a:p>
          <a:p>
            <a:pPr algn="ctr"/>
            <a:r>
              <a:rPr lang="en-US" sz="1400" dirty="0">
                <a:solidFill>
                  <a:srgbClr val="002060"/>
                </a:solidFill>
                <a:latin typeface="Cambria" panose="02040503050406030204" pitchFamily="18" charset="0"/>
              </a:rPr>
              <a:t>Saint Elizabeth Medical Center</a:t>
            </a:r>
          </a:p>
        </p:txBody>
      </p:sp>
      <p:sp>
        <p:nvSpPr>
          <p:cNvPr id="19" name="TextBox 18">
            <a:extLst>
              <a:ext uri="{FF2B5EF4-FFF2-40B4-BE49-F238E27FC236}">
                <a16:creationId xmlns:a16="http://schemas.microsoft.com/office/drawing/2014/main" id="{CA2C8FD0-4A05-0E48-942D-AB81EF7EA8FA}"/>
              </a:ext>
            </a:extLst>
          </p:cNvPr>
          <p:cNvSpPr txBox="1"/>
          <p:nvPr/>
        </p:nvSpPr>
        <p:spPr>
          <a:xfrm>
            <a:off x="522160" y="3220874"/>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11: </a:t>
            </a:r>
            <a:r>
              <a:rPr lang="en-US" sz="1600" dirty="0" err="1">
                <a:solidFill>
                  <a:srgbClr val="FF9300"/>
                </a:solidFill>
                <a:latin typeface="Cambria" panose="02040503050406030204" pitchFamily="18" charset="0"/>
              </a:rPr>
              <a:t>Remoc</a:t>
            </a:r>
            <a:r>
              <a:rPr lang="en-US" sz="1600" dirty="0">
                <a:solidFill>
                  <a:srgbClr val="FF9300"/>
                </a:solidFill>
                <a:latin typeface="Cambria" panose="02040503050406030204" pitchFamily="18" charset="0"/>
              </a:rPr>
              <a:t> Minions</a:t>
            </a:r>
          </a:p>
        </p:txBody>
      </p:sp>
      <p:sp>
        <p:nvSpPr>
          <p:cNvPr id="21" name="Rectangle 20">
            <a:extLst>
              <a:ext uri="{FF2B5EF4-FFF2-40B4-BE49-F238E27FC236}">
                <a16:creationId xmlns:a16="http://schemas.microsoft.com/office/drawing/2014/main" id="{2AD8E52B-267E-A940-8BC9-59DCED05449D}"/>
              </a:ext>
            </a:extLst>
          </p:cNvPr>
          <p:cNvSpPr/>
          <p:nvPr/>
        </p:nvSpPr>
        <p:spPr>
          <a:xfrm>
            <a:off x="4366231" y="1975043"/>
            <a:ext cx="3326128" cy="414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latin typeface="Cambria" panose="02040503050406030204" pitchFamily="18" charset="0"/>
            </a:endParaRPr>
          </a:p>
        </p:txBody>
      </p:sp>
      <p:sp>
        <p:nvSpPr>
          <p:cNvPr id="22" name="TextBox 21">
            <a:extLst>
              <a:ext uri="{FF2B5EF4-FFF2-40B4-BE49-F238E27FC236}">
                <a16:creationId xmlns:a16="http://schemas.microsoft.com/office/drawing/2014/main" id="{22852FAC-1E7C-854C-BE0A-31B4087BDF20}"/>
              </a:ext>
            </a:extLst>
          </p:cNvPr>
          <p:cNvSpPr txBox="1"/>
          <p:nvPr/>
        </p:nvSpPr>
        <p:spPr>
          <a:xfrm>
            <a:off x="4366231" y="1611468"/>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13: </a:t>
            </a:r>
            <a:r>
              <a:rPr lang="en-US" sz="1600" dirty="0" err="1">
                <a:solidFill>
                  <a:srgbClr val="FF9300"/>
                </a:solidFill>
                <a:latin typeface="Cambria" panose="02040503050406030204" pitchFamily="18" charset="0"/>
              </a:rPr>
              <a:t>WranglER</a:t>
            </a:r>
            <a:r>
              <a:rPr lang="en-US" sz="1600" dirty="0">
                <a:solidFill>
                  <a:srgbClr val="FF9300"/>
                </a:solidFill>
                <a:latin typeface="Cambria" panose="02040503050406030204" pitchFamily="18" charset="0"/>
              </a:rPr>
              <a:t> for Kids</a:t>
            </a:r>
          </a:p>
        </p:txBody>
      </p:sp>
      <p:pic>
        <p:nvPicPr>
          <p:cNvPr id="13" name="Picture 12" descr="Esclarecimento de Dúvidas – Teste Intermédio de Filosofia">
            <a:extLst>
              <a:ext uri="{FF2B5EF4-FFF2-40B4-BE49-F238E27FC236}">
                <a16:creationId xmlns:a16="http://schemas.microsoft.com/office/drawing/2014/main" id="{B719A173-D93F-C849-9B7B-442631596D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210677" y="1480015"/>
            <a:ext cx="1123696" cy="1404620"/>
          </a:xfrm>
          <a:prstGeom prst="rect">
            <a:avLst/>
          </a:prstGeom>
        </p:spPr>
      </p:pic>
      <p:sp>
        <p:nvSpPr>
          <p:cNvPr id="23" name="Rectangle 22">
            <a:extLst>
              <a:ext uri="{FF2B5EF4-FFF2-40B4-BE49-F238E27FC236}">
                <a16:creationId xmlns:a16="http://schemas.microsoft.com/office/drawing/2014/main" id="{6CE2E258-EE3C-E24E-8EB9-37D0483A4257}"/>
              </a:ext>
            </a:extLst>
          </p:cNvPr>
          <p:cNvSpPr/>
          <p:nvPr/>
        </p:nvSpPr>
        <p:spPr>
          <a:xfrm>
            <a:off x="534282" y="1979358"/>
            <a:ext cx="3192722" cy="338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rgbClr val="002060"/>
              </a:solidFill>
              <a:latin typeface="Cambria" panose="02040503050406030204" pitchFamily="18" charset="0"/>
            </a:endParaRPr>
          </a:p>
        </p:txBody>
      </p:sp>
      <p:sp>
        <p:nvSpPr>
          <p:cNvPr id="24" name="TextBox 23">
            <a:extLst>
              <a:ext uri="{FF2B5EF4-FFF2-40B4-BE49-F238E27FC236}">
                <a16:creationId xmlns:a16="http://schemas.microsoft.com/office/drawing/2014/main" id="{345DD859-CFD8-1142-A7D0-B34A49B64673}"/>
              </a:ext>
            </a:extLst>
          </p:cNvPr>
          <p:cNvSpPr txBox="1"/>
          <p:nvPr/>
        </p:nvSpPr>
        <p:spPr>
          <a:xfrm>
            <a:off x="534282" y="1615784"/>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9: </a:t>
            </a:r>
            <a:r>
              <a:rPr lang="en-US" sz="1600" dirty="0" err="1">
                <a:solidFill>
                  <a:srgbClr val="FF9300"/>
                </a:solidFill>
                <a:latin typeface="Cambria" panose="02040503050406030204" pitchFamily="18" charset="0"/>
              </a:rPr>
              <a:t>ReTEE</a:t>
            </a:r>
            <a:r>
              <a:rPr lang="en-US" sz="1600" dirty="0">
                <a:solidFill>
                  <a:srgbClr val="FF9300"/>
                </a:solidFill>
                <a:latin typeface="Cambria" panose="02040503050406030204" pitchFamily="18" charset="0"/>
              </a:rPr>
              <a:t> for Kids</a:t>
            </a:r>
          </a:p>
        </p:txBody>
      </p:sp>
      <p:sp>
        <p:nvSpPr>
          <p:cNvPr id="25" name="Rectangle 24">
            <a:extLst>
              <a:ext uri="{FF2B5EF4-FFF2-40B4-BE49-F238E27FC236}">
                <a16:creationId xmlns:a16="http://schemas.microsoft.com/office/drawing/2014/main" id="{F4AEFB9C-7D97-CA44-9F4A-611E0DC768EE}"/>
              </a:ext>
            </a:extLst>
          </p:cNvPr>
          <p:cNvSpPr/>
          <p:nvPr/>
        </p:nvSpPr>
        <p:spPr>
          <a:xfrm>
            <a:off x="4288281" y="5780852"/>
            <a:ext cx="3326129" cy="63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rgbClr val="002060"/>
              </a:solidFill>
              <a:latin typeface="Cambria" panose="02040503050406030204" pitchFamily="18" charset="0"/>
            </a:endParaRPr>
          </a:p>
        </p:txBody>
      </p:sp>
      <p:sp>
        <p:nvSpPr>
          <p:cNvPr id="26" name="TextBox 25">
            <a:extLst>
              <a:ext uri="{FF2B5EF4-FFF2-40B4-BE49-F238E27FC236}">
                <a16:creationId xmlns:a16="http://schemas.microsoft.com/office/drawing/2014/main" id="{B20D9DC7-C26F-1640-8A62-1813EF0A8B03}"/>
              </a:ext>
            </a:extLst>
          </p:cNvPr>
          <p:cNvSpPr txBox="1"/>
          <p:nvPr/>
        </p:nvSpPr>
        <p:spPr>
          <a:xfrm>
            <a:off x="4288282" y="5417278"/>
            <a:ext cx="3192722" cy="338554"/>
          </a:xfrm>
          <a:prstGeom prst="rect">
            <a:avLst/>
          </a:prstGeom>
          <a:noFill/>
        </p:spPr>
        <p:txBody>
          <a:bodyPr wrap="square" rtlCol="0">
            <a:spAutoFit/>
          </a:bodyPr>
          <a:lstStyle/>
          <a:p>
            <a:pPr algn="ctr"/>
            <a:r>
              <a:rPr lang="en-US" sz="1600" dirty="0">
                <a:solidFill>
                  <a:srgbClr val="FF9300"/>
                </a:solidFill>
                <a:latin typeface="Cambria" panose="02040503050406030204" pitchFamily="18" charset="0"/>
              </a:rPr>
              <a:t>Team 16: Pediatric Peaches</a:t>
            </a:r>
          </a:p>
        </p:txBody>
      </p:sp>
    </p:spTree>
    <p:extLst>
      <p:ext uri="{BB962C8B-B14F-4D97-AF65-F5344CB8AC3E}">
        <p14:creationId xmlns:p14="http://schemas.microsoft.com/office/powerpoint/2010/main" val="292714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17</a:t>
            </a:fld>
            <a:endParaRPr lang="en-US" dirty="0">
              <a:solidFill>
                <a:prstClr val="black">
                  <a:tint val="75000"/>
                </a:prstClr>
              </a:solidFill>
            </a:endParaRPr>
          </a:p>
        </p:txBody>
      </p:sp>
      <p:sp>
        <p:nvSpPr>
          <p:cNvPr id="4" name="Rectangle 1">
            <a:extLst>
              <a:ext uri="{FF2B5EF4-FFF2-40B4-BE49-F238E27FC236}">
                <a16:creationId xmlns:a16="http://schemas.microsoft.com/office/drawing/2014/main" id="{A8F7E0DF-86BA-D643-9612-6723D4451417}"/>
              </a:ext>
            </a:extLst>
          </p:cNvPr>
          <p:cNvSpPr txBox="1">
            <a:spLocks/>
          </p:cNvSpPr>
          <p:nvPr/>
        </p:nvSpPr>
        <p:spPr>
          <a:xfrm>
            <a:off x="4352545" y="2064167"/>
            <a:ext cx="6184899" cy="2051741"/>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algn="ctr"/>
            <a:r>
              <a:rPr lang="en-US" dirty="0">
                <a:solidFill>
                  <a:schemeClr val="accent5"/>
                </a:solidFill>
              </a:rPr>
              <a:t>Process Mapping: </a:t>
            </a:r>
          </a:p>
          <a:p>
            <a:pPr algn="ctr"/>
            <a:r>
              <a:rPr lang="en-US" dirty="0">
                <a:solidFill>
                  <a:schemeClr val="accent5"/>
                </a:solidFill>
              </a:rPr>
              <a:t>Identification of Abnormal Vital Signs</a:t>
            </a:r>
          </a:p>
        </p:txBody>
      </p:sp>
      <p:cxnSp>
        <p:nvCxnSpPr>
          <p:cNvPr id="5" name="Straight Connector 4"/>
          <p:cNvCxnSpPr/>
          <p:nvPr/>
        </p:nvCxnSpPr>
        <p:spPr>
          <a:xfrm rot="16200000" flipH="1">
            <a:off x="7450968" y="1239338"/>
            <a:ext cx="16934" cy="514994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Introducing Vital Signs — ProPublica"/>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640115" y="2374235"/>
            <a:ext cx="2726869" cy="1431606"/>
          </a:xfrm>
          <a:prstGeom prst="rect">
            <a:avLst/>
          </a:prstGeom>
        </p:spPr>
      </p:pic>
    </p:spTree>
    <p:extLst>
      <p:ext uri="{BB962C8B-B14F-4D97-AF65-F5344CB8AC3E}">
        <p14:creationId xmlns:p14="http://schemas.microsoft.com/office/powerpoint/2010/main" val="117052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Vital Signs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2906037"/>
              </p:ext>
            </p:extLst>
          </p:nvPr>
        </p:nvGraphicFramePr>
        <p:xfrm>
          <a:off x="533400" y="1358900"/>
          <a:ext cx="11531600" cy="504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1486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700" y="0"/>
            <a:ext cx="11010900" cy="799306"/>
          </a:xfrm>
        </p:spPr>
        <p:txBody>
          <a:bodyPr/>
          <a:lstStyle/>
          <a:p>
            <a:r>
              <a:rPr lang="en-US" dirty="0">
                <a:solidFill>
                  <a:schemeClr val="bg1"/>
                </a:solidFill>
              </a:rPr>
              <a:t>Change Strategies-Documentation of AVS</a:t>
            </a:r>
          </a:p>
        </p:txBody>
      </p:sp>
      <p:sp>
        <p:nvSpPr>
          <p:cNvPr id="7" name="Content Placeholder 6"/>
          <p:cNvSpPr>
            <a:spLocks noGrp="1"/>
          </p:cNvSpPr>
          <p:nvPr>
            <p:ph idx="1"/>
          </p:nvPr>
        </p:nvSpPr>
        <p:spPr>
          <a:xfrm>
            <a:off x="304800" y="939800"/>
            <a:ext cx="11785600" cy="5245100"/>
          </a:xfrm>
        </p:spPr>
        <p:txBody>
          <a:bodyPr>
            <a:noAutofit/>
          </a:bodyPr>
          <a:lstStyle/>
          <a:p>
            <a:pPr>
              <a:buFont typeface="Arial"/>
              <a:buChar char="•"/>
            </a:pPr>
            <a:r>
              <a:rPr lang="en-US" sz="2000" dirty="0">
                <a:latin typeface="+mj-lt"/>
              </a:rPr>
              <a:t>Develop a written procedure/guideline that provides instructions on how to measure and document vital signs for pediatric patients to include:</a:t>
            </a:r>
          </a:p>
          <a:p>
            <a:pPr lvl="1">
              <a:buFont typeface="Wingdings" charset="2"/>
              <a:buChar char="ü"/>
            </a:pPr>
            <a:r>
              <a:rPr lang="en-US" sz="2000" dirty="0">
                <a:latin typeface="+mj-lt"/>
              </a:rPr>
              <a:t>Recommended methods of measurement for specific age groups (e.g., temp);</a:t>
            </a:r>
          </a:p>
          <a:p>
            <a:pPr lvl="1">
              <a:buFont typeface="Wingdings" charset="2"/>
              <a:buChar char="ü"/>
            </a:pPr>
            <a:r>
              <a:rPr lang="en-US" sz="2000" dirty="0">
                <a:latin typeface="+mj-lt"/>
              </a:rPr>
              <a:t>Vital sign norms for pediatric patients (i.e., PALS; Harriet Lane);</a:t>
            </a:r>
          </a:p>
          <a:p>
            <a:pPr lvl="1">
              <a:buFont typeface="Wingdings" charset="2"/>
              <a:buChar char="ü"/>
            </a:pPr>
            <a:r>
              <a:rPr lang="en-US" sz="2000" dirty="0">
                <a:latin typeface="+mj-lt"/>
              </a:rPr>
              <a:t>Site-specific thresholds for abnormal vital signs;</a:t>
            </a:r>
          </a:p>
          <a:p>
            <a:pPr lvl="1">
              <a:buFont typeface="Wingdings" charset="2"/>
              <a:buChar char="ü"/>
            </a:pPr>
            <a:r>
              <a:rPr lang="en-US" sz="2000" dirty="0">
                <a:latin typeface="+mj-lt"/>
              </a:rPr>
              <a:t>Preferred timeframes for initial assessment, frequency of reassessment and follow-up of patient procedures. Reassessments should occur at regular intervals to evaluate the patient’s response to treatment, when significant changes in condition/status occur; and/or when a significant change in diagnosis occurs;</a:t>
            </a:r>
          </a:p>
          <a:p>
            <a:pPr lvl="1">
              <a:buFont typeface="Wingdings" charset="2"/>
              <a:buChar char="ü"/>
            </a:pPr>
            <a:r>
              <a:rPr lang="en-US" sz="2000" dirty="0">
                <a:latin typeface="+mj-lt"/>
              </a:rPr>
              <a:t>Recommendations for Notification based on abnormal vital signs: </a:t>
            </a:r>
          </a:p>
          <a:p>
            <a:pPr lvl="1">
              <a:buFont typeface="Wingdings" charset="2"/>
              <a:buChar char="ü"/>
            </a:pPr>
            <a:r>
              <a:rPr lang="en-US" sz="2000" dirty="0">
                <a:latin typeface="+mj-lt"/>
              </a:rPr>
              <a:t>Standards for documenting vital signs in the patient’s medical record;</a:t>
            </a:r>
          </a:p>
          <a:p>
            <a:pPr lvl="1">
              <a:buFont typeface="Wingdings" charset="2"/>
              <a:buChar char="ü"/>
            </a:pPr>
            <a:r>
              <a:rPr lang="en-US" sz="2000" dirty="0">
                <a:latin typeface="+mj-lt"/>
              </a:rPr>
              <a:t>The process for documenting the escalation of care should be noted in guideline.</a:t>
            </a:r>
          </a:p>
          <a:p>
            <a:pPr>
              <a:buFont typeface="Wingdings" charset="2"/>
              <a:buChar char="§"/>
            </a:pPr>
            <a:r>
              <a:rPr lang="en-US" sz="2000" dirty="0">
                <a:latin typeface="+mj-lt"/>
              </a:rPr>
              <a:t>Consider adopting standing orders that can be used by nurses (e.g., comfort measures; medications).</a:t>
            </a:r>
          </a:p>
        </p:txBody>
      </p:sp>
      <p:sp>
        <p:nvSpPr>
          <p:cNvPr id="2" name="Slide Number Placeholder 1">
            <a:extLst>
              <a:ext uri="{FF2B5EF4-FFF2-40B4-BE49-F238E27FC236}">
                <a16:creationId xmlns:a16="http://schemas.microsoft.com/office/drawing/2014/main" id="{D7060122-C357-A745-8FD3-AC45C84EC100}"/>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45394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10302240" cy="2133600"/>
          </a:xfrm>
        </p:spPr>
        <p:txBody>
          <a:bodyPr>
            <a:normAutofit/>
          </a:bodyPr>
          <a:lstStyle/>
          <a:p>
            <a:pPr algn="just"/>
            <a:r>
              <a:rPr lang="en-US" sz="1800" dirty="0">
                <a:solidFill>
                  <a:schemeClr val="accent4">
                    <a:lumMod val="50000"/>
                  </a:schemeClr>
                </a:solidFill>
              </a:rPr>
              <a:t>The HRSA, MCHB EIIC is supported in part by the Health Resources and Services Administration (HRSA) of the U.S. Department of Health and Human Services (HHS) under grant number U07MC29829.  This information or content and conclusions are those of the author and should not be construed as the official position or policy of, nor should any endorsements be inferred by HRSA, HHS or the U.S. Government.</a:t>
            </a:r>
          </a:p>
          <a:p>
            <a:pPr algn="just"/>
            <a:endParaRPr lang="en-US" sz="1200" dirty="0"/>
          </a:p>
        </p:txBody>
      </p:sp>
      <p:pic>
        <p:nvPicPr>
          <p:cNvPr id="5" name="Picture 4"/>
          <p:cNvPicPr>
            <a:picLocks noChangeAspect="1"/>
          </p:cNvPicPr>
          <p:nvPr/>
        </p:nvPicPr>
        <p:blipFill>
          <a:blip r:embed="rId3"/>
          <a:stretch>
            <a:fillRect/>
          </a:stretch>
        </p:blipFill>
        <p:spPr>
          <a:xfrm>
            <a:off x="9677400" y="6096000"/>
            <a:ext cx="1524000" cy="457200"/>
          </a:xfrm>
          <a:prstGeom prst="rect">
            <a:avLst/>
          </a:prstGeom>
        </p:spPr>
      </p:pic>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598980-D22C-4904-9F8F-3DB09B2ECD84}" type="slidenum">
              <a:rPr kumimoji="0" lang="en-US" sz="1200" b="1" i="0" u="none" strike="noStrike" kern="1200" cap="none" spc="0" normalizeH="0" baseline="0" noProof="0" smtClean="0">
                <a:ln>
                  <a:noFill/>
                </a:ln>
                <a:solidFill>
                  <a:srgbClr val="4D4D4D"/>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8" name="Rectangle 1">
            <a:extLst>
              <a:ext uri="{FF2B5EF4-FFF2-40B4-BE49-F238E27FC236}">
                <a16:creationId xmlns:a16="http://schemas.microsoft.com/office/drawing/2014/main" id="{A8F7E0DF-86BA-D643-9612-6723D4451417}"/>
              </a:ext>
            </a:extLst>
          </p:cNvPr>
          <p:cNvSpPr>
            <a:spLocks noGrp="1"/>
          </p:cNvSpPr>
          <p:nvPr>
            <p:ph type="title"/>
          </p:nvPr>
        </p:nvSpPr>
        <p:spPr>
          <a:xfrm>
            <a:off x="622300" y="381198"/>
            <a:ext cx="6184899" cy="675926"/>
          </a:xfrm>
        </p:spPr>
        <p:txBody>
          <a:bodyPr/>
          <a:lstStyle/>
          <a:p>
            <a:r>
              <a:rPr lang="en-US" b="0" dirty="0"/>
              <a:t>ACKNOWLEDGEMENTS</a:t>
            </a:r>
            <a:endParaRPr lang="en-US" dirty="0"/>
          </a:p>
        </p:txBody>
      </p:sp>
    </p:spTree>
    <p:extLst>
      <p:ext uri="{BB962C8B-B14F-4D97-AF65-F5344CB8AC3E}">
        <p14:creationId xmlns:p14="http://schemas.microsoft.com/office/powerpoint/2010/main" val="271630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700" y="124095"/>
            <a:ext cx="8686800" cy="799306"/>
          </a:xfrm>
        </p:spPr>
        <p:txBody>
          <a:bodyPr/>
          <a:lstStyle/>
          <a:p>
            <a:r>
              <a:rPr lang="en-US" dirty="0">
                <a:solidFill>
                  <a:srgbClr val="000000"/>
                </a:solidFill>
              </a:rPr>
              <a:t>NOTIFICATION STRATEGIES</a:t>
            </a:r>
          </a:p>
        </p:txBody>
      </p:sp>
      <p:sp>
        <p:nvSpPr>
          <p:cNvPr id="4" name="Content Placeholder 3"/>
          <p:cNvSpPr>
            <a:spLocks noGrp="1"/>
          </p:cNvSpPr>
          <p:nvPr>
            <p:ph idx="1"/>
          </p:nvPr>
        </p:nvSpPr>
        <p:spPr>
          <a:xfrm>
            <a:off x="254000" y="1270000"/>
            <a:ext cx="12090400" cy="4572000"/>
          </a:xfrm>
        </p:spPr>
        <p:txBody>
          <a:bodyPr>
            <a:noAutofit/>
          </a:bodyPr>
          <a:lstStyle/>
          <a:p>
            <a:pPr>
              <a:buFont typeface="Wingdings" charset="2"/>
              <a:buChar char="§"/>
            </a:pPr>
            <a:r>
              <a:rPr lang="en-US" sz="2400" dirty="0">
                <a:latin typeface="+mj-lt"/>
              </a:rPr>
              <a:t>ED leadership and the care team must decide the threshold for vital signs that warrant escalation of care. Consider adopting a validated triage tool for certain conditions. Example: Sepsis Protocol</a:t>
            </a:r>
          </a:p>
          <a:p>
            <a:pPr>
              <a:buFont typeface="Wingdings" charset="2"/>
              <a:buChar char="§"/>
            </a:pPr>
            <a:r>
              <a:rPr lang="en-US" sz="2400" dirty="0">
                <a:latin typeface="+mj-lt"/>
              </a:rPr>
              <a:t>Define the communication process for notifying the care team of an AVS</a:t>
            </a:r>
          </a:p>
          <a:p>
            <a:pPr marL="781812" lvl="1" indent="-342900">
              <a:buFont typeface="Wingdings" charset="2"/>
              <a:buChar char="ü"/>
            </a:pPr>
            <a:r>
              <a:rPr lang="en-US" dirty="0">
                <a:latin typeface="+mj-lt"/>
              </a:rPr>
              <a:t>Verbal communication (Direct relay of information between nurse and physician)</a:t>
            </a:r>
          </a:p>
          <a:p>
            <a:pPr marL="781812" lvl="1" indent="-342900">
              <a:buFont typeface="Wingdings" charset="2"/>
              <a:buChar char="ü"/>
            </a:pPr>
            <a:r>
              <a:rPr lang="en-US" dirty="0">
                <a:latin typeface="+mj-lt"/>
              </a:rPr>
              <a:t>Color coding system in patients’ chart</a:t>
            </a:r>
          </a:p>
          <a:p>
            <a:pPr marL="781812" lvl="1" indent="-342900">
              <a:buFont typeface="Wingdings" charset="2"/>
              <a:buChar char="ü"/>
            </a:pPr>
            <a:r>
              <a:rPr lang="en-US" dirty="0">
                <a:latin typeface="+mj-lt"/>
              </a:rPr>
              <a:t>Electronic alert to providers</a:t>
            </a:r>
          </a:p>
          <a:p>
            <a:pPr marL="781812" lvl="1" indent="-342900">
              <a:buFont typeface="Wingdings" charset="2"/>
              <a:buChar char="ü"/>
            </a:pPr>
            <a:r>
              <a:rPr lang="en-US" dirty="0">
                <a:latin typeface="+mj-lt"/>
              </a:rPr>
              <a:t>A special designation on the ER tracking board</a:t>
            </a:r>
          </a:p>
          <a:p>
            <a:pPr>
              <a:buFont typeface="Wingdings" charset="2"/>
              <a:buChar char="§"/>
            </a:pPr>
            <a:r>
              <a:rPr lang="en-US" sz="2400" dirty="0">
                <a:latin typeface="+mj-lt"/>
              </a:rPr>
              <a:t>Develop a recommended course of action when vital signs are out of range (e.g., initiate evidence based guidelines, pathways, or protocols</a:t>
            </a:r>
          </a:p>
        </p:txBody>
      </p:sp>
      <p:sp>
        <p:nvSpPr>
          <p:cNvPr id="2" name="Slide Number Placeholder 1">
            <a:extLst>
              <a:ext uri="{FF2B5EF4-FFF2-40B4-BE49-F238E27FC236}">
                <a16:creationId xmlns:a16="http://schemas.microsoft.com/office/drawing/2014/main" id="{0FC67F32-EC23-964D-94D3-1097891586AD}"/>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49036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0495"/>
            <a:ext cx="6502400" cy="799306"/>
          </a:xfrm>
        </p:spPr>
        <p:txBody>
          <a:bodyPr/>
          <a:lstStyle/>
          <a:p>
            <a:r>
              <a:rPr lang="en-US" sz="3600" dirty="0">
                <a:solidFill>
                  <a:srgbClr val="000000"/>
                </a:solidFill>
              </a:rPr>
              <a:t>EMR OPTIMIZATION to Improve Notification of AVS</a:t>
            </a:r>
          </a:p>
        </p:txBody>
      </p:sp>
      <p:sp>
        <p:nvSpPr>
          <p:cNvPr id="3" name="Content Placeholder 2"/>
          <p:cNvSpPr>
            <a:spLocks noGrp="1"/>
          </p:cNvSpPr>
          <p:nvPr>
            <p:ph idx="1"/>
          </p:nvPr>
        </p:nvSpPr>
        <p:spPr>
          <a:xfrm>
            <a:off x="609600" y="1854200"/>
            <a:ext cx="10972800" cy="4572000"/>
          </a:xfrm>
        </p:spPr>
        <p:txBody>
          <a:bodyPr/>
          <a:lstStyle/>
          <a:p>
            <a:pPr>
              <a:buFont typeface="Wingdings" charset="2"/>
              <a:buChar char="q"/>
            </a:pPr>
            <a:r>
              <a:rPr lang="en-US" dirty="0">
                <a:latin typeface="+mj-lt"/>
              </a:rPr>
              <a:t>Implement alerts within EMR platform that will notify members of care team when a particular vital sign is out of range. </a:t>
            </a:r>
            <a:r>
              <a:rPr lang="en-US" i="1" dirty="0">
                <a:latin typeface="+mj-lt"/>
              </a:rPr>
              <a:t>Be aware of alarm fatigue!</a:t>
            </a:r>
          </a:p>
          <a:p>
            <a:pPr>
              <a:buFont typeface="Wingdings" charset="2"/>
              <a:buChar char="q"/>
            </a:pPr>
            <a:r>
              <a:rPr lang="en-US" dirty="0">
                <a:latin typeface="+mj-lt"/>
              </a:rPr>
              <a:t>Integrate a clinical decision support tool that evaluates a combination of factors (e.g., AAP’s Pediatric Septic Shock Collaborative Triage Identification Tool)</a:t>
            </a:r>
          </a:p>
          <a:p>
            <a:pPr>
              <a:buFont typeface="Wingdings" charset="2"/>
              <a:buChar char="q"/>
            </a:pPr>
            <a:r>
              <a:rPr lang="en-US" dirty="0">
                <a:latin typeface="+mj-lt"/>
              </a:rPr>
              <a:t>Implement standing physician orders</a:t>
            </a:r>
          </a:p>
        </p:txBody>
      </p:sp>
      <p:sp>
        <p:nvSpPr>
          <p:cNvPr id="4" name="Slide Number Placeholder 3"/>
          <p:cNvSpPr>
            <a:spLocks noGrp="1"/>
          </p:cNvSpPr>
          <p:nvPr>
            <p:ph type="sldNum" sz="quarter" idx="12"/>
          </p:nvPr>
        </p:nvSpPr>
        <p:spPr/>
        <p:txBody>
          <a:bodyPr/>
          <a:lstStyle/>
          <a:p>
            <a:fld id="{FEA1243F-3000-4347-94A4-FBDEAD3122CB}"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93003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22</a:t>
            </a:fld>
            <a:endParaRPr lang="en-US" dirty="0">
              <a:solidFill>
                <a:prstClr val="black">
                  <a:tint val="75000"/>
                </a:prstClr>
              </a:solidFill>
            </a:endParaRPr>
          </a:p>
        </p:txBody>
      </p:sp>
      <p:sp>
        <p:nvSpPr>
          <p:cNvPr id="4" name="Rectangle 1">
            <a:extLst>
              <a:ext uri="{FF2B5EF4-FFF2-40B4-BE49-F238E27FC236}">
                <a16:creationId xmlns:a16="http://schemas.microsoft.com/office/drawing/2014/main" id="{A8F7E0DF-86BA-D643-9612-6723D4451417}"/>
              </a:ext>
            </a:extLst>
          </p:cNvPr>
          <p:cNvSpPr txBox="1">
            <a:spLocks/>
          </p:cNvSpPr>
          <p:nvPr/>
        </p:nvSpPr>
        <p:spPr>
          <a:xfrm>
            <a:off x="4366985" y="2642179"/>
            <a:ext cx="6184899" cy="675926"/>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algn="ctr"/>
            <a:r>
              <a:rPr lang="en-US" dirty="0">
                <a:solidFill>
                  <a:schemeClr val="accent5"/>
                </a:solidFill>
              </a:rPr>
              <a:t>HOUSEKEEPING</a:t>
            </a:r>
          </a:p>
        </p:txBody>
      </p:sp>
      <p:cxnSp>
        <p:nvCxnSpPr>
          <p:cNvPr id="5" name="Straight Connector 4"/>
          <p:cNvCxnSpPr/>
          <p:nvPr/>
        </p:nvCxnSpPr>
        <p:spPr>
          <a:xfrm rot="16200000" flipH="1">
            <a:off x="7450968" y="1239338"/>
            <a:ext cx="16934" cy="514994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1958499" y="2649314"/>
            <a:ext cx="2408486" cy="1825318"/>
          </a:xfrm>
          <a:prstGeom prst="rect">
            <a:avLst/>
          </a:prstGeom>
        </p:spPr>
      </p:pic>
    </p:spTree>
    <p:extLst>
      <p:ext uri="{BB962C8B-B14F-4D97-AF65-F5344CB8AC3E}">
        <p14:creationId xmlns:p14="http://schemas.microsoft.com/office/powerpoint/2010/main" val="76562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Housekeeping</a:t>
            </a:r>
          </a:p>
        </p:txBody>
      </p:sp>
      <p:sp>
        <p:nvSpPr>
          <p:cNvPr id="3" name="Content Placeholder 2"/>
          <p:cNvSpPr>
            <a:spLocks noGrp="1"/>
          </p:cNvSpPr>
          <p:nvPr>
            <p:ph sz="half" idx="1"/>
          </p:nvPr>
        </p:nvSpPr>
        <p:spPr>
          <a:xfrm>
            <a:off x="609599" y="1722438"/>
            <a:ext cx="6078279" cy="4525963"/>
          </a:xfrm>
        </p:spPr>
        <p:txBody>
          <a:bodyPr>
            <a:normAutofit/>
          </a:bodyPr>
          <a:lstStyle/>
          <a:p>
            <a:pPr marL="64008" indent="0">
              <a:buNone/>
            </a:pPr>
            <a:r>
              <a:rPr lang="en-US" b="1" u="sng" dirty="0">
                <a:solidFill>
                  <a:srgbClr val="002060"/>
                </a:solidFill>
              </a:rPr>
              <a:t>Fireside Chats</a:t>
            </a:r>
          </a:p>
          <a:p>
            <a:pPr lvl="1"/>
            <a:r>
              <a:rPr lang="en-US" dirty="0">
                <a:solidFill>
                  <a:srgbClr val="002060"/>
                </a:solidFill>
              </a:rPr>
              <a:t>September 17: Inter-Facility Transfer</a:t>
            </a:r>
          </a:p>
          <a:p>
            <a:pPr lvl="2"/>
            <a:r>
              <a:rPr lang="en-US" dirty="0">
                <a:solidFill>
                  <a:srgbClr val="002060"/>
                </a:solidFill>
              </a:rPr>
              <a:t>1:00 CDT</a:t>
            </a:r>
          </a:p>
          <a:p>
            <a:pPr lvl="1"/>
            <a:r>
              <a:rPr lang="en-US" dirty="0">
                <a:solidFill>
                  <a:srgbClr val="002060"/>
                </a:solidFill>
              </a:rPr>
              <a:t>September 24: Weight in Kilograms</a:t>
            </a:r>
          </a:p>
          <a:p>
            <a:pPr lvl="2"/>
            <a:r>
              <a:rPr lang="en-US" dirty="0">
                <a:solidFill>
                  <a:srgbClr val="002060"/>
                </a:solidFill>
              </a:rPr>
              <a:t>2:00 CDT</a:t>
            </a:r>
          </a:p>
        </p:txBody>
      </p:sp>
      <p:sp>
        <p:nvSpPr>
          <p:cNvPr id="4" name="Content Placeholder 3"/>
          <p:cNvSpPr>
            <a:spLocks noGrp="1"/>
          </p:cNvSpPr>
          <p:nvPr>
            <p:ph sz="half" idx="2"/>
          </p:nvPr>
        </p:nvSpPr>
        <p:spPr>
          <a:xfrm>
            <a:off x="7157280" y="1722437"/>
            <a:ext cx="5585097" cy="4525963"/>
          </a:xfrm>
        </p:spPr>
        <p:txBody>
          <a:bodyPr>
            <a:normAutofit/>
          </a:bodyPr>
          <a:lstStyle/>
          <a:p>
            <a:pPr marL="64008" indent="0">
              <a:buNone/>
            </a:pPr>
            <a:r>
              <a:rPr lang="en-US" b="1" u="sng" dirty="0">
                <a:solidFill>
                  <a:srgbClr val="002060"/>
                </a:solidFill>
              </a:rPr>
              <a:t>Learning Sessions</a:t>
            </a:r>
          </a:p>
          <a:p>
            <a:r>
              <a:rPr lang="en-US" dirty="0">
                <a:solidFill>
                  <a:srgbClr val="002060"/>
                </a:solidFill>
              </a:rPr>
              <a:t>October 1</a:t>
            </a:r>
          </a:p>
          <a:p>
            <a:r>
              <a:rPr lang="en-US" dirty="0">
                <a:solidFill>
                  <a:srgbClr val="002060"/>
                </a:solidFill>
              </a:rPr>
              <a:t>November 19</a:t>
            </a:r>
          </a:p>
          <a:p>
            <a:r>
              <a:rPr lang="en-US" dirty="0">
                <a:solidFill>
                  <a:srgbClr val="002060"/>
                </a:solidFill>
              </a:rPr>
              <a:t>December 3rd</a:t>
            </a:r>
          </a:p>
        </p:txBody>
      </p:sp>
      <p:sp>
        <p:nvSpPr>
          <p:cNvPr id="5" name="Slide Number Placeholder 4"/>
          <p:cNvSpPr>
            <a:spLocks noGrp="1"/>
          </p:cNvSpPr>
          <p:nvPr>
            <p:ph type="sldNum" sz="quarter" idx="12"/>
          </p:nvPr>
        </p:nvSpPr>
        <p:spPr/>
        <p:txBody>
          <a:bodyPr/>
          <a:lstStyle/>
          <a:p>
            <a:fld id="{FEA1243F-3000-4347-94A4-FBDEAD3122CB}" type="slidenum">
              <a:rPr lang="en-US" smtClean="0"/>
              <a:pPr/>
              <a:t>23</a:t>
            </a:fld>
            <a:endParaRPr lang="en-US" dirty="0"/>
          </a:p>
        </p:txBody>
      </p:sp>
    </p:spTree>
    <p:extLst>
      <p:ext uri="{BB962C8B-B14F-4D97-AF65-F5344CB8AC3E}">
        <p14:creationId xmlns:p14="http://schemas.microsoft.com/office/powerpoint/2010/main" val="131132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AB89F-8B48-3F46-A7DC-A2AF8ED9E909}"/>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24</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423A436A-EF41-4A48-A931-E12418CA7E2B}"/>
              </a:ext>
            </a:extLst>
          </p:cNvPr>
          <p:cNvSpPr txBox="1"/>
          <p:nvPr/>
        </p:nvSpPr>
        <p:spPr>
          <a:xfrm>
            <a:off x="431350" y="1302427"/>
            <a:ext cx="11354764" cy="2862322"/>
          </a:xfrm>
          <a:prstGeom prst="rect">
            <a:avLst/>
          </a:prstGeom>
          <a:noFill/>
        </p:spPr>
        <p:txBody>
          <a:bodyPr wrap="square" rtlCol="0">
            <a:spAutoFit/>
          </a:bodyPr>
          <a:lstStyle/>
          <a:p>
            <a:pPr algn="ctr"/>
            <a:r>
              <a:rPr lang="en-US" sz="4000" b="1" dirty="0">
                <a:solidFill>
                  <a:srgbClr val="002060"/>
                </a:solidFill>
              </a:rPr>
              <a:t>CNE Credit</a:t>
            </a:r>
          </a:p>
          <a:p>
            <a:pPr algn="ctr"/>
            <a:endParaRPr lang="en-US" sz="4000" dirty="0">
              <a:solidFill>
                <a:srgbClr val="002060"/>
              </a:solidFill>
            </a:endParaRPr>
          </a:p>
          <a:p>
            <a:r>
              <a:rPr lang="en-US" sz="2000" b="1" dirty="0">
                <a:solidFill>
                  <a:srgbClr val="002060"/>
                </a:solidFill>
              </a:rPr>
              <a:t>CNE Link</a:t>
            </a:r>
            <a:r>
              <a:rPr lang="en-US" sz="2000" dirty="0">
                <a:solidFill>
                  <a:srgbClr val="002060"/>
                </a:solidFill>
              </a:rPr>
              <a:t>: 	https://tch-redcap.texaschildrens.org/REDCap/surveys/?s=C3CHENDRY8</a:t>
            </a:r>
          </a:p>
          <a:p>
            <a:r>
              <a:rPr lang="en-US" sz="2000" dirty="0">
                <a:solidFill>
                  <a:srgbClr val="002060"/>
                </a:solidFill>
              </a:rPr>
              <a:t> </a:t>
            </a:r>
          </a:p>
          <a:p>
            <a:r>
              <a:rPr lang="en-US" sz="2000" b="1" dirty="0">
                <a:solidFill>
                  <a:srgbClr val="002060"/>
                </a:solidFill>
              </a:rPr>
              <a:t>Google: 	</a:t>
            </a:r>
            <a:r>
              <a:rPr lang="en-US" sz="2000" dirty="0">
                <a:solidFill>
                  <a:srgbClr val="002060"/>
                </a:solidFill>
              </a:rPr>
              <a:t>EMSC PRQC (Password also)</a:t>
            </a:r>
          </a:p>
          <a:p>
            <a:endParaRPr lang="en-US" sz="2000" dirty="0">
              <a:solidFill>
                <a:srgbClr val="0070C0"/>
              </a:solidFill>
            </a:endParaRPr>
          </a:p>
          <a:p>
            <a:r>
              <a:rPr lang="en-US" sz="2000" b="1" dirty="0">
                <a:solidFill>
                  <a:srgbClr val="002060"/>
                </a:solidFill>
              </a:rPr>
              <a:t>Email:	</a:t>
            </a:r>
            <a:r>
              <a:rPr lang="en-US" sz="2000" b="1" dirty="0">
                <a:solidFill>
                  <a:srgbClr val="0070C0"/>
                </a:solidFill>
              </a:rPr>
              <a:t>	</a:t>
            </a:r>
            <a:r>
              <a:rPr lang="en-US" sz="2000" dirty="0">
                <a:solidFill>
                  <a:srgbClr val="0070C0"/>
                </a:solidFill>
                <a:hlinkClick r:id="rId2"/>
              </a:rPr>
              <a:t>qeca@texaschildrens.org</a:t>
            </a:r>
            <a:r>
              <a:rPr lang="en-US" sz="2000" dirty="0">
                <a:solidFill>
                  <a:srgbClr val="0070C0"/>
                </a:solidFill>
              </a:rPr>
              <a:t> | </a:t>
            </a:r>
            <a:r>
              <a:rPr lang="en-US" sz="2000" dirty="0">
                <a:solidFill>
                  <a:srgbClr val="0070C0"/>
                </a:solidFill>
                <a:hlinkClick r:id="rId3"/>
              </a:rPr>
              <a:t>dcc_prqcsupport@hsc.utah.edu</a:t>
            </a:r>
            <a:r>
              <a:rPr lang="en-US" sz="2000" dirty="0">
                <a:solidFill>
                  <a:srgbClr val="0070C0"/>
                </a:solidFill>
              </a:rPr>
              <a:t> </a:t>
            </a:r>
            <a:endParaRPr lang="en-US" sz="2000" b="1" dirty="0">
              <a:solidFill>
                <a:srgbClr val="0070C0"/>
              </a:solidFill>
            </a:endParaRPr>
          </a:p>
        </p:txBody>
      </p:sp>
      <p:pic>
        <p:nvPicPr>
          <p:cNvPr id="4" name="Picture 3">
            <a:extLst>
              <a:ext uri="{FF2B5EF4-FFF2-40B4-BE49-F238E27FC236}">
                <a16:creationId xmlns:a16="http://schemas.microsoft.com/office/drawing/2014/main" id="{BF0D031E-A443-4D4B-96BD-726128DFDF6C}"/>
              </a:ext>
            </a:extLst>
          </p:cNvPr>
          <p:cNvPicPr>
            <a:picLocks noChangeAspect="1"/>
          </p:cNvPicPr>
          <p:nvPr/>
        </p:nvPicPr>
        <p:blipFill>
          <a:blip r:embed="rId4"/>
          <a:stretch>
            <a:fillRect/>
          </a:stretch>
        </p:blipFill>
        <p:spPr>
          <a:xfrm>
            <a:off x="4718082" y="4483100"/>
            <a:ext cx="2781300" cy="2374900"/>
          </a:xfrm>
          <a:prstGeom prst="rect">
            <a:avLst/>
          </a:prstGeom>
        </p:spPr>
      </p:pic>
    </p:spTree>
    <p:extLst>
      <p:ext uri="{BB962C8B-B14F-4D97-AF65-F5344CB8AC3E}">
        <p14:creationId xmlns:p14="http://schemas.microsoft.com/office/powerpoint/2010/main" val="379969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353" y="2592279"/>
            <a:ext cx="8575830" cy="1829357"/>
          </a:xfrm>
        </p:spPr>
        <p:txBody>
          <a:bodyPr>
            <a:normAutofit fontScale="92500"/>
          </a:bodyPr>
          <a:lstStyle/>
          <a:p>
            <a:pPr algn="just"/>
            <a:r>
              <a:rPr lang="en-US" sz="2600" dirty="0">
                <a:solidFill>
                  <a:schemeClr val="accent4">
                    <a:lumMod val="50000"/>
                  </a:schemeClr>
                </a:solidFill>
              </a:rPr>
              <a:t>This continuing nursing education activity, live session only, was approved by the Emergency Nurses Association, an accredited provider by the American Nurses Credentialing Center’s Commission on Accreditation, for 1 contact hour. </a:t>
            </a:r>
          </a:p>
          <a:p>
            <a:pPr algn="just"/>
            <a:endParaRPr lang="en-US" sz="900" dirty="0"/>
          </a:p>
        </p:txBody>
      </p:sp>
      <p:sp>
        <p:nvSpPr>
          <p:cNvPr id="4" name="Slide Number Placeholder 3"/>
          <p:cNvSpPr>
            <a:spLocks noGrp="1"/>
          </p:cNvSpPr>
          <p:nvPr>
            <p:ph type="sldNum" sz="quarter" idx="11"/>
          </p:nvPr>
        </p:nvSpPr>
        <p:spPr/>
        <p:txBody>
          <a:bodyPr/>
          <a:lstStyle/>
          <a:p>
            <a:pPr algn="ctr">
              <a:defRPr/>
            </a:pPr>
            <a:fld id="{49598980-D22C-4904-9F8F-3DB09B2ECD84}" type="slidenum">
              <a:rPr lang="en-US" b="1" smtClean="0">
                <a:solidFill>
                  <a:srgbClr val="4D4D4D"/>
                </a:solidFill>
                <a:latin typeface="Arial"/>
              </a:rPr>
              <a:pPr algn="ctr">
                <a:defRPr/>
              </a:pPr>
              <a:t>3</a:t>
            </a:fld>
            <a:endParaRPr lang="en-US" b="1" dirty="0">
              <a:solidFill>
                <a:srgbClr val="4D4D4D"/>
              </a:solidFill>
              <a:latin typeface="Arial"/>
            </a:endParaRPr>
          </a:p>
        </p:txBody>
      </p:sp>
      <p:sp>
        <p:nvSpPr>
          <p:cNvPr id="8" name="Rectangle 1">
            <a:extLst>
              <a:ext uri="{FF2B5EF4-FFF2-40B4-BE49-F238E27FC236}">
                <a16:creationId xmlns:a16="http://schemas.microsoft.com/office/drawing/2014/main" id="{A8F7E0DF-86BA-D643-9612-6723D4451417}"/>
              </a:ext>
            </a:extLst>
          </p:cNvPr>
          <p:cNvSpPr>
            <a:spLocks noGrp="1"/>
          </p:cNvSpPr>
          <p:nvPr>
            <p:ph type="title"/>
          </p:nvPr>
        </p:nvSpPr>
        <p:spPr>
          <a:xfrm>
            <a:off x="665825" y="619142"/>
            <a:ext cx="5621784" cy="813449"/>
          </a:xfrm>
        </p:spPr>
        <p:txBody>
          <a:bodyPr>
            <a:normAutofit/>
          </a:bodyPr>
          <a:lstStyle/>
          <a:p>
            <a:r>
              <a:rPr lang="en-US" b="0" dirty="0"/>
              <a:t>ACKNOWLEDGEMENTS</a:t>
            </a:r>
            <a:endParaRPr lang="en-US" dirty="0"/>
          </a:p>
        </p:txBody>
      </p:sp>
      <p:pic>
        <p:nvPicPr>
          <p:cNvPr id="6" name="Picture 5">
            <a:extLst>
              <a:ext uri="{FF2B5EF4-FFF2-40B4-BE49-F238E27FC236}">
                <a16:creationId xmlns:a16="http://schemas.microsoft.com/office/drawing/2014/main" id="{82B2A63E-5B4F-A549-ACA9-CEE577DDB937}"/>
              </a:ext>
            </a:extLst>
          </p:cNvPr>
          <p:cNvPicPr>
            <a:picLocks noChangeAspect="1"/>
          </p:cNvPicPr>
          <p:nvPr/>
        </p:nvPicPr>
        <p:blipFill>
          <a:blip r:embed="rId3"/>
          <a:stretch>
            <a:fillRect/>
          </a:stretch>
        </p:blipFill>
        <p:spPr>
          <a:xfrm>
            <a:off x="9383697" y="5654934"/>
            <a:ext cx="2544932" cy="1123168"/>
          </a:xfrm>
          <a:prstGeom prst="rect">
            <a:avLst/>
          </a:prstGeom>
        </p:spPr>
      </p:pic>
    </p:spTree>
    <p:extLst>
      <p:ext uri="{BB962C8B-B14F-4D97-AF65-F5344CB8AC3E}">
        <p14:creationId xmlns:p14="http://schemas.microsoft.com/office/powerpoint/2010/main" val="359093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03D3-415E-9B46-BD3F-BE70062D4E7E}"/>
              </a:ext>
            </a:extLst>
          </p:cNvPr>
          <p:cNvSpPr>
            <a:spLocks noGrp="1"/>
          </p:cNvSpPr>
          <p:nvPr>
            <p:ph type="title"/>
          </p:nvPr>
        </p:nvSpPr>
        <p:spPr/>
        <p:txBody>
          <a:bodyPr/>
          <a:lstStyle/>
          <a:p>
            <a:r>
              <a:rPr lang="en-US" b="0" dirty="0">
                <a:solidFill>
                  <a:schemeClr val="accent5"/>
                </a:solidFill>
              </a:rPr>
              <a:t>Announcement</a:t>
            </a:r>
          </a:p>
        </p:txBody>
      </p:sp>
      <p:sp>
        <p:nvSpPr>
          <p:cNvPr id="3" name="Slide Number Placeholder 2">
            <a:extLst>
              <a:ext uri="{FF2B5EF4-FFF2-40B4-BE49-F238E27FC236}">
                <a16:creationId xmlns:a16="http://schemas.microsoft.com/office/drawing/2014/main" id="{B20B8B45-63A4-B949-B7FF-F0D7EB021479}"/>
              </a:ext>
            </a:extLst>
          </p:cNvPr>
          <p:cNvSpPr>
            <a:spLocks noGrp="1"/>
          </p:cNvSpPr>
          <p:nvPr>
            <p:ph type="sldNum" sz="quarter" idx="11"/>
          </p:nvPr>
        </p:nvSpPr>
        <p:spPr/>
        <p:txBody>
          <a:bodyPr/>
          <a:lstStyle/>
          <a:p>
            <a:fld id="{49598980-D22C-4904-9F8F-3DB09B2ECD84}" type="slidenum">
              <a:rPr lang="en-US" smtClean="0"/>
              <a:pPr/>
              <a:t>4</a:t>
            </a:fld>
            <a:endParaRPr lang="en-US" dirty="0"/>
          </a:p>
        </p:txBody>
      </p:sp>
      <p:sp>
        <p:nvSpPr>
          <p:cNvPr id="4" name="Content Placeholder 3">
            <a:extLst>
              <a:ext uri="{FF2B5EF4-FFF2-40B4-BE49-F238E27FC236}">
                <a16:creationId xmlns:a16="http://schemas.microsoft.com/office/drawing/2014/main" id="{68421A9C-6B10-6A48-A111-ECF59CF80B32}"/>
              </a:ext>
            </a:extLst>
          </p:cNvPr>
          <p:cNvSpPr>
            <a:spLocks noGrp="1"/>
          </p:cNvSpPr>
          <p:nvPr>
            <p:ph idx="1"/>
          </p:nvPr>
        </p:nvSpPr>
        <p:spPr>
          <a:xfrm>
            <a:off x="615950" y="2652572"/>
            <a:ext cx="10960100" cy="2135034"/>
          </a:xfrm>
        </p:spPr>
        <p:txBody>
          <a:bodyPr>
            <a:normAutofit/>
          </a:bodyPr>
          <a:lstStyle/>
          <a:p>
            <a:pPr algn="ctr"/>
            <a:r>
              <a:rPr lang="en-US" dirty="0">
                <a:latin typeface="Cambria" panose="02040503050406030204" pitchFamily="18" charset="0"/>
              </a:rPr>
              <a:t>All lines will be open and interactive. We ask that you utilize your mute features when not speaking. </a:t>
            </a:r>
          </a:p>
        </p:txBody>
      </p:sp>
      <p:sp>
        <p:nvSpPr>
          <p:cNvPr id="5" name="Content Placeholder 3">
            <a:extLst>
              <a:ext uri="{FF2B5EF4-FFF2-40B4-BE49-F238E27FC236}">
                <a16:creationId xmlns:a16="http://schemas.microsoft.com/office/drawing/2014/main" id="{163EC9CD-182E-3446-B892-FA5195A1B54C}"/>
              </a:ext>
            </a:extLst>
          </p:cNvPr>
          <p:cNvSpPr txBox="1">
            <a:spLocks/>
          </p:cNvSpPr>
          <p:nvPr/>
        </p:nvSpPr>
        <p:spPr>
          <a:xfrm>
            <a:off x="609600" y="1498895"/>
            <a:ext cx="10302240" cy="571500"/>
          </a:xfrm>
          <a:prstGeom prst="rect">
            <a:avLst/>
          </a:prstGeom>
        </p:spPr>
        <p:txBody>
          <a:bodyPr vert="horz" anchor="t">
            <a:normAutofit/>
          </a:bodyPr>
          <a:lstStyle>
            <a:lvl1pPr marL="64008" indent="0" algn="l" rtl="0" eaLnBrk="1" latinLnBrk="0" hangingPunct="1">
              <a:spcBef>
                <a:spcPct val="20000"/>
              </a:spcBef>
              <a:spcAft>
                <a:spcPts val="1000"/>
              </a:spcAft>
              <a:buClr>
                <a:schemeClr val="accent1"/>
              </a:buClr>
              <a:buSzPct val="80000"/>
              <a:buFont typeface="Arial" panose="020B0604020202020204" pitchFamily="34" charset="0"/>
              <a:buNone/>
              <a:defRPr sz="2000" kern="1200">
                <a:solidFill>
                  <a:schemeClr val="bg2"/>
                </a:solidFill>
                <a:latin typeface="+mn-lt"/>
                <a:ea typeface="+mn-ea"/>
                <a:cs typeface="+mn-cs"/>
              </a:defRPr>
            </a:lvl1pPr>
            <a:lvl2pPr marL="537210" indent="0" algn="l"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877824" indent="0" algn="l"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1612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3898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algn="ctr"/>
            <a:r>
              <a:rPr lang="en-US" sz="2800" dirty="0">
                <a:solidFill>
                  <a:srgbClr val="FF0000"/>
                </a:solidFill>
                <a:latin typeface="Cambria" panose="02040503050406030204" pitchFamily="18" charset="0"/>
              </a:rPr>
              <a:t>Please mute your phone or computer</a:t>
            </a:r>
          </a:p>
        </p:txBody>
      </p:sp>
      <p:pic>
        <p:nvPicPr>
          <p:cNvPr id="7" name="Picture 6" descr="Help:Wiki University--Webex Genealogy - FamilySearch Wiki">
            <a:extLst>
              <a:ext uri="{FF2B5EF4-FFF2-40B4-BE49-F238E27FC236}">
                <a16:creationId xmlns:a16="http://schemas.microsoft.com/office/drawing/2014/main" id="{7F90E5B6-4CA3-2B4A-912C-1A4FB5E560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67504" y="3835106"/>
            <a:ext cx="2540000" cy="1905000"/>
          </a:xfrm>
          <a:prstGeom prst="rect">
            <a:avLst/>
          </a:prstGeom>
        </p:spPr>
      </p:pic>
      <p:sp>
        <p:nvSpPr>
          <p:cNvPr id="9" name="Rectangle 8">
            <a:extLst>
              <a:ext uri="{FF2B5EF4-FFF2-40B4-BE49-F238E27FC236}">
                <a16:creationId xmlns:a16="http://schemas.microsoft.com/office/drawing/2014/main" id="{99B7C208-07E6-F04B-8A4E-926AB24921B4}"/>
              </a:ext>
            </a:extLst>
          </p:cNvPr>
          <p:cNvSpPr/>
          <p:nvPr/>
        </p:nvSpPr>
        <p:spPr>
          <a:xfrm>
            <a:off x="609600" y="6172308"/>
            <a:ext cx="11297478" cy="369332"/>
          </a:xfrm>
          <a:prstGeom prst="rect">
            <a:avLst/>
          </a:prstGeom>
        </p:spPr>
        <p:txBody>
          <a:bodyPr wrap="square">
            <a:spAutoFit/>
          </a:bodyPr>
          <a:lstStyle/>
          <a:p>
            <a:pPr algn="ctr"/>
            <a:r>
              <a:rPr lang="en-US" dirty="0">
                <a:solidFill>
                  <a:schemeClr val="bg1"/>
                </a:solidFill>
                <a:latin typeface="Cambria" panose="02040503050406030204" pitchFamily="18" charset="0"/>
              </a:rPr>
              <a:t>This call is being recorded. If you have any objections, you may disconnect at this time. </a:t>
            </a:r>
            <a:endParaRPr lang="en-US" dirty="0">
              <a:solidFill>
                <a:schemeClr val="bg1"/>
              </a:solidFill>
            </a:endParaRPr>
          </a:p>
        </p:txBody>
      </p:sp>
    </p:spTree>
    <p:extLst>
      <p:ext uri="{BB962C8B-B14F-4D97-AF65-F5344CB8AC3E}">
        <p14:creationId xmlns:p14="http://schemas.microsoft.com/office/powerpoint/2010/main" val="167973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685" y="1301261"/>
            <a:ext cx="10302240" cy="3489767"/>
          </a:xfrm>
        </p:spPr>
        <p:txBody>
          <a:bodyPr>
            <a:normAutofit/>
          </a:bodyPr>
          <a:lstStyle/>
          <a:p>
            <a:pPr algn="just"/>
            <a:r>
              <a:rPr lang="en-US" sz="1800" dirty="0">
                <a:solidFill>
                  <a:schemeClr val="accent4">
                    <a:lumMod val="50000"/>
                  </a:schemeClr>
                </a:solidFill>
              </a:rPr>
              <a:t>This continuing nursing education activity was approved by the Emergency Nurses Association, an accredited approver by the American Nurses Credentialing Center’s Commission on Accreditation for 1.0 contact hours. </a:t>
            </a:r>
          </a:p>
          <a:p>
            <a:pPr algn="just"/>
            <a:endParaRPr lang="en-US" sz="1800" dirty="0">
              <a:solidFill>
                <a:schemeClr val="accent4">
                  <a:lumMod val="50000"/>
                </a:schemeClr>
              </a:solidFill>
            </a:endParaRPr>
          </a:p>
          <a:p>
            <a:r>
              <a:rPr lang="en-US" sz="1800" dirty="0">
                <a:solidFill>
                  <a:schemeClr val="accent4">
                    <a:lumMod val="50000"/>
                  </a:schemeClr>
                </a:solidFill>
              </a:rPr>
              <a:t>Note Faculty/Speakers and Planners for this learning session have no conflicts of interest. Additionally, no commercial support has been received for this activity. </a:t>
            </a:r>
          </a:p>
          <a:p>
            <a:r>
              <a:rPr lang="en-US" sz="1800" dirty="0">
                <a:solidFill>
                  <a:schemeClr val="accent4">
                    <a:lumMod val="50000"/>
                  </a:schemeClr>
                </a:solidFill>
              </a:rPr>
              <a:t>Should participants detect any bias in this presentation please note such on the evaluation or reach out to Diana </a:t>
            </a:r>
            <a:r>
              <a:rPr lang="en-US" sz="1800" dirty="0" err="1">
                <a:solidFill>
                  <a:schemeClr val="accent4">
                    <a:lumMod val="50000"/>
                  </a:schemeClr>
                </a:solidFill>
              </a:rPr>
              <a:t>Fendya</a:t>
            </a:r>
            <a:r>
              <a:rPr lang="en-US" sz="1800" dirty="0">
                <a:solidFill>
                  <a:schemeClr val="accent4">
                    <a:lumMod val="50000"/>
                  </a:schemeClr>
                </a:solidFill>
              </a:rPr>
              <a:t>, nurse planner for continuing education.</a:t>
            </a:r>
          </a:p>
          <a:p>
            <a:pPr algn="just"/>
            <a:endParaRPr lang="en-US" sz="1800" dirty="0">
              <a:solidFill>
                <a:schemeClr val="accent4">
                  <a:lumMod val="50000"/>
                </a:schemeClr>
              </a:solidFill>
            </a:endParaRPr>
          </a:p>
          <a:p>
            <a:pPr algn="just"/>
            <a:endParaRPr lang="en-US" sz="1200" dirty="0"/>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598980-D22C-4904-9F8F-3DB09B2ECD84}" type="slidenum">
              <a:rPr kumimoji="0" lang="en-US" sz="1200" b="1" i="0" u="none" strike="noStrike" kern="1200" cap="none" spc="0" normalizeH="0" baseline="0" noProof="0" smtClean="0">
                <a:ln>
                  <a:noFill/>
                </a:ln>
                <a:solidFill>
                  <a:srgbClr val="4D4D4D"/>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8" name="Rectangle 1">
            <a:extLst>
              <a:ext uri="{FF2B5EF4-FFF2-40B4-BE49-F238E27FC236}">
                <a16:creationId xmlns:a16="http://schemas.microsoft.com/office/drawing/2014/main" id="{A8F7E0DF-86BA-D643-9612-6723D4451417}"/>
              </a:ext>
            </a:extLst>
          </p:cNvPr>
          <p:cNvSpPr>
            <a:spLocks noGrp="1"/>
          </p:cNvSpPr>
          <p:nvPr>
            <p:ph type="title"/>
          </p:nvPr>
        </p:nvSpPr>
        <p:spPr>
          <a:xfrm>
            <a:off x="-81084" y="246740"/>
            <a:ext cx="7668846" cy="758164"/>
          </a:xfrm>
        </p:spPr>
        <p:txBody>
          <a:bodyPr/>
          <a:lstStyle/>
          <a:p>
            <a:r>
              <a:rPr lang="en-US" sz="3200" b="0" dirty="0">
                <a:solidFill>
                  <a:schemeClr val="accent5"/>
                </a:solidFill>
              </a:rPr>
              <a:t>ACKNOWLEDGEMENTS &amp; DISCLOSURES</a:t>
            </a:r>
            <a:endParaRPr lang="en-US" sz="3200" dirty="0">
              <a:solidFill>
                <a:schemeClr val="accent5"/>
              </a:solidFill>
            </a:endParaRPr>
          </a:p>
        </p:txBody>
      </p:sp>
      <p:pic>
        <p:nvPicPr>
          <p:cNvPr id="6" name="Picture 5">
            <a:extLst>
              <a:ext uri="{FF2B5EF4-FFF2-40B4-BE49-F238E27FC236}">
                <a16:creationId xmlns:a16="http://schemas.microsoft.com/office/drawing/2014/main" id="{82B2A63E-5B4F-A549-ACA9-CEE577DDB937}"/>
              </a:ext>
            </a:extLst>
          </p:cNvPr>
          <p:cNvPicPr>
            <a:picLocks noChangeAspect="1"/>
          </p:cNvPicPr>
          <p:nvPr/>
        </p:nvPicPr>
        <p:blipFill>
          <a:blip r:embed="rId3"/>
          <a:stretch>
            <a:fillRect/>
          </a:stretch>
        </p:blipFill>
        <p:spPr>
          <a:xfrm>
            <a:off x="9787807" y="5775767"/>
            <a:ext cx="2192562" cy="967654"/>
          </a:xfrm>
          <a:prstGeom prst="rect">
            <a:avLst/>
          </a:prstGeom>
        </p:spPr>
      </p:pic>
    </p:spTree>
    <p:extLst>
      <p:ext uri="{BB962C8B-B14F-4D97-AF65-F5344CB8AC3E}">
        <p14:creationId xmlns:p14="http://schemas.microsoft.com/office/powerpoint/2010/main" val="277014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274F08-2109-8C40-AFA3-37920229FAC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598980-D22C-4904-9F8F-3DB09B2ECD84}" type="slidenum">
              <a:rPr kumimoji="0" lang="en-US" sz="1200" b="1"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3614BEAD-8163-3947-8A36-5C30728F0175}"/>
              </a:ext>
            </a:extLst>
          </p:cNvPr>
          <p:cNvPicPr>
            <a:picLocks noChangeAspect="1"/>
          </p:cNvPicPr>
          <p:nvPr/>
        </p:nvPicPr>
        <p:blipFill rotWithShape="1">
          <a:blip r:embed="rId2"/>
          <a:srcRect l="16013" t="13325" r="15320" b="11131"/>
          <a:stretch/>
        </p:blipFill>
        <p:spPr>
          <a:xfrm>
            <a:off x="10911840" y="5642834"/>
            <a:ext cx="1088393" cy="1022430"/>
          </a:xfrm>
          <a:prstGeom prst="rect">
            <a:avLst/>
          </a:prstGeom>
        </p:spPr>
      </p:pic>
      <p:sp>
        <p:nvSpPr>
          <p:cNvPr id="10" name="TextBox 9">
            <a:extLst>
              <a:ext uri="{FF2B5EF4-FFF2-40B4-BE49-F238E27FC236}">
                <a16:creationId xmlns:a16="http://schemas.microsoft.com/office/drawing/2014/main" id="{6D8080E1-B64C-E447-A0B9-EED8B0D4F173}"/>
              </a:ext>
            </a:extLst>
          </p:cNvPr>
          <p:cNvSpPr txBox="1"/>
          <p:nvPr/>
        </p:nvSpPr>
        <p:spPr>
          <a:xfrm>
            <a:off x="743680" y="2000086"/>
            <a:ext cx="10964332" cy="2739211"/>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2">
                    <a:lumMod val="65000"/>
                    <a:lumOff val="35000"/>
                  </a:schemeClr>
                </a:solidFill>
                <a:latin typeface="Arial" panose="020B0604020202020204" pitchFamily="34" charset="0"/>
                <a:cs typeface="Arial" panose="020B0604020202020204" pitchFamily="34" charset="0"/>
              </a:rPr>
              <a:t>Sign into the webinar: name, email address and name of your facility. </a:t>
            </a:r>
          </a:p>
          <a:p>
            <a:pPr marL="457200" indent="-457200">
              <a:buFont typeface="Arial" panose="020B0604020202020204" pitchFamily="34" charset="0"/>
              <a:buChar char="•"/>
            </a:pPr>
            <a:endParaRPr lang="en-US" dirty="0">
              <a:solidFill>
                <a:schemeClr val="bg2">
                  <a:lumMod val="65000"/>
                  <a:lumOff val="3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chemeClr val="bg2">
                    <a:lumMod val="65000"/>
                    <a:lumOff val="35000"/>
                  </a:schemeClr>
                </a:solidFill>
                <a:latin typeface="Arial" panose="020B0604020202020204" pitchFamily="34" charset="0"/>
                <a:cs typeface="Arial" panose="020B0604020202020204" pitchFamily="34" charset="0"/>
              </a:rPr>
              <a:t>At the completion of the presentation a link will be provided which will take you to a short evaluation form which you will need to complete.  </a:t>
            </a:r>
          </a:p>
          <a:p>
            <a:endParaRPr lang="en-US" dirty="0">
              <a:solidFill>
                <a:schemeClr val="bg2">
                  <a:lumMod val="65000"/>
                  <a:lumOff val="3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chemeClr val="bg2">
                    <a:lumMod val="65000"/>
                    <a:lumOff val="35000"/>
                  </a:schemeClr>
                </a:solidFill>
                <a:latin typeface="Arial" panose="020B0604020202020204" pitchFamily="34" charset="0"/>
                <a:cs typeface="Arial" panose="020B0604020202020204" pitchFamily="34" charset="0"/>
              </a:rPr>
              <a:t>The evaluation </a:t>
            </a:r>
            <a:r>
              <a:rPr lang="en-US" u="sng" dirty="0">
                <a:solidFill>
                  <a:schemeClr val="bg2">
                    <a:lumMod val="65000"/>
                    <a:lumOff val="35000"/>
                  </a:schemeClr>
                </a:solidFill>
                <a:latin typeface="Arial" panose="020B0604020202020204" pitchFamily="34" charset="0"/>
                <a:cs typeface="Arial" panose="020B0604020202020204" pitchFamily="34" charset="0"/>
              </a:rPr>
              <a:t>must be completed within 2 weeks:</a:t>
            </a:r>
          </a:p>
          <a:p>
            <a:pPr lvl="1"/>
            <a:r>
              <a:rPr lang="en-US" dirty="0">
                <a:solidFill>
                  <a:schemeClr val="bg2">
                    <a:lumMod val="65000"/>
                    <a:lumOff val="35000"/>
                  </a:schemeClr>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https://tch-redcap.texaschildrens.org/REDCap/surveys/?s=C3CHENDRY8</a:t>
            </a:r>
            <a:r>
              <a:rPr lang="en-US" dirty="0">
                <a:solidFill>
                  <a:srgbClr val="0070C0"/>
                </a:solidFill>
                <a:latin typeface="Arial" panose="020B0604020202020204" pitchFamily="34" charset="0"/>
                <a:cs typeface="Arial" panose="020B0604020202020204" pitchFamily="34" charset="0"/>
              </a:rPr>
              <a:t>  </a:t>
            </a:r>
          </a:p>
          <a:p>
            <a:pPr lvl="1"/>
            <a:endParaRPr lang="en-US" dirty="0">
              <a:solidFill>
                <a:schemeClr val="bg2">
                  <a:lumMod val="65000"/>
                  <a:lumOff val="3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chemeClr val="bg2">
                    <a:lumMod val="65000"/>
                    <a:lumOff val="35000"/>
                  </a:schemeClr>
                </a:solidFill>
                <a:latin typeface="Arial" panose="020B0604020202020204" pitchFamily="34" charset="0"/>
                <a:cs typeface="Arial" panose="020B0604020202020204" pitchFamily="34" charset="0"/>
              </a:rPr>
              <a:t>Within 48 hours of receiving your evaluation, your certificate will be sent to you electronically.</a:t>
            </a:r>
            <a:r>
              <a:rPr lang="en-US" b="1" dirty="0">
                <a:solidFill>
                  <a:srgbClr val="44546A"/>
                </a:solidFill>
                <a:latin typeface="Arial" panose="020B0604020202020204" pitchFamily="34" charset="0"/>
                <a:cs typeface="Arial" panose="020B0604020202020204" pitchFamily="34" charset="0"/>
              </a:rPr>
              <a:t>	</a:t>
            </a:r>
            <a:r>
              <a:rPr lang="en-US" sz="2800" b="1" dirty="0">
                <a:solidFill>
                  <a:srgbClr val="154C93"/>
                </a:solidFill>
                <a:latin typeface="Calibri" panose="020F0502020204030204"/>
              </a:rPr>
              <a:t>  </a:t>
            </a:r>
          </a:p>
        </p:txBody>
      </p:sp>
      <p:sp>
        <p:nvSpPr>
          <p:cNvPr id="8" name="Rectangle 1">
            <a:extLst>
              <a:ext uri="{FF2B5EF4-FFF2-40B4-BE49-F238E27FC236}">
                <a16:creationId xmlns:a16="http://schemas.microsoft.com/office/drawing/2014/main" id="{A8F7E0DF-86BA-D643-9612-6723D4451417}"/>
              </a:ext>
            </a:extLst>
          </p:cNvPr>
          <p:cNvSpPr txBox="1">
            <a:spLocks/>
          </p:cNvSpPr>
          <p:nvPr/>
        </p:nvSpPr>
        <p:spPr>
          <a:xfrm>
            <a:off x="622300" y="381198"/>
            <a:ext cx="6184899" cy="675926"/>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en-US" b="0" dirty="0">
                <a:solidFill>
                  <a:schemeClr val="accent5"/>
                </a:solidFill>
              </a:rPr>
              <a:t>TO OBTAIN NURSING CEs</a:t>
            </a:r>
            <a:endParaRPr lang="en-US" dirty="0">
              <a:solidFill>
                <a:schemeClr val="accent5"/>
              </a:solidFill>
            </a:endParaRPr>
          </a:p>
        </p:txBody>
      </p:sp>
    </p:spTree>
    <p:extLst>
      <p:ext uri="{BB962C8B-B14F-4D97-AF65-F5344CB8AC3E}">
        <p14:creationId xmlns:p14="http://schemas.microsoft.com/office/powerpoint/2010/main" val="246404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7</a:t>
            </a:fld>
            <a:endParaRPr lang="en-US" dirty="0">
              <a:solidFill>
                <a:prstClr val="black">
                  <a:tint val="75000"/>
                </a:prstClr>
              </a:solidFill>
            </a:endParaRPr>
          </a:p>
        </p:txBody>
      </p:sp>
      <p:sp>
        <p:nvSpPr>
          <p:cNvPr id="3" name="Rectangle 1">
            <a:extLst>
              <a:ext uri="{FF2B5EF4-FFF2-40B4-BE49-F238E27FC236}">
                <a16:creationId xmlns:a16="http://schemas.microsoft.com/office/drawing/2014/main" id="{A8F7E0DF-86BA-D643-9612-6723D4451417}"/>
              </a:ext>
            </a:extLst>
          </p:cNvPr>
          <p:cNvSpPr txBox="1">
            <a:spLocks/>
          </p:cNvSpPr>
          <p:nvPr/>
        </p:nvSpPr>
        <p:spPr>
          <a:xfrm>
            <a:off x="2716504" y="382261"/>
            <a:ext cx="6055609" cy="783402"/>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algn="ctr">
              <a:lnSpc>
                <a:spcPts val="2500"/>
              </a:lnSpc>
            </a:pPr>
            <a:r>
              <a:rPr lang="en-US" dirty="0">
                <a:solidFill>
                  <a:schemeClr val="accent5"/>
                </a:solidFill>
              </a:rPr>
              <a:t>AGENDA </a:t>
            </a:r>
          </a:p>
        </p:txBody>
      </p:sp>
      <p:grpSp>
        <p:nvGrpSpPr>
          <p:cNvPr id="23" name="Group 22"/>
          <p:cNvGrpSpPr/>
          <p:nvPr/>
        </p:nvGrpSpPr>
        <p:grpSpPr>
          <a:xfrm>
            <a:off x="1761786" y="1439148"/>
            <a:ext cx="3982523" cy="1273278"/>
            <a:chOff x="4218731" y="1199404"/>
            <a:chExt cx="3982523" cy="1273278"/>
          </a:xfrm>
        </p:grpSpPr>
        <p:pic>
          <p:nvPicPr>
            <p:cNvPr id="4" name="Picture 3"/>
            <p:cNvPicPr>
              <a:picLocks noChangeAspect="1"/>
            </p:cNvPicPr>
            <p:nvPr/>
          </p:nvPicPr>
          <p:blipFill>
            <a:blip r:embed="rId2"/>
            <a:stretch>
              <a:fillRect/>
            </a:stretch>
          </p:blipFill>
          <p:spPr>
            <a:xfrm>
              <a:off x="4218731" y="1199404"/>
              <a:ext cx="1403170" cy="1273278"/>
            </a:xfrm>
            <a:prstGeom prst="rect">
              <a:avLst/>
            </a:prstGeom>
          </p:spPr>
        </p:pic>
        <p:sp>
          <p:nvSpPr>
            <p:cNvPr id="14" name="TextBox 13"/>
            <p:cNvSpPr txBox="1"/>
            <p:nvPr/>
          </p:nvSpPr>
          <p:spPr>
            <a:xfrm>
              <a:off x="5621901" y="1207775"/>
              <a:ext cx="2579353" cy="307777"/>
            </a:xfrm>
            <a:prstGeom prst="rect">
              <a:avLst/>
            </a:prstGeom>
            <a:noFill/>
          </p:spPr>
          <p:txBody>
            <a:bodyPr wrap="square" rtlCol="0">
              <a:spAutoFit/>
            </a:bodyPr>
            <a:lstStyle/>
            <a:p>
              <a:r>
                <a:rPr lang="en-US" sz="1400" b="1" dirty="0">
                  <a:solidFill>
                    <a:schemeClr val="bg2">
                      <a:lumMod val="65000"/>
                      <a:lumOff val="35000"/>
                    </a:schemeClr>
                  </a:solidFill>
                </a:rPr>
                <a:t>Aggregate Performance </a:t>
              </a:r>
            </a:p>
          </p:txBody>
        </p:sp>
      </p:grpSp>
      <p:grpSp>
        <p:nvGrpSpPr>
          <p:cNvPr id="27" name="Group 26"/>
          <p:cNvGrpSpPr/>
          <p:nvPr/>
        </p:nvGrpSpPr>
        <p:grpSpPr>
          <a:xfrm>
            <a:off x="1761786" y="3508760"/>
            <a:ext cx="3793305" cy="1174262"/>
            <a:chOff x="8452871" y="2427866"/>
            <a:chExt cx="3793305" cy="1174262"/>
          </a:xfrm>
        </p:grpSpPr>
        <p:pic>
          <p:nvPicPr>
            <p:cNvPr id="10" name="Picture 9"/>
            <p:cNvPicPr>
              <a:picLocks noChangeAspect="1"/>
            </p:cNvPicPr>
            <p:nvPr/>
          </p:nvPicPr>
          <p:blipFill rotWithShape="1">
            <a:blip r:embed="rId3"/>
            <a:srcRect l="4184" b="2788"/>
            <a:stretch/>
          </p:blipFill>
          <p:spPr>
            <a:xfrm>
              <a:off x="8452871" y="2427866"/>
              <a:ext cx="1498733" cy="1174262"/>
            </a:xfrm>
            <a:prstGeom prst="rect">
              <a:avLst/>
            </a:prstGeom>
          </p:spPr>
        </p:pic>
        <p:sp>
          <p:nvSpPr>
            <p:cNvPr id="18" name="TextBox 17"/>
            <p:cNvSpPr txBox="1"/>
            <p:nvPr/>
          </p:nvSpPr>
          <p:spPr>
            <a:xfrm>
              <a:off x="10045257" y="2581754"/>
              <a:ext cx="2200919" cy="307777"/>
            </a:xfrm>
            <a:prstGeom prst="rect">
              <a:avLst/>
            </a:prstGeom>
            <a:noFill/>
          </p:spPr>
          <p:txBody>
            <a:bodyPr wrap="square" rtlCol="0">
              <a:spAutoFit/>
            </a:bodyPr>
            <a:lstStyle/>
            <a:p>
              <a:r>
                <a:rPr lang="en-US" sz="1400" b="1" dirty="0">
                  <a:solidFill>
                    <a:schemeClr val="bg2">
                      <a:lumMod val="65000"/>
                      <a:lumOff val="35000"/>
                    </a:schemeClr>
                  </a:solidFill>
                </a:rPr>
                <a:t>Team Check-in </a:t>
              </a:r>
            </a:p>
          </p:txBody>
        </p:sp>
      </p:grpSp>
      <p:grpSp>
        <p:nvGrpSpPr>
          <p:cNvPr id="28" name="Group 27"/>
          <p:cNvGrpSpPr/>
          <p:nvPr/>
        </p:nvGrpSpPr>
        <p:grpSpPr>
          <a:xfrm>
            <a:off x="6905054" y="3708493"/>
            <a:ext cx="3646498" cy="1004480"/>
            <a:chOff x="163534" y="4048898"/>
            <a:chExt cx="3166864" cy="1004480"/>
          </a:xfrm>
        </p:grpSpPr>
        <p:pic>
          <p:nvPicPr>
            <p:cNvPr id="11" name="Picture 10"/>
            <p:cNvPicPr>
              <a:picLocks noChangeAspect="1"/>
            </p:cNvPicPr>
            <p:nvPr/>
          </p:nvPicPr>
          <p:blipFill>
            <a:blip r:embed="rId4"/>
            <a:stretch>
              <a:fillRect/>
            </a:stretch>
          </p:blipFill>
          <p:spPr>
            <a:xfrm>
              <a:off x="163534" y="4048898"/>
              <a:ext cx="1325400" cy="1004480"/>
            </a:xfrm>
            <a:prstGeom prst="rect">
              <a:avLst/>
            </a:prstGeom>
          </p:spPr>
        </p:pic>
        <p:sp>
          <p:nvSpPr>
            <p:cNvPr id="21" name="TextBox 20"/>
            <p:cNvSpPr txBox="1"/>
            <p:nvPr/>
          </p:nvSpPr>
          <p:spPr>
            <a:xfrm>
              <a:off x="1469480" y="4048898"/>
              <a:ext cx="1860918" cy="307777"/>
            </a:xfrm>
            <a:prstGeom prst="rect">
              <a:avLst/>
            </a:prstGeom>
            <a:noFill/>
          </p:spPr>
          <p:txBody>
            <a:bodyPr wrap="square" rtlCol="0">
              <a:spAutoFit/>
            </a:bodyPr>
            <a:lstStyle/>
            <a:p>
              <a:r>
                <a:rPr lang="en-US" sz="1400" b="1" dirty="0">
                  <a:solidFill>
                    <a:schemeClr val="bg2">
                      <a:lumMod val="65000"/>
                      <a:lumOff val="35000"/>
                    </a:schemeClr>
                  </a:solidFill>
                </a:rPr>
                <a:t>Housekeeping </a:t>
              </a:r>
            </a:p>
          </p:txBody>
        </p:sp>
      </p:grpSp>
      <p:sp>
        <p:nvSpPr>
          <p:cNvPr id="41" name="Down Arrow 40">
            <a:extLst>
              <a:ext uri="{FF2B5EF4-FFF2-40B4-BE49-F238E27FC236}">
                <a16:creationId xmlns:a16="http://schemas.microsoft.com/office/drawing/2014/main" id="{1763F486-2CF4-E249-AE43-1C5DA4ED83D2}"/>
              </a:ext>
            </a:extLst>
          </p:cNvPr>
          <p:cNvSpPr/>
          <p:nvPr/>
        </p:nvSpPr>
        <p:spPr>
          <a:xfrm>
            <a:off x="7547206" y="2976306"/>
            <a:ext cx="162232" cy="427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F5AA124E-677E-E345-96A3-BAB1D72B7801}"/>
              </a:ext>
            </a:extLst>
          </p:cNvPr>
          <p:cNvCxnSpPr/>
          <p:nvPr/>
        </p:nvCxnSpPr>
        <p:spPr>
          <a:xfrm flipH="1">
            <a:off x="6087533" y="1423918"/>
            <a:ext cx="16934" cy="5149940"/>
          </a:xfrm>
          <a:prstGeom prst="line">
            <a:avLst/>
          </a:prstGeom>
        </p:spPr>
        <p:style>
          <a:lnRef idx="1">
            <a:schemeClr val="accent1"/>
          </a:lnRef>
          <a:fillRef idx="0">
            <a:schemeClr val="accent1"/>
          </a:fillRef>
          <a:effectRef idx="0">
            <a:schemeClr val="accent1"/>
          </a:effectRef>
          <a:fontRef idx="minor">
            <a:schemeClr val="tx1"/>
          </a:fontRef>
        </p:style>
      </p:cxnSp>
      <p:sp>
        <p:nvSpPr>
          <p:cNvPr id="43" name="Down Arrow 42">
            <a:extLst>
              <a:ext uri="{FF2B5EF4-FFF2-40B4-BE49-F238E27FC236}">
                <a16:creationId xmlns:a16="http://schemas.microsoft.com/office/drawing/2014/main" id="{77DF1E83-FF3E-1D45-BF89-E4EC49CB1288}"/>
              </a:ext>
            </a:extLst>
          </p:cNvPr>
          <p:cNvSpPr/>
          <p:nvPr/>
        </p:nvSpPr>
        <p:spPr>
          <a:xfrm>
            <a:off x="2382255" y="2921538"/>
            <a:ext cx="162232" cy="427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A4EDF458-FDA1-7A4A-BBA2-716BF27EC620}"/>
              </a:ext>
            </a:extLst>
          </p:cNvPr>
          <p:cNvSpPr/>
          <p:nvPr/>
        </p:nvSpPr>
        <p:spPr>
          <a:xfrm>
            <a:off x="2354392" y="5005113"/>
            <a:ext cx="162232" cy="427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A98EE11-461A-F24E-86F5-1284297FB900}"/>
              </a:ext>
            </a:extLst>
          </p:cNvPr>
          <p:cNvSpPr txBox="1"/>
          <p:nvPr/>
        </p:nvSpPr>
        <p:spPr>
          <a:xfrm>
            <a:off x="8497440" y="1577806"/>
            <a:ext cx="2200919" cy="523220"/>
          </a:xfrm>
          <a:prstGeom prst="rect">
            <a:avLst/>
          </a:prstGeom>
          <a:noFill/>
        </p:spPr>
        <p:txBody>
          <a:bodyPr wrap="square" rtlCol="0">
            <a:spAutoFit/>
          </a:bodyPr>
          <a:lstStyle/>
          <a:p>
            <a:r>
              <a:rPr lang="en-US" sz="1400" b="1" dirty="0">
                <a:solidFill>
                  <a:schemeClr val="bg2">
                    <a:lumMod val="65000"/>
                    <a:lumOff val="35000"/>
                  </a:schemeClr>
                </a:solidFill>
              </a:rPr>
              <a:t>Process Mapping: Identification of AVS</a:t>
            </a:r>
          </a:p>
        </p:txBody>
      </p:sp>
      <p:pic>
        <p:nvPicPr>
          <p:cNvPr id="24" name="Picture 23" descr="Introducing Vital Signs — ProPublica">
            <a:extLst>
              <a:ext uri="{FF2B5EF4-FFF2-40B4-BE49-F238E27FC236}">
                <a16:creationId xmlns:a16="http://schemas.microsoft.com/office/drawing/2014/main" id="{EDA3ED13-EA9C-5E4B-9EE9-8905E7CC55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6517898" y="1549217"/>
            <a:ext cx="1913293" cy="1004479"/>
          </a:xfrm>
          <a:prstGeom prst="rect">
            <a:avLst/>
          </a:prstGeom>
        </p:spPr>
      </p:pic>
    </p:spTree>
    <p:extLst>
      <p:ext uri="{BB962C8B-B14F-4D97-AF65-F5344CB8AC3E}">
        <p14:creationId xmlns:p14="http://schemas.microsoft.com/office/powerpoint/2010/main" val="26041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14FFC2C-B193-6B4D-AEF5-58D23C9F9629}"/>
              </a:ext>
            </a:extLst>
          </p:cNvPr>
          <p:cNvCxnSpPr/>
          <p:nvPr/>
        </p:nvCxnSpPr>
        <p:spPr>
          <a:xfrm>
            <a:off x="77274" y="1665514"/>
            <a:ext cx="216109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956EAD-BDEF-CF46-83BA-35D40AED4055}"/>
              </a:ext>
            </a:extLst>
          </p:cNvPr>
          <p:cNvSpPr txBox="1"/>
          <p:nvPr/>
        </p:nvSpPr>
        <p:spPr>
          <a:xfrm>
            <a:off x="77274" y="1815921"/>
            <a:ext cx="2161095" cy="1169551"/>
          </a:xfrm>
          <a:prstGeom prst="rect">
            <a:avLst/>
          </a:prstGeom>
          <a:noFill/>
        </p:spPr>
        <p:txBody>
          <a:bodyPr wrap="square" rtlCol="0">
            <a:spAutoFit/>
          </a:bodyPr>
          <a:lstStyle/>
          <a:p>
            <a:r>
              <a:rPr lang="en-US" sz="1400" dirty="0">
                <a:solidFill>
                  <a:prstClr val="white">
                    <a:lumMod val="50000"/>
                  </a:prstClr>
                </a:solidFill>
              </a:rPr>
              <a:t>-Subject Matter Experts</a:t>
            </a:r>
          </a:p>
          <a:p>
            <a:r>
              <a:rPr lang="en-US" sz="1400" dirty="0">
                <a:solidFill>
                  <a:prstClr val="white">
                    <a:lumMod val="50000"/>
                  </a:prstClr>
                </a:solidFill>
              </a:rPr>
              <a:t>- Advisory Committee</a:t>
            </a:r>
          </a:p>
          <a:p>
            <a:r>
              <a:rPr lang="en-US" sz="1400" dirty="0">
                <a:solidFill>
                  <a:prstClr val="white">
                    <a:lumMod val="50000"/>
                  </a:prstClr>
                </a:solidFill>
              </a:rPr>
              <a:t>- NEDARC</a:t>
            </a:r>
          </a:p>
          <a:p>
            <a:r>
              <a:rPr lang="en-US" sz="1400" dirty="0">
                <a:solidFill>
                  <a:prstClr val="white">
                    <a:lumMod val="50000"/>
                  </a:prstClr>
                </a:solidFill>
              </a:rPr>
              <a:t>- EIIC</a:t>
            </a:r>
          </a:p>
          <a:p>
            <a:r>
              <a:rPr lang="en-US" sz="1400" dirty="0">
                <a:solidFill>
                  <a:prstClr val="white">
                    <a:lumMod val="50000"/>
                  </a:prstClr>
                </a:solidFill>
              </a:rPr>
              <a:t>- HRSA</a:t>
            </a:r>
          </a:p>
        </p:txBody>
      </p:sp>
      <p:pic>
        <p:nvPicPr>
          <p:cNvPr id="8" name="Picture 7">
            <a:extLst>
              <a:ext uri="{FF2B5EF4-FFF2-40B4-BE49-F238E27FC236}">
                <a16:creationId xmlns:a16="http://schemas.microsoft.com/office/drawing/2014/main" id="{8CD26939-1271-B248-9E1C-0B1204A22092}"/>
              </a:ext>
            </a:extLst>
          </p:cNvPr>
          <p:cNvPicPr>
            <a:picLocks noChangeAspect="1"/>
          </p:cNvPicPr>
          <p:nvPr/>
        </p:nvPicPr>
        <p:blipFill>
          <a:blip r:embed="rId3"/>
          <a:stretch>
            <a:fillRect/>
          </a:stretch>
        </p:blipFill>
        <p:spPr>
          <a:xfrm>
            <a:off x="215332" y="201839"/>
            <a:ext cx="1757363" cy="775586"/>
          </a:xfrm>
          <a:prstGeom prst="rect">
            <a:avLst/>
          </a:prstGeom>
        </p:spPr>
      </p:pic>
      <p:grpSp>
        <p:nvGrpSpPr>
          <p:cNvPr id="26" name="Group 25"/>
          <p:cNvGrpSpPr/>
          <p:nvPr/>
        </p:nvGrpSpPr>
        <p:grpSpPr>
          <a:xfrm>
            <a:off x="2161095" y="201839"/>
            <a:ext cx="10030905" cy="6744648"/>
            <a:chOff x="2161095" y="201839"/>
            <a:chExt cx="10030905" cy="6744648"/>
          </a:xfrm>
        </p:grpSpPr>
        <p:pic>
          <p:nvPicPr>
            <p:cNvPr id="4" name="Picture 3">
              <a:extLst>
                <a:ext uri="{FF2B5EF4-FFF2-40B4-BE49-F238E27FC236}">
                  <a16:creationId xmlns:a16="http://schemas.microsoft.com/office/drawing/2014/main" id="{B2E06AFB-F60E-4E46-A146-5229F7F32071}"/>
                </a:ext>
              </a:extLst>
            </p:cNvPr>
            <p:cNvPicPr>
              <a:picLocks noChangeAspect="1"/>
            </p:cNvPicPr>
            <p:nvPr/>
          </p:nvPicPr>
          <p:blipFill rotWithShape="1">
            <a:blip r:embed="rId4"/>
            <a:srcRect l="5173" r="5575"/>
            <a:stretch/>
          </p:blipFill>
          <p:spPr>
            <a:xfrm>
              <a:off x="2161095" y="201839"/>
              <a:ext cx="10030905" cy="6492876"/>
            </a:xfrm>
            <a:prstGeom prst="rect">
              <a:avLst/>
            </a:prstGeom>
          </p:spPr>
        </p:pic>
        <p:grpSp>
          <p:nvGrpSpPr>
            <p:cNvPr id="25" name="Group 24"/>
            <p:cNvGrpSpPr/>
            <p:nvPr/>
          </p:nvGrpSpPr>
          <p:grpSpPr>
            <a:xfrm>
              <a:off x="2238369" y="1158893"/>
              <a:ext cx="9781027" cy="5787594"/>
              <a:chOff x="2238369" y="1158893"/>
              <a:chExt cx="9781027" cy="5787594"/>
            </a:xfrm>
          </p:grpSpPr>
          <p:sp>
            <p:nvSpPr>
              <p:cNvPr id="3" name="TextBox 2"/>
              <p:cNvSpPr txBox="1"/>
              <p:nvPr/>
            </p:nvSpPr>
            <p:spPr>
              <a:xfrm>
                <a:off x="2387600" y="1169055"/>
                <a:ext cx="1910080" cy="307777"/>
              </a:xfrm>
              <a:prstGeom prst="rect">
                <a:avLst/>
              </a:prstGeom>
              <a:noFill/>
            </p:spPr>
            <p:txBody>
              <a:bodyPr wrap="square" rtlCol="0">
                <a:spAutoFit/>
              </a:bodyPr>
              <a:lstStyle/>
              <a:p>
                <a:pPr algn="ctr"/>
                <a:r>
                  <a:rPr lang="en-US" sz="1400" dirty="0">
                    <a:solidFill>
                      <a:srgbClr val="4472C4"/>
                    </a:solidFill>
                  </a:rPr>
                  <a:t>The Last Frontier Kids</a:t>
                </a:r>
              </a:p>
            </p:txBody>
          </p:sp>
          <p:sp>
            <p:nvSpPr>
              <p:cNvPr id="9" name="TextBox 8"/>
              <p:cNvSpPr txBox="1"/>
              <p:nvPr/>
            </p:nvSpPr>
            <p:spPr>
              <a:xfrm>
                <a:off x="4907280" y="1169055"/>
                <a:ext cx="1910080" cy="307777"/>
              </a:xfrm>
              <a:prstGeom prst="rect">
                <a:avLst/>
              </a:prstGeom>
              <a:noFill/>
            </p:spPr>
            <p:txBody>
              <a:bodyPr wrap="square" rtlCol="0">
                <a:spAutoFit/>
              </a:bodyPr>
              <a:lstStyle/>
              <a:p>
                <a:pPr algn="ctr"/>
                <a:r>
                  <a:rPr lang="en-US" sz="1400" dirty="0">
                    <a:solidFill>
                      <a:srgbClr val="4472C4"/>
                    </a:solidFill>
                  </a:rPr>
                  <a:t>LifesavERs</a:t>
                </a:r>
              </a:p>
            </p:txBody>
          </p:sp>
          <p:sp>
            <p:nvSpPr>
              <p:cNvPr id="10" name="TextBox 9"/>
              <p:cNvSpPr txBox="1"/>
              <p:nvPr/>
            </p:nvSpPr>
            <p:spPr>
              <a:xfrm>
                <a:off x="7613258" y="1158893"/>
                <a:ext cx="1910080" cy="307777"/>
              </a:xfrm>
              <a:prstGeom prst="rect">
                <a:avLst/>
              </a:prstGeom>
              <a:noFill/>
            </p:spPr>
            <p:txBody>
              <a:bodyPr wrap="square" rtlCol="0">
                <a:spAutoFit/>
              </a:bodyPr>
              <a:lstStyle/>
              <a:p>
                <a:pPr algn="ctr"/>
                <a:r>
                  <a:rPr lang="en-US" sz="1400" dirty="0">
                    <a:solidFill>
                      <a:srgbClr val="4472C4"/>
                    </a:solidFill>
                  </a:rPr>
                  <a:t>MOKAN ROCKS</a:t>
                </a:r>
              </a:p>
            </p:txBody>
          </p:sp>
          <p:sp>
            <p:nvSpPr>
              <p:cNvPr id="11" name="TextBox 10"/>
              <p:cNvSpPr txBox="1"/>
              <p:nvPr/>
            </p:nvSpPr>
            <p:spPr>
              <a:xfrm>
                <a:off x="2308701" y="2896874"/>
                <a:ext cx="2013489" cy="307777"/>
              </a:xfrm>
              <a:prstGeom prst="rect">
                <a:avLst/>
              </a:prstGeom>
              <a:noFill/>
            </p:spPr>
            <p:txBody>
              <a:bodyPr wrap="square" rtlCol="0">
                <a:spAutoFit/>
              </a:bodyPr>
              <a:lstStyle/>
              <a:p>
                <a:pPr algn="ctr"/>
                <a:r>
                  <a:rPr lang="en-US" sz="1400" dirty="0">
                    <a:solidFill>
                      <a:srgbClr val="4472C4"/>
                    </a:solidFill>
                  </a:rPr>
                  <a:t>North Texas Division HCA</a:t>
                </a:r>
              </a:p>
            </p:txBody>
          </p:sp>
          <p:sp>
            <p:nvSpPr>
              <p:cNvPr id="12" name="TextBox 11"/>
              <p:cNvSpPr txBox="1"/>
              <p:nvPr/>
            </p:nvSpPr>
            <p:spPr>
              <a:xfrm>
                <a:off x="4826000" y="2943041"/>
                <a:ext cx="2174692" cy="523220"/>
              </a:xfrm>
              <a:prstGeom prst="rect">
                <a:avLst/>
              </a:prstGeom>
              <a:noFill/>
            </p:spPr>
            <p:txBody>
              <a:bodyPr wrap="square" rtlCol="0">
                <a:spAutoFit/>
              </a:bodyPr>
              <a:lstStyle/>
              <a:p>
                <a:pPr algn="ctr"/>
                <a:r>
                  <a:rPr lang="en-US" sz="1400" dirty="0">
                    <a:solidFill>
                      <a:srgbClr val="4472C4"/>
                    </a:solidFill>
                  </a:rPr>
                  <a:t>Fight or Flight Response Team</a:t>
                </a:r>
              </a:p>
            </p:txBody>
          </p:sp>
          <p:sp>
            <p:nvSpPr>
              <p:cNvPr id="13" name="TextBox 12"/>
              <p:cNvSpPr txBox="1"/>
              <p:nvPr/>
            </p:nvSpPr>
            <p:spPr>
              <a:xfrm>
                <a:off x="2311514" y="4613613"/>
                <a:ext cx="2013489" cy="307777"/>
              </a:xfrm>
              <a:prstGeom prst="rect">
                <a:avLst/>
              </a:prstGeom>
              <a:noFill/>
            </p:spPr>
            <p:txBody>
              <a:bodyPr wrap="square" rtlCol="0">
                <a:spAutoFit/>
              </a:bodyPr>
              <a:lstStyle/>
              <a:p>
                <a:pPr algn="ctr"/>
                <a:r>
                  <a:rPr lang="en-US" sz="1400" dirty="0">
                    <a:solidFill>
                      <a:srgbClr val="4472C4"/>
                    </a:solidFill>
                  </a:rPr>
                  <a:t>ReTEE FORE Kids</a:t>
                </a:r>
              </a:p>
            </p:txBody>
          </p:sp>
          <p:sp>
            <p:nvSpPr>
              <p:cNvPr id="14" name="TextBox 13"/>
              <p:cNvSpPr txBox="1"/>
              <p:nvPr/>
            </p:nvSpPr>
            <p:spPr>
              <a:xfrm>
                <a:off x="7428191" y="4665927"/>
                <a:ext cx="2043442" cy="307777"/>
              </a:xfrm>
              <a:prstGeom prst="rect">
                <a:avLst/>
              </a:prstGeom>
              <a:noFill/>
            </p:spPr>
            <p:txBody>
              <a:bodyPr wrap="square" rtlCol="0">
                <a:spAutoFit/>
              </a:bodyPr>
              <a:lstStyle/>
              <a:p>
                <a:pPr algn="ctr"/>
                <a:r>
                  <a:rPr lang="en-US" sz="1400" dirty="0">
                    <a:solidFill>
                      <a:srgbClr val="4472C4"/>
                    </a:solidFill>
                  </a:rPr>
                  <a:t>Remoc Minions</a:t>
                </a:r>
              </a:p>
            </p:txBody>
          </p:sp>
          <p:sp>
            <p:nvSpPr>
              <p:cNvPr id="15" name="TextBox 14"/>
              <p:cNvSpPr txBox="1"/>
              <p:nvPr/>
            </p:nvSpPr>
            <p:spPr>
              <a:xfrm>
                <a:off x="10038196" y="4690160"/>
                <a:ext cx="1910080" cy="307777"/>
              </a:xfrm>
              <a:prstGeom prst="rect">
                <a:avLst/>
              </a:prstGeom>
              <a:noFill/>
            </p:spPr>
            <p:txBody>
              <a:bodyPr wrap="square" rtlCol="0">
                <a:spAutoFit/>
              </a:bodyPr>
              <a:lstStyle/>
              <a:p>
                <a:pPr algn="ctr"/>
                <a:r>
                  <a:rPr lang="en-US" sz="1400" dirty="0">
                    <a:solidFill>
                      <a:srgbClr val="4472C4"/>
                    </a:solidFill>
                  </a:rPr>
                  <a:t>WISPR</a:t>
                </a:r>
              </a:p>
            </p:txBody>
          </p:sp>
          <p:sp>
            <p:nvSpPr>
              <p:cNvPr id="16" name="TextBox 15"/>
              <p:cNvSpPr txBox="1"/>
              <p:nvPr/>
            </p:nvSpPr>
            <p:spPr>
              <a:xfrm>
                <a:off x="2238369" y="6406351"/>
                <a:ext cx="2100855" cy="307777"/>
              </a:xfrm>
              <a:prstGeom prst="rect">
                <a:avLst/>
              </a:prstGeom>
              <a:noFill/>
            </p:spPr>
            <p:txBody>
              <a:bodyPr wrap="square" rtlCol="0">
                <a:spAutoFit/>
              </a:bodyPr>
              <a:lstStyle/>
              <a:p>
                <a:pPr algn="ctr"/>
                <a:r>
                  <a:rPr lang="en-US" sz="1400" dirty="0">
                    <a:solidFill>
                      <a:srgbClr val="4472C4"/>
                    </a:solidFill>
                  </a:rPr>
                  <a:t>WranglER for Kids</a:t>
                </a:r>
              </a:p>
            </p:txBody>
          </p:sp>
          <p:sp>
            <p:nvSpPr>
              <p:cNvPr id="17" name="TextBox 16"/>
              <p:cNvSpPr txBox="1"/>
              <p:nvPr/>
            </p:nvSpPr>
            <p:spPr>
              <a:xfrm>
                <a:off x="4723947" y="6423267"/>
                <a:ext cx="2276745" cy="523220"/>
              </a:xfrm>
              <a:prstGeom prst="rect">
                <a:avLst/>
              </a:prstGeom>
              <a:noFill/>
            </p:spPr>
            <p:txBody>
              <a:bodyPr wrap="square" rtlCol="0">
                <a:spAutoFit/>
              </a:bodyPr>
              <a:lstStyle/>
              <a:p>
                <a:pPr algn="ctr"/>
                <a:r>
                  <a:rPr lang="en-US" sz="1400" dirty="0">
                    <a:solidFill>
                      <a:srgbClr val="4472C4"/>
                    </a:solidFill>
                  </a:rPr>
                  <a:t>Oregon Pediatric Readiness Program</a:t>
                </a:r>
              </a:p>
            </p:txBody>
          </p:sp>
          <p:sp>
            <p:nvSpPr>
              <p:cNvPr id="18" name="TextBox 17"/>
              <p:cNvSpPr txBox="1"/>
              <p:nvPr/>
            </p:nvSpPr>
            <p:spPr>
              <a:xfrm>
                <a:off x="7433571" y="6369966"/>
                <a:ext cx="2052320" cy="307777"/>
              </a:xfrm>
              <a:prstGeom prst="rect">
                <a:avLst/>
              </a:prstGeom>
              <a:noFill/>
            </p:spPr>
            <p:txBody>
              <a:bodyPr wrap="square" rtlCol="0">
                <a:spAutoFit/>
              </a:bodyPr>
              <a:lstStyle/>
              <a:p>
                <a:pPr algn="ctr"/>
                <a:r>
                  <a:rPr lang="en-US" sz="1400" dirty="0">
                    <a:solidFill>
                      <a:srgbClr val="4472C4"/>
                    </a:solidFill>
                  </a:rPr>
                  <a:t>ETCH</a:t>
                </a:r>
              </a:p>
            </p:txBody>
          </p:sp>
          <p:sp>
            <p:nvSpPr>
              <p:cNvPr id="19" name="TextBox 18"/>
              <p:cNvSpPr txBox="1"/>
              <p:nvPr/>
            </p:nvSpPr>
            <p:spPr>
              <a:xfrm>
                <a:off x="9967076" y="6386938"/>
                <a:ext cx="2052320" cy="307777"/>
              </a:xfrm>
              <a:prstGeom prst="rect">
                <a:avLst/>
              </a:prstGeom>
              <a:noFill/>
            </p:spPr>
            <p:txBody>
              <a:bodyPr wrap="square" rtlCol="0">
                <a:spAutoFit/>
              </a:bodyPr>
              <a:lstStyle/>
              <a:p>
                <a:pPr algn="ctr"/>
                <a:r>
                  <a:rPr lang="en-US" sz="1400" dirty="0">
                    <a:solidFill>
                      <a:srgbClr val="4472C4"/>
                    </a:solidFill>
                  </a:rPr>
                  <a:t>Pediatric Peaches</a:t>
                </a:r>
              </a:p>
            </p:txBody>
          </p:sp>
          <p:sp>
            <p:nvSpPr>
              <p:cNvPr id="5" name="Rectangle 4"/>
              <p:cNvSpPr/>
              <p:nvPr/>
            </p:nvSpPr>
            <p:spPr>
              <a:xfrm>
                <a:off x="10391424" y="2909832"/>
                <a:ext cx="1297086" cy="307777"/>
              </a:xfrm>
              <a:prstGeom prst="rect">
                <a:avLst/>
              </a:prstGeom>
            </p:spPr>
            <p:txBody>
              <a:bodyPr wrap="none">
                <a:spAutoFit/>
              </a:bodyPr>
              <a:lstStyle/>
              <a:p>
                <a:pPr algn="ctr"/>
                <a:r>
                  <a:rPr lang="en-US" sz="1400" dirty="0">
                    <a:solidFill>
                      <a:srgbClr val="154C93"/>
                    </a:solidFill>
                  </a:rPr>
                  <a:t>Eight is Enough</a:t>
                </a:r>
              </a:p>
            </p:txBody>
          </p:sp>
          <p:sp>
            <p:nvSpPr>
              <p:cNvPr id="20" name="Rectangle 19"/>
              <p:cNvSpPr/>
              <p:nvPr/>
            </p:nvSpPr>
            <p:spPr>
              <a:xfrm>
                <a:off x="10290761" y="1188765"/>
                <a:ext cx="1532792" cy="307777"/>
              </a:xfrm>
              <a:prstGeom prst="rect">
                <a:avLst/>
              </a:prstGeom>
            </p:spPr>
            <p:txBody>
              <a:bodyPr wrap="none">
                <a:spAutoFit/>
              </a:bodyPr>
              <a:lstStyle/>
              <a:p>
                <a:pPr algn="ctr"/>
                <a:r>
                  <a:rPr lang="en-US" sz="1400" dirty="0">
                    <a:solidFill>
                      <a:srgbClr val="4472C4"/>
                    </a:solidFill>
                  </a:rPr>
                  <a:t>The Longhorn Kids</a:t>
                </a:r>
              </a:p>
            </p:txBody>
          </p:sp>
          <p:sp>
            <p:nvSpPr>
              <p:cNvPr id="21" name="TextBox 20"/>
              <p:cNvSpPr txBox="1"/>
              <p:nvPr/>
            </p:nvSpPr>
            <p:spPr>
              <a:xfrm>
                <a:off x="4907280" y="4636987"/>
                <a:ext cx="1938634" cy="307777"/>
              </a:xfrm>
              <a:prstGeom prst="rect">
                <a:avLst/>
              </a:prstGeom>
              <a:noFill/>
            </p:spPr>
            <p:txBody>
              <a:bodyPr wrap="square" rtlCol="0">
                <a:spAutoFit/>
              </a:bodyPr>
              <a:lstStyle/>
              <a:p>
                <a:pPr algn="ctr"/>
                <a:r>
                  <a:rPr lang="en-US" sz="1400" dirty="0">
                    <a:solidFill>
                      <a:srgbClr val="4472C4"/>
                    </a:solidFill>
                  </a:rPr>
                  <a:t>Pit Crew</a:t>
                </a:r>
              </a:p>
            </p:txBody>
          </p:sp>
          <p:sp>
            <p:nvSpPr>
              <p:cNvPr id="22" name="TextBox 21"/>
              <p:cNvSpPr txBox="1"/>
              <p:nvPr/>
            </p:nvSpPr>
            <p:spPr>
              <a:xfrm>
                <a:off x="7351516" y="2977003"/>
                <a:ext cx="2120117" cy="307777"/>
              </a:xfrm>
              <a:prstGeom prst="rect">
                <a:avLst/>
              </a:prstGeom>
              <a:noFill/>
            </p:spPr>
            <p:txBody>
              <a:bodyPr wrap="square" rtlCol="0">
                <a:spAutoFit/>
              </a:bodyPr>
              <a:lstStyle/>
              <a:p>
                <a:pPr algn="ctr"/>
                <a:r>
                  <a:rPr lang="en-US" sz="1400" dirty="0">
                    <a:solidFill>
                      <a:srgbClr val="4472C4"/>
                    </a:solidFill>
                  </a:rPr>
                  <a:t>New England EMSC</a:t>
                </a:r>
              </a:p>
            </p:txBody>
          </p:sp>
        </p:grpSp>
      </p:grpSp>
      <p:sp>
        <p:nvSpPr>
          <p:cNvPr id="24" name="TextBox 23">
            <a:extLst>
              <a:ext uri="{FF2B5EF4-FFF2-40B4-BE49-F238E27FC236}">
                <a16:creationId xmlns:a16="http://schemas.microsoft.com/office/drawing/2014/main" id="{A9956EAD-BDEF-CF46-83BA-35D40AED4055}"/>
              </a:ext>
            </a:extLst>
          </p:cNvPr>
          <p:cNvSpPr txBox="1"/>
          <p:nvPr/>
        </p:nvSpPr>
        <p:spPr>
          <a:xfrm>
            <a:off x="-40944" y="1221765"/>
            <a:ext cx="2315292" cy="461665"/>
          </a:xfrm>
          <a:prstGeom prst="rect">
            <a:avLst/>
          </a:prstGeom>
          <a:noFill/>
        </p:spPr>
        <p:txBody>
          <a:bodyPr wrap="square" rtlCol="0">
            <a:spAutoFit/>
          </a:bodyPr>
          <a:lstStyle/>
          <a:p>
            <a:pPr algn="ctr"/>
            <a:r>
              <a:rPr lang="en-US" sz="2400" b="1" dirty="0">
                <a:solidFill>
                  <a:srgbClr val="4472C4">
                    <a:lumMod val="75000"/>
                  </a:srgbClr>
                </a:solidFill>
              </a:rPr>
              <a:t>Roll Call</a:t>
            </a:r>
          </a:p>
        </p:txBody>
      </p:sp>
    </p:spTree>
    <p:extLst>
      <p:ext uri="{BB962C8B-B14F-4D97-AF65-F5344CB8AC3E}">
        <p14:creationId xmlns:p14="http://schemas.microsoft.com/office/powerpoint/2010/main" val="362123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9</a:t>
            </a:fld>
            <a:endParaRPr lang="en-US" dirty="0">
              <a:solidFill>
                <a:prstClr val="black">
                  <a:tint val="75000"/>
                </a:prstClr>
              </a:solidFill>
            </a:endParaRPr>
          </a:p>
        </p:txBody>
      </p:sp>
      <p:sp>
        <p:nvSpPr>
          <p:cNvPr id="4" name="Rectangle 1">
            <a:extLst>
              <a:ext uri="{FF2B5EF4-FFF2-40B4-BE49-F238E27FC236}">
                <a16:creationId xmlns:a16="http://schemas.microsoft.com/office/drawing/2014/main" id="{A8F7E0DF-86BA-D643-9612-6723D4451417}"/>
              </a:ext>
            </a:extLst>
          </p:cNvPr>
          <p:cNvSpPr txBox="1">
            <a:spLocks/>
          </p:cNvSpPr>
          <p:nvPr/>
        </p:nvSpPr>
        <p:spPr>
          <a:xfrm>
            <a:off x="4358277" y="1885859"/>
            <a:ext cx="6184899" cy="1510483"/>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algn="ctr"/>
            <a:r>
              <a:rPr lang="en-US" dirty="0">
                <a:solidFill>
                  <a:schemeClr val="accent5"/>
                </a:solidFill>
              </a:rPr>
              <a:t>AGGREGATE PERFORMANCE</a:t>
            </a:r>
          </a:p>
        </p:txBody>
      </p:sp>
      <p:cxnSp>
        <p:nvCxnSpPr>
          <p:cNvPr id="5" name="Straight Connector 4"/>
          <p:cNvCxnSpPr/>
          <p:nvPr/>
        </p:nvCxnSpPr>
        <p:spPr>
          <a:xfrm rot="16200000" flipH="1">
            <a:off x="7581596" y="959198"/>
            <a:ext cx="16934" cy="514994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1708190" y="1781356"/>
            <a:ext cx="2928307" cy="2657233"/>
          </a:xfrm>
          <a:prstGeom prst="rect">
            <a:avLst/>
          </a:prstGeom>
        </p:spPr>
      </p:pic>
    </p:spTree>
    <p:extLst>
      <p:ext uri="{BB962C8B-B14F-4D97-AF65-F5344CB8AC3E}">
        <p14:creationId xmlns:p14="http://schemas.microsoft.com/office/powerpoint/2010/main" val="3635598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PRQC Presentation Template.potx" id="{7295BE8D-4A6B-4AF4-85DC-89EC2EDCBECF}" vid="{43692FB8-154C-4E6D-9B0B-38F962379750}"/>
    </a:ext>
  </a:extLst>
</a:theme>
</file>

<file path=ppt/theme/theme2.xml><?xml version="1.0" encoding="utf-8"?>
<a:theme xmlns:a="http://schemas.openxmlformats.org/drawingml/2006/main" name="1_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PRQC Presentation Template.potx" id="{7295BE8D-4A6B-4AF4-85DC-89EC2EDCBECF}" vid="{43692FB8-154C-4E6D-9B0B-38F962379750}"/>
    </a:ext>
  </a:extLst>
</a:theme>
</file>

<file path=ppt/theme/theme3.xml><?xml version="1.0" encoding="utf-8"?>
<a:theme xmlns:a="http://schemas.openxmlformats.org/drawingml/2006/main" name="2_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PRQC Presentation Template.potx" id="{7295BE8D-4A6B-4AF4-85DC-89EC2EDCBECF}" vid="{43692FB8-154C-4E6D-9B0B-38F9623797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1304</Words>
  <Application>Microsoft Macintosh PowerPoint</Application>
  <PresentationFormat>Widescreen</PresentationFormat>
  <Paragraphs>234</Paragraphs>
  <Slides>24</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Cambria</vt:lpstr>
      <vt:lpstr>Segoe UI</vt:lpstr>
      <vt:lpstr>Wingdings</vt:lpstr>
      <vt:lpstr>Wingdings 2</vt:lpstr>
      <vt:lpstr>Verve</vt:lpstr>
      <vt:lpstr>1_Verve</vt:lpstr>
      <vt:lpstr>2_Verve</vt:lpstr>
      <vt:lpstr>PowerPoint Presentation</vt:lpstr>
      <vt:lpstr>ACKNOWLEDGEMENTS</vt:lpstr>
      <vt:lpstr>ACKNOWLEDGEMENTS</vt:lpstr>
      <vt:lpstr>Announcement</vt:lpstr>
      <vt:lpstr>ACKNOWLEDGEMENTS &amp; DISCLOSURES</vt:lpstr>
      <vt:lpstr>PowerPoint Presentation</vt:lpstr>
      <vt:lpstr>PowerPoint Presentation</vt:lpstr>
      <vt:lpstr>PowerPoint Presentation</vt:lpstr>
      <vt:lpstr>PowerPoint Presentation</vt:lpstr>
      <vt:lpstr>PowerPoint Presentation</vt:lpstr>
      <vt:lpstr>Focus on AVS…</vt:lpstr>
      <vt:lpstr>Reminder of Our Goal…</vt:lpstr>
      <vt:lpstr>PowerPoint Presentation</vt:lpstr>
      <vt:lpstr>PowerPoint Presentation</vt:lpstr>
      <vt:lpstr>PARTICIPATION: AVS</vt:lpstr>
      <vt:lpstr>PARTICIPATION: AVS</vt:lpstr>
      <vt:lpstr>PowerPoint Presentation</vt:lpstr>
      <vt:lpstr>Vital Signs</vt:lpstr>
      <vt:lpstr>Change Strategies-Documentation of AVS</vt:lpstr>
      <vt:lpstr>NOTIFICATION STRATEGIES</vt:lpstr>
      <vt:lpstr>EMR OPTIMIZATION to Improve Notification of AVS</vt:lpstr>
      <vt:lpstr>PowerPoint Presentation</vt:lpstr>
      <vt:lpstr>Housekeeping</vt:lpstr>
      <vt:lpstr>PowerPoint Presentation</vt:lpstr>
    </vt:vector>
  </TitlesOfParts>
  <Company>Baylor College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fendya</dc:creator>
  <cp:lastModifiedBy>Meredith Rodriguez</cp:lastModifiedBy>
  <cp:revision>28</cp:revision>
  <dcterms:created xsi:type="dcterms:W3CDTF">2019-08-29T03:17:39Z</dcterms:created>
  <dcterms:modified xsi:type="dcterms:W3CDTF">2019-09-10T15:22:00Z</dcterms:modified>
</cp:coreProperties>
</file>