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60" r:id="rId6"/>
    <p:sldId id="262" r:id="rId7"/>
    <p:sldId id="264" r:id="rId8"/>
    <p:sldId id="265" r:id="rId9"/>
    <p:sldId id="267" r:id="rId10"/>
    <p:sldId id="268" r:id="rId11"/>
    <p:sldId id="26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660"/>
  </p:normalViewPr>
  <p:slideViewPr>
    <p:cSldViewPr snapToGrid="0">
      <p:cViewPr varScale="1">
        <p:scale>
          <a:sx n="128" d="100"/>
          <a:sy n="128" d="100"/>
        </p:scale>
        <p:origin x="51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10/30/19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10/30/19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10/30/19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10/30/19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2097B-5D35-4914-A48E-B3B6F6013ED6}"/>
              </a:ext>
            </a:extLst>
          </p:cNvPr>
          <p:cNvSpPr>
            <a:spLocks noGrp="1"/>
          </p:cNvSpPr>
          <p:nvPr>
            <p:ph type="ctrTitle"/>
          </p:nvPr>
        </p:nvSpPr>
        <p:spPr/>
        <p:txBody>
          <a:bodyPr/>
          <a:lstStyle/>
          <a:p>
            <a:pPr algn="ctr"/>
            <a:r>
              <a:rPr lang="en-US" dirty="0"/>
              <a:t>Family Reunification Review &amp; Practice</a:t>
            </a:r>
          </a:p>
        </p:txBody>
      </p:sp>
      <p:sp>
        <p:nvSpPr>
          <p:cNvPr id="3" name="Subtitle 2">
            <a:extLst>
              <a:ext uri="{FF2B5EF4-FFF2-40B4-BE49-F238E27FC236}">
                <a16:creationId xmlns:a16="http://schemas.microsoft.com/office/drawing/2014/main" id="{787C26C1-546B-43CC-94A1-D52AB19FE5CC}"/>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00100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18F9A-219E-4D53-B27E-FDF877CEA611}"/>
              </a:ext>
            </a:extLst>
          </p:cNvPr>
          <p:cNvSpPr>
            <a:spLocks noGrp="1"/>
          </p:cNvSpPr>
          <p:nvPr>
            <p:ph type="title"/>
          </p:nvPr>
        </p:nvSpPr>
        <p:spPr/>
        <p:txBody>
          <a:bodyPr/>
          <a:lstStyle/>
          <a:p>
            <a:r>
              <a:rPr lang="en-US" dirty="0"/>
              <a:t>Estimate of Staff needed for each Role</a:t>
            </a:r>
          </a:p>
        </p:txBody>
      </p:sp>
      <p:sp>
        <p:nvSpPr>
          <p:cNvPr id="3" name="Content Placeholder 2">
            <a:extLst>
              <a:ext uri="{FF2B5EF4-FFF2-40B4-BE49-F238E27FC236}">
                <a16:creationId xmlns:a16="http://schemas.microsoft.com/office/drawing/2014/main" id="{6FD22648-C912-4E0D-9506-2CFB8A9B06BD}"/>
              </a:ext>
            </a:extLst>
          </p:cNvPr>
          <p:cNvSpPr>
            <a:spLocks noGrp="1"/>
          </p:cNvSpPr>
          <p:nvPr>
            <p:ph idx="1"/>
          </p:nvPr>
        </p:nvSpPr>
        <p:spPr>
          <a:xfrm>
            <a:off x="677334" y="1563757"/>
            <a:ext cx="8596668" cy="5035826"/>
          </a:xfrm>
        </p:spPr>
        <p:txBody>
          <a:bodyPr>
            <a:normAutofit fontScale="85000" lnSpcReduction="20000"/>
          </a:bodyPr>
          <a:lstStyle/>
          <a:p>
            <a:pPr lvl="0"/>
            <a:r>
              <a:rPr lang="en-US" dirty="0"/>
              <a:t>FRC Operations Chief-1  (Patient Reps/Chaplain Site Coordinator/CL Manager)</a:t>
            </a:r>
          </a:p>
          <a:p>
            <a:pPr lvl="0"/>
            <a:r>
              <a:rPr lang="en-US" dirty="0"/>
              <a:t>FRC ED Lead-1  (Child Life)</a:t>
            </a:r>
          </a:p>
          <a:p>
            <a:pPr lvl="0"/>
            <a:r>
              <a:rPr lang="en-US" dirty="0"/>
              <a:t>FRC ED Assistants-5  (Child Life or Labor Pool)</a:t>
            </a:r>
          </a:p>
          <a:p>
            <a:pPr lvl="0"/>
            <a:r>
              <a:rPr lang="en-US" dirty="0"/>
              <a:t>Search Team-2 (Ideally one CL and one from Pt Access) </a:t>
            </a:r>
          </a:p>
          <a:p>
            <a:pPr lvl="0"/>
            <a:r>
              <a:rPr lang="en-US" dirty="0"/>
              <a:t>Registrars-3 to 5 (One to two Spanish Speaking if possible)</a:t>
            </a:r>
          </a:p>
          <a:p>
            <a:pPr lvl="0"/>
            <a:r>
              <a:rPr lang="en-US" dirty="0"/>
              <a:t>Check-in Desk-1to 2 (One Spanish Speaking if possible) </a:t>
            </a:r>
          </a:p>
          <a:p>
            <a:pPr lvl="0"/>
            <a:r>
              <a:rPr lang="en-US" dirty="0"/>
              <a:t>Room Monitors-2</a:t>
            </a:r>
          </a:p>
          <a:p>
            <a:pPr lvl="0"/>
            <a:r>
              <a:rPr lang="en-US" dirty="0"/>
              <a:t>Runners-2</a:t>
            </a:r>
          </a:p>
          <a:p>
            <a:pPr lvl="0"/>
            <a:r>
              <a:rPr lang="en-US" dirty="0"/>
              <a:t>Wayfinders-4 (1 Wayfinder/Greeter at ED entrance &amp; 1 Wayfinder/Greeter at Main Entrance)  2 Additional </a:t>
            </a:r>
            <a:r>
              <a:rPr lang="en-US" dirty="0" err="1"/>
              <a:t>Wayfinders</a:t>
            </a:r>
            <a:r>
              <a:rPr lang="en-US" dirty="0"/>
              <a:t> to unite families and patients</a:t>
            </a:r>
          </a:p>
          <a:p>
            <a:pPr lvl="0"/>
            <a:r>
              <a:rPr lang="en-US" dirty="0"/>
              <a:t>Phone Bank Team-1</a:t>
            </a:r>
          </a:p>
          <a:p>
            <a:pPr lvl="0"/>
            <a:r>
              <a:rPr lang="en-US" dirty="0"/>
              <a:t>Chaplain-3</a:t>
            </a:r>
          </a:p>
          <a:p>
            <a:pPr lvl="0"/>
            <a:r>
              <a:rPr lang="en-US" dirty="0"/>
              <a:t>Patient representative-2</a:t>
            </a:r>
          </a:p>
          <a:p>
            <a:pPr lvl="0"/>
            <a:r>
              <a:rPr lang="en-US" dirty="0"/>
              <a:t>Discharge Lounge- 1 RN and 2-3 Room Monitors</a:t>
            </a:r>
          </a:p>
          <a:p>
            <a:pPr lvl="0"/>
            <a:r>
              <a:rPr lang="en-US" dirty="0" err="1"/>
              <a:t>Wayfinders</a:t>
            </a:r>
            <a:r>
              <a:rPr lang="en-US" dirty="0"/>
              <a:t>, Registrars, Monitors, Runners, Phone Bank roles can all filled with staff from various departments such as Foundation, Chaplain Services, Patient Representatives, Child Life, CARE Team support staff and Volunteer Services.</a:t>
            </a:r>
          </a:p>
          <a:p>
            <a:pPr lvl="0"/>
            <a:endParaRPr lang="en-US" dirty="0"/>
          </a:p>
          <a:p>
            <a:endParaRPr lang="en-US" dirty="0"/>
          </a:p>
        </p:txBody>
      </p:sp>
    </p:spTree>
    <p:extLst>
      <p:ext uri="{BB962C8B-B14F-4D97-AF65-F5344CB8AC3E}">
        <p14:creationId xmlns:p14="http://schemas.microsoft.com/office/powerpoint/2010/main" val="3103238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7071E-DBCF-4AA0-A9E9-AD2148793098}"/>
              </a:ext>
            </a:extLst>
          </p:cNvPr>
          <p:cNvSpPr>
            <a:spLocks noGrp="1"/>
          </p:cNvSpPr>
          <p:nvPr>
            <p:ph type="title"/>
          </p:nvPr>
        </p:nvSpPr>
        <p:spPr/>
        <p:txBody>
          <a:bodyPr/>
          <a:lstStyle/>
          <a:p>
            <a:r>
              <a:rPr lang="en-US" dirty="0"/>
              <a:t>Table Top Practice</a:t>
            </a:r>
          </a:p>
        </p:txBody>
      </p:sp>
      <p:sp>
        <p:nvSpPr>
          <p:cNvPr id="3" name="Content Placeholder 2">
            <a:extLst>
              <a:ext uri="{FF2B5EF4-FFF2-40B4-BE49-F238E27FC236}">
                <a16:creationId xmlns:a16="http://schemas.microsoft.com/office/drawing/2014/main" id="{1F03AE04-F254-4A6C-8D0E-153A1F53A966}"/>
              </a:ext>
            </a:extLst>
          </p:cNvPr>
          <p:cNvSpPr>
            <a:spLocks noGrp="1"/>
          </p:cNvSpPr>
          <p:nvPr>
            <p:ph idx="1"/>
          </p:nvPr>
        </p:nvSpPr>
        <p:spPr>
          <a:xfrm>
            <a:off x="677334" y="1244185"/>
            <a:ext cx="8596668" cy="4797178"/>
          </a:xfrm>
        </p:spPr>
        <p:txBody>
          <a:bodyPr>
            <a:normAutofit/>
          </a:bodyPr>
          <a:lstStyle/>
          <a:p>
            <a:r>
              <a:rPr lang="en-US" dirty="0"/>
              <a:t>Scenario- Code Triage Level 1: “</a:t>
            </a:r>
            <a:r>
              <a:rPr lang="en-US" i="1" dirty="0"/>
              <a:t>Possibly</a:t>
            </a:r>
            <a:r>
              <a:rPr lang="en-US" dirty="0"/>
              <a:t> 10-15 patients arriving with injuries from a gas line explosion near a middle school in Austin”</a:t>
            </a:r>
          </a:p>
          <a:p>
            <a:r>
              <a:rPr lang="en-US" b="1" dirty="0"/>
              <a:t>What actions are done first?</a:t>
            </a:r>
          </a:p>
          <a:p>
            <a:r>
              <a:rPr lang="en-US" b="1" dirty="0"/>
              <a:t>Who is going where?</a:t>
            </a:r>
          </a:p>
          <a:p>
            <a:endParaRPr lang="en-US" dirty="0"/>
          </a:p>
          <a:p>
            <a:r>
              <a:rPr lang="en-US" dirty="0"/>
              <a:t>Code Triage Level 2: “22 patients will be arriving from gas line explosion- 3 CAT I’s and 6 CAT II’s, 13 other additional”.  ETA 10 minutes”</a:t>
            </a:r>
          </a:p>
          <a:p>
            <a:endParaRPr lang="en-US" dirty="0"/>
          </a:p>
          <a:p>
            <a:r>
              <a:rPr lang="en-US" b="1" dirty="0"/>
              <a:t>What actions are done first?</a:t>
            </a:r>
          </a:p>
          <a:p>
            <a:r>
              <a:rPr lang="en-US" b="1" dirty="0"/>
              <a:t>Who is going where?</a:t>
            </a:r>
          </a:p>
          <a:p>
            <a:r>
              <a:rPr lang="en-US" b="1" dirty="0"/>
              <a:t>Who are the leads for ED/FRC &amp; Search Team?</a:t>
            </a:r>
          </a:p>
          <a:p>
            <a:r>
              <a:rPr lang="en-US" b="1" dirty="0"/>
              <a:t>What role are you assuming?</a:t>
            </a:r>
          </a:p>
        </p:txBody>
      </p:sp>
    </p:spTree>
    <p:extLst>
      <p:ext uri="{BB962C8B-B14F-4D97-AF65-F5344CB8AC3E}">
        <p14:creationId xmlns:p14="http://schemas.microsoft.com/office/powerpoint/2010/main" val="2866537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BBAA2-55C0-4EA3-91A0-10547D3005FD}"/>
              </a:ext>
            </a:extLst>
          </p:cNvPr>
          <p:cNvSpPr>
            <a:spLocks noGrp="1"/>
          </p:cNvSpPr>
          <p:nvPr>
            <p:ph type="title"/>
          </p:nvPr>
        </p:nvSpPr>
        <p:spPr/>
        <p:txBody>
          <a:bodyPr/>
          <a:lstStyle/>
          <a:p>
            <a:pPr algn="ctr"/>
            <a:r>
              <a:rPr lang="en-US" dirty="0"/>
              <a:t>Code Triage Levels 1-4</a:t>
            </a:r>
          </a:p>
        </p:txBody>
      </p:sp>
      <p:sp>
        <p:nvSpPr>
          <p:cNvPr id="3" name="Content Placeholder 2">
            <a:extLst>
              <a:ext uri="{FF2B5EF4-FFF2-40B4-BE49-F238E27FC236}">
                <a16:creationId xmlns:a16="http://schemas.microsoft.com/office/drawing/2014/main" id="{C66433D6-E588-402D-A2FE-D4FD1E3FB20C}"/>
              </a:ext>
            </a:extLst>
          </p:cNvPr>
          <p:cNvSpPr>
            <a:spLocks noGrp="1"/>
          </p:cNvSpPr>
          <p:nvPr>
            <p:ph idx="1"/>
          </p:nvPr>
        </p:nvSpPr>
        <p:spPr/>
        <p:txBody>
          <a:bodyPr>
            <a:normAutofit lnSpcReduction="10000"/>
          </a:bodyPr>
          <a:lstStyle/>
          <a:p>
            <a:pPr marL="0" indent="0">
              <a:buNone/>
            </a:pPr>
            <a:r>
              <a:rPr lang="en-US" dirty="0"/>
              <a:t>Level 1- An actual or potential event requiring an increased state of readiness.</a:t>
            </a:r>
          </a:p>
          <a:p>
            <a:pPr marL="0" indent="0">
              <a:buNone/>
            </a:pPr>
            <a:r>
              <a:rPr lang="en-US" dirty="0"/>
              <a:t>Level 2- Event is impacting normal services and operations</a:t>
            </a:r>
          </a:p>
          <a:p>
            <a:pPr marL="0" indent="0">
              <a:buNone/>
            </a:pPr>
            <a:r>
              <a:rPr lang="en-US" dirty="0"/>
              <a:t>Level 3- No longer able to provide reasonable and customary care and services</a:t>
            </a:r>
          </a:p>
          <a:p>
            <a:pPr marL="0" indent="0">
              <a:buNone/>
            </a:pPr>
            <a:r>
              <a:rPr lang="en-US" dirty="0"/>
              <a:t>Level 4- Hospital is no longer able to provide services.</a:t>
            </a:r>
          </a:p>
          <a:p>
            <a:pPr marL="0" indent="0">
              <a:buNone/>
            </a:pPr>
            <a:endParaRPr lang="en-US" dirty="0"/>
          </a:p>
          <a:p>
            <a:pPr marL="0" indent="0">
              <a:buNone/>
            </a:pPr>
            <a:r>
              <a:rPr lang="en-US" dirty="0"/>
              <a:t>FRC Response-</a:t>
            </a:r>
          </a:p>
          <a:p>
            <a:pPr marL="0" indent="0">
              <a:buNone/>
            </a:pPr>
            <a:r>
              <a:rPr lang="en-US" dirty="0"/>
              <a:t>Level 1- Assess department’s current status and be on alert for possible activation of the FRC.</a:t>
            </a:r>
          </a:p>
          <a:p>
            <a:pPr marL="0" indent="0">
              <a:buNone/>
            </a:pPr>
            <a:r>
              <a:rPr lang="en-US" dirty="0"/>
              <a:t>Level 2- High likelihood of activation of Small Scale or Large Scale FRC response.  Staff should respond according to FRC plan if activation of FRC occurs.</a:t>
            </a:r>
          </a:p>
          <a:p>
            <a:pPr marL="0" indent="0">
              <a:buNone/>
            </a:pPr>
            <a:r>
              <a:rPr lang="en-US" dirty="0"/>
              <a:t>Levels 3 &amp; 4- If FRC is activated, staff should respond accordingly.</a:t>
            </a:r>
          </a:p>
        </p:txBody>
      </p:sp>
    </p:spTree>
    <p:extLst>
      <p:ext uri="{BB962C8B-B14F-4D97-AF65-F5344CB8AC3E}">
        <p14:creationId xmlns:p14="http://schemas.microsoft.com/office/powerpoint/2010/main" val="2525756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ED3EA-6306-4119-94EA-097423607DD5}"/>
              </a:ext>
            </a:extLst>
          </p:cNvPr>
          <p:cNvSpPr>
            <a:spLocks noGrp="1"/>
          </p:cNvSpPr>
          <p:nvPr>
            <p:ph type="title"/>
          </p:nvPr>
        </p:nvSpPr>
        <p:spPr/>
        <p:txBody>
          <a:bodyPr/>
          <a:lstStyle/>
          <a:p>
            <a:pPr algn="ctr"/>
            <a:r>
              <a:rPr lang="en-US" b="1" dirty="0"/>
              <a:t>FRC Basic Concept</a:t>
            </a:r>
            <a:br>
              <a:rPr lang="en-US" dirty="0"/>
            </a:br>
            <a:endParaRPr lang="en-US" dirty="0"/>
          </a:p>
        </p:txBody>
      </p:sp>
      <p:pic>
        <p:nvPicPr>
          <p:cNvPr id="17" name="Content Placeholder 16">
            <a:extLst>
              <a:ext uri="{FF2B5EF4-FFF2-40B4-BE49-F238E27FC236}">
                <a16:creationId xmlns:a16="http://schemas.microsoft.com/office/drawing/2014/main" id="{82953DA3-34FE-40E7-A940-E55CB41197FF}"/>
              </a:ext>
            </a:extLst>
          </p:cNvPr>
          <p:cNvPicPr>
            <a:picLocks noGrp="1" noChangeAspect="1"/>
          </p:cNvPicPr>
          <p:nvPr>
            <p:ph idx="1"/>
          </p:nvPr>
        </p:nvPicPr>
        <p:blipFill>
          <a:blip r:embed="rId2"/>
          <a:stretch>
            <a:fillRect/>
          </a:stretch>
        </p:blipFill>
        <p:spPr>
          <a:xfrm>
            <a:off x="2026759" y="1188123"/>
            <a:ext cx="6258560" cy="4836160"/>
          </a:xfrm>
        </p:spPr>
      </p:pic>
    </p:spTree>
    <p:extLst>
      <p:ext uri="{BB962C8B-B14F-4D97-AF65-F5344CB8AC3E}">
        <p14:creationId xmlns:p14="http://schemas.microsoft.com/office/powerpoint/2010/main" val="680185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13E551B-03DA-43D3-BAFC-0DEEB6DC7F81}"/>
              </a:ext>
            </a:extLst>
          </p:cNvPr>
          <p:cNvPicPr>
            <a:picLocks noChangeAspect="1"/>
          </p:cNvPicPr>
          <p:nvPr/>
        </p:nvPicPr>
        <p:blipFill>
          <a:blip r:embed="rId2"/>
          <a:stretch>
            <a:fillRect/>
          </a:stretch>
        </p:blipFill>
        <p:spPr>
          <a:xfrm>
            <a:off x="781878" y="343052"/>
            <a:ext cx="8251037" cy="6375802"/>
          </a:xfrm>
          <a:prstGeom prst="rect">
            <a:avLst/>
          </a:prstGeom>
        </p:spPr>
      </p:pic>
    </p:spTree>
    <p:extLst>
      <p:ext uri="{BB962C8B-B14F-4D97-AF65-F5344CB8AC3E}">
        <p14:creationId xmlns:p14="http://schemas.microsoft.com/office/powerpoint/2010/main" val="2377187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74C147C-109C-4EF8-B1C5-19B003B349C5}"/>
              </a:ext>
            </a:extLst>
          </p:cNvPr>
          <p:cNvPicPr>
            <a:picLocks noChangeAspect="1"/>
          </p:cNvPicPr>
          <p:nvPr/>
        </p:nvPicPr>
        <p:blipFill>
          <a:blip r:embed="rId2"/>
          <a:stretch>
            <a:fillRect/>
          </a:stretch>
        </p:blipFill>
        <p:spPr>
          <a:xfrm>
            <a:off x="638049" y="66260"/>
            <a:ext cx="8346921" cy="6449893"/>
          </a:xfrm>
          <a:prstGeom prst="rect">
            <a:avLst/>
          </a:prstGeom>
        </p:spPr>
      </p:pic>
    </p:spTree>
    <p:extLst>
      <p:ext uri="{BB962C8B-B14F-4D97-AF65-F5344CB8AC3E}">
        <p14:creationId xmlns:p14="http://schemas.microsoft.com/office/powerpoint/2010/main" val="4054030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447CA1-5B9A-46D8-8C3B-1AF3BE253EDE}"/>
              </a:ext>
            </a:extLst>
          </p:cNvPr>
          <p:cNvSpPr/>
          <p:nvPr/>
        </p:nvSpPr>
        <p:spPr>
          <a:xfrm>
            <a:off x="887892" y="1258958"/>
            <a:ext cx="8335618" cy="3882858"/>
          </a:xfrm>
          <a:prstGeom prst="rect">
            <a:avLst/>
          </a:prstGeom>
        </p:spPr>
        <p:txBody>
          <a:bodyPr wrap="square">
            <a:spAutoFit/>
          </a:bodyPr>
          <a:lstStyle/>
          <a:p>
            <a:pPr algn="ctr">
              <a:lnSpc>
                <a:spcPct val="115000"/>
              </a:lnSpc>
              <a:spcAft>
                <a:spcPts val="1000"/>
              </a:spcAft>
            </a:pPr>
            <a:r>
              <a:rPr lang="en-US" sz="2800" b="1" dirty="0">
                <a:latin typeface="Calibri" panose="020F0502020204030204" pitchFamily="34" charset="0"/>
                <a:ea typeface="Calibri" panose="020F0502020204030204" pitchFamily="34" charset="0"/>
                <a:cs typeface="Times New Roman" panose="02020603050405020304" pitchFamily="18" charset="0"/>
              </a:rPr>
              <a:t>DCMC Family Reunification Basics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By definition the Family Reunification Center is a pre-planned process to receive family members in search of person(s) who they believe has been brought to your hospital during a large scale traumatic or catastrophic event. (Code Triage)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After the code triage has been announced the Incident Command Center (ICC) will assess whether or not to activate the Family Reunification Center (FRC).</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Having persons designated to provide leadership for the FRC and staff to provide additional support is paramount to the success of the FRC.  DCMC primarily utilizes Chaplain Services, Child Life, Case Management, Patient Representatives and Volunteer Services to staff the FRC.  Other staff can be allocated by the ICC as needed.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9546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E1A5D80-9836-4213-9F7F-7BA1999EAFA2}"/>
              </a:ext>
            </a:extLst>
          </p:cNvPr>
          <p:cNvSpPr/>
          <p:nvPr/>
        </p:nvSpPr>
        <p:spPr>
          <a:xfrm>
            <a:off x="1590261" y="636105"/>
            <a:ext cx="7553739" cy="5334024"/>
          </a:xfrm>
          <a:prstGeom prst="rect">
            <a:avLst/>
          </a:prstGeom>
        </p:spPr>
        <p:txBody>
          <a:bodyPr wrap="square">
            <a:spAutoFit/>
          </a:bodyPr>
          <a:lstStyle/>
          <a:p>
            <a:pPr algn="ctr">
              <a:lnSpc>
                <a:spcPct val="115000"/>
              </a:lnSpc>
              <a:spcAft>
                <a:spcPts val="1000"/>
              </a:spcAft>
            </a:pPr>
            <a:r>
              <a:rPr lang="en-US" sz="2000" b="1" dirty="0">
                <a:latin typeface="Calibri" panose="020F0502020204030204" pitchFamily="34" charset="0"/>
                <a:ea typeface="Calibri" panose="020F0502020204030204" pitchFamily="34" charset="0"/>
                <a:cs typeface="Times New Roman" panose="02020603050405020304" pitchFamily="18" charset="0"/>
              </a:rPr>
              <a:t>How the process should work:</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Set up FRC, assign roles and notify ICC that FRC is ready for operation.  FRC rolling file box will be moved to FRC main location by Patient Access.  FRC will begin setting up rooms and assigning roles.  Search Team will identify location to set up and begin collecting information when available.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ED FRC staff complete forms for each patient with identifying features and Tiger Text to Search Team.</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Families are directed to the FRC entrance by </a:t>
            </a:r>
            <a:r>
              <a:rPr lang="en-US" dirty="0" err="1">
                <a:latin typeface="Calibri" panose="020F0502020204030204" pitchFamily="34" charset="0"/>
                <a:ea typeface="Calibri" panose="020F0502020204030204" pitchFamily="34" charset="0"/>
                <a:cs typeface="Times New Roman" panose="02020603050405020304" pitchFamily="18" charset="0"/>
              </a:rPr>
              <a:t>Wayfinders</a:t>
            </a:r>
            <a:r>
              <a:rPr lang="en-US" dirty="0">
                <a:latin typeface="Calibri" panose="020F0502020204030204" pitchFamily="34" charset="0"/>
                <a:ea typeface="Calibri" panose="020F0502020204030204" pitchFamily="34" charset="0"/>
                <a:cs typeface="Times New Roman" panose="02020603050405020304" pitchFamily="18" charset="0"/>
              </a:rPr>
              <a:t>/Greeters located outside of ED entrance and DCMC Main entrance.   FRC registration staff will assist families with completion of a registration form.  If possible staff will tiger text a photo of child to the Search Team.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Upon completion of forms, families are directed to the Check In table to register and receive a green armband.   (Family member should write their name on the armband.)</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Family member is directed to the gathering room.  (Refreshments are available)  Room monitors will ensure supplies are adequate.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8320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2B5CF2F-3E07-4A88-904C-D38462E62917}"/>
              </a:ext>
            </a:extLst>
          </p:cNvPr>
          <p:cNvSpPr/>
          <p:nvPr/>
        </p:nvSpPr>
        <p:spPr>
          <a:xfrm>
            <a:off x="1828800" y="1325216"/>
            <a:ext cx="7315200" cy="4214744"/>
          </a:xfrm>
          <a:prstGeom prst="rect">
            <a:avLst/>
          </a:prstGeom>
        </p:spPr>
        <p:txBody>
          <a:bodyPr wrap="square">
            <a:spAutoFit/>
          </a:bodyPr>
          <a:lstStyle/>
          <a:p>
            <a:pPr marR="0" lvl="0">
              <a:lnSpc>
                <a:spcPct val="115000"/>
              </a:lnSpc>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6.    Completed forms from ED and FRC are sent to the Data Search Team 	who will attempt to locate the patient in Compass and communicating 	with hospital staff.  (ED Forms may be initially sent by Tiger text, but 	also may need to be photocopied and run to the Search Team.)</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AutoNum type="arabicPeriod" startAt="7"/>
            </a:pPr>
            <a:r>
              <a:rPr lang="en-US" dirty="0">
                <a:latin typeface="Calibri" panose="020F0502020204030204" pitchFamily="34" charset="0"/>
                <a:ea typeface="Calibri" panose="020F0502020204030204" pitchFamily="34" charset="0"/>
                <a:cs typeface="Times New Roman" panose="02020603050405020304" pitchFamily="18" charset="0"/>
              </a:rPr>
              <a:t>Runners will work with the registrars to take forms from FRC and ED to the Search Team and run other errands as needed. </a:t>
            </a:r>
          </a:p>
          <a:p>
            <a:pPr marL="342900" marR="0" lvl="0" indent="-342900">
              <a:lnSpc>
                <a:spcPct val="115000"/>
              </a:lnSpc>
              <a:spcBef>
                <a:spcPts val="0"/>
              </a:spcBef>
              <a:spcAft>
                <a:spcPts val="0"/>
              </a:spcAft>
              <a:buAutoNum type="arabicPeriod" startAt="7"/>
            </a:pPr>
            <a:r>
              <a:rPr lang="en-US" dirty="0">
                <a:latin typeface="Calibri" panose="020F0502020204030204" pitchFamily="34" charset="0"/>
                <a:ea typeface="Calibri" panose="020F0502020204030204" pitchFamily="34" charset="0"/>
                <a:cs typeface="Times New Roman" panose="02020603050405020304" pitchFamily="18" charset="0"/>
              </a:rPr>
              <a:t>After confirmation of patient/family match, a Wayfinder will escort the family to reunite them with the patient.  In the case of a deceased patient, </a:t>
            </a:r>
            <a:r>
              <a:rPr lang="en-US" dirty="0" err="1">
                <a:latin typeface="Calibri" panose="020F0502020204030204" pitchFamily="34" charset="0"/>
                <a:ea typeface="Calibri" panose="020F0502020204030204" pitchFamily="34" charset="0"/>
                <a:cs typeface="Times New Roman" panose="02020603050405020304" pitchFamily="18" charset="0"/>
              </a:rPr>
              <a:t>Wayfinders</a:t>
            </a:r>
            <a:r>
              <a:rPr lang="en-US" dirty="0">
                <a:latin typeface="Calibri" panose="020F0502020204030204" pitchFamily="34" charset="0"/>
                <a:ea typeface="Calibri" panose="020F0502020204030204" pitchFamily="34" charset="0"/>
                <a:cs typeface="Times New Roman" panose="02020603050405020304" pitchFamily="18" charset="0"/>
              </a:rPr>
              <a:t> will coordinate with a chaplain to arrange the plan to inform family and then facilitate viewing if appropriate.  </a:t>
            </a:r>
          </a:p>
          <a:p>
            <a:pPr marL="342900" marR="0" lvl="0" indent="-342900">
              <a:lnSpc>
                <a:spcPct val="115000"/>
              </a:lnSpc>
              <a:spcBef>
                <a:spcPts val="0"/>
              </a:spcBef>
              <a:spcAft>
                <a:spcPts val="0"/>
              </a:spcAft>
              <a:buAutoNum type="arabicPeriod" startAt="7"/>
            </a:pPr>
            <a:r>
              <a:rPr lang="en-US" dirty="0">
                <a:latin typeface="Calibri" panose="020F0502020204030204" pitchFamily="34" charset="0"/>
                <a:ea typeface="Calibri" panose="020F0502020204030204" pitchFamily="34" charset="0"/>
                <a:cs typeface="Times New Roman" panose="02020603050405020304" pitchFamily="18" charset="0"/>
              </a:rPr>
              <a:t>If patients cannot be located, families should be updated of the status and the data search team will continue to search for the patient at other hospitals if necessary.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90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614E5-0373-49E8-81D8-F5E93A9AAA48}"/>
              </a:ext>
            </a:extLst>
          </p:cNvPr>
          <p:cNvSpPr>
            <a:spLocks noGrp="1"/>
          </p:cNvSpPr>
          <p:nvPr>
            <p:ph type="title"/>
          </p:nvPr>
        </p:nvSpPr>
        <p:spPr/>
        <p:txBody>
          <a:bodyPr>
            <a:normAutofit fontScale="90000"/>
          </a:bodyPr>
          <a:lstStyle/>
          <a:p>
            <a:r>
              <a:rPr lang="en-US" b="1" dirty="0"/>
              <a:t>Positions of Responsibility in the </a:t>
            </a:r>
            <a:br>
              <a:rPr lang="en-US" dirty="0"/>
            </a:br>
            <a:r>
              <a:rPr lang="en-US" b="1" dirty="0"/>
              <a:t> </a:t>
            </a:r>
            <a:br>
              <a:rPr lang="en-US" dirty="0"/>
            </a:br>
            <a:r>
              <a:rPr lang="en-US" b="1" dirty="0"/>
              <a:t>Family Reunification Center, DCMC</a:t>
            </a:r>
            <a:br>
              <a:rPr lang="en-US" dirty="0"/>
            </a:br>
            <a:endParaRPr lang="en-US" dirty="0"/>
          </a:p>
        </p:txBody>
      </p:sp>
      <p:sp>
        <p:nvSpPr>
          <p:cNvPr id="3" name="Content Placeholder 2">
            <a:extLst>
              <a:ext uri="{FF2B5EF4-FFF2-40B4-BE49-F238E27FC236}">
                <a16:creationId xmlns:a16="http://schemas.microsoft.com/office/drawing/2014/main" id="{7667BDD1-0FA1-4F71-A821-41752DAF97B2}"/>
              </a:ext>
            </a:extLst>
          </p:cNvPr>
          <p:cNvSpPr>
            <a:spLocks noGrp="1"/>
          </p:cNvSpPr>
          <p:nvPr>
            <p:ph idx="1"/>
          </p:nvPr>
        </p:nvSpPr>
        <p:spPr>
          <a:xfrm>
            <a:off x="1908312" y="2160589"/>
            <a:ext cx="7365689" cy="3880773"/>
          </a:xfrm>
        </p:spPr>
        <p:txBody>
          <a:bodyPr>
            <a:normAutofit fontScale="77500" lnSpcReduction="20000"/>
          </a:bodyPr>
          <a:lstStyle/>
          <a:p>
            <a:pPr lvl="0"/>
            <a:r>
              <a:rPr lang="en-US" dirty="0"/>
              <a:t>FRC Operations Chief</a:t>
            </a:r>
          </a:p>
          <a:p>
            <a:pPr lvl="0"/>
            <a:r>
              <a:rPr lang="en-US" dirty="0"/>
              <a:t>FRC ED Lead  </a:t>
            </a:r>
          </a:p>
          <a:p>
            <a:pPr lvl="0"/>
            <a:r>
              <a:rPr lang="en-US" dirty="0"/>
              <a:t>FRC ED Assistants</a:t>
            </a:r>
          </a:p>
          <a:p>
            <a:pPr lvl="0"/>
            <a:r>
              <a:rPr lang="en-US" dirty="0"/>
              <a:t>Search Team </a:t>
            </a:r>
          </a:p>
          <a:p>
            <a:pPr lvl="0"/>
            <a:r>
              <a:rPr lang="en-US" dirty="0"/>
              <a:t>Registrars</a:t>
            </a:r>
          </a:p>
          <a:p>
            <a:pPr lvl="0"/>
            <a:r>
              <a:rPr lang="en-US" dirty="0"/>
              <a:t>Check-in Desk </a:t>
            </a:r>
          </a:p>
          <a:p>
            <a:pPr lvl="0"/>
            <a:r>
              <a:rPr lang="en-US" dirty="0"/>
              <a:t>Room monitors</a:t>
            </a:r>
          </a:p>
          <a:p>
            <a:pPr lvl="0"/>
            <a:r>
              <a:rPr lang="en-US" dirty="0"/>
              <a:t>Runners</a:t>
            </a:r>
          </a:p>
          <a:p>
            <a:pPr lvl="0"/>
            <a:r>
              <a:rPr lang="en-US" dirty="0" err="1"/>
              <a:t>Wayfinders</a:t>
            </a:r>
            <a:endParaRPr lang="en-US" dirty="0"/>
          </a:p>
          <a:p>
            <a:pPr lvl="0"/>
            <a:r>
              <a:rPr lang="en-US" dirty="0"/>
              <a:t>Phone Bank Team</a:t>
            </a:r>
          </a:p>
          <a:p>
            <a:pPr lvl="0"/>
            <a:r>
              <a:rPr lang="en-US" dirty="0"/>
              <a:t>Chaplain</a:t>
            </a:r>
          </a:p>
          <a:p>
            <a:pPr lvl="0"/>
            <a:r>
              <a:rPr lang="en-US" dirty="0"/>
              <a:t>Patient representative</a:t>
            </a:r>
          </a:p>
          <a:p>
            <a:pPr lvl="0"/>
            <a:r>
              <a:rPr lang="en-US" dirty="0"/>
              <a:t>Discharge Lounge RN</a:t>
            </a:r>
          </a:p>
          <a:p>
            <a:endParaRPr lang="en-US" dirty="0"/>
          </a:p>
        </p:txBody>
      </p:sp>
    </p:spTree>
    <p:extLst>
      <p:ext uri="{BB962C8B-B14F-4D97-AF65-F5344CB8AC3E}">
        <p14:creationId xmlns:p14="http://schemas.microsoft.com/office/powerpoint/2010/main" val="19678470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210</TotalTime>
  <Words>893</Words>
  <Application>Microsoft Macintosh PowerPoint</Application>
  <PresentationFormat>Widescreen</PresentationFormat>
  <Paragraphs>66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Symbol</vt:lpstr>
      <vt:lpstr>Trebuchet MS</vt:lpstr>
      <vt:lpstr>Wingdings 3</vt:lpstr>
      <vt:lpstr>Facet</vt:lpstr>
      <vt:lpstr>Family Reunification Review &amp; Practice</vt:lpstr>
      <vt:lpstr>Code Triage Levels 1-4</vt:lpstr>
      <vt:lpstr>FRC Basic Concept </vt:lpstr>
      <vt:lpstr>PowerPoint Presentation</vt:lpstr>
      <vt:lpstr>PowerPoint Presentation</vt:lpstr>
      <vt:lpstr>PowerPoint Presentation</vt:lpstr>
      <vt:lpstr>PowerPoint Presentation</vt:lpstr>
      <vt:lpstr>PowerPoint Presentation</vt:lpstr>
      <vt:lpstr>Positions of Responsibility in the    Family Reunification Center, DCMC </vt:lpstr>
      <vt:lpstr>Estimate of Staff needed for each Role</vt:lpstr>
      <vt:lpstr>Table Top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Reunification Review &amp; Practice</dc:title>
  <dc:creator>Holmes, Mark T</dc:creator>
  <cp:lastModifiedBy>Meredith Rodriguez</cp:lastModifiedBy>
  <cp:revision>16</cp:revision>
  <dcterms:created xsi:type="dcterms:W3CDTF">2018-10-29T16:35:29Z</dcterms:created>
  <dcterms:modified xsi:type="dcterms:W3CDTF">2019-10-30T15:22:10Z</dcterms:modified>
</cp:coreProperties>
</file>