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1" r:id="rId2"/>
    <p:sldId id="256" r:id="rId3"/>
    <p:sldId id="262" r:id="rId4"/>
  </p:sldIdLst>
  <p:sldSz cx="32918400" cy="21945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67C"/>
    <a:srgbClr val="18203F"/>
    <a:srgbClr val="6BA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6"/>
    <p:restoredTop sz="94676"/>
  </p:normalViewPr>
  <p:slideViewPr>
    <p:cSldViewPr snapToGrid="0">
      <p:cViewPr varScale="1">
        <p:scale>
          <a:sx n="33" d="100"/>
          <a:sy n="33" d="100"/>
        </p:scale>
        <p:origin x="168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0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3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0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3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82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7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31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4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22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9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5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9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F3F1C3-6C54-2F4E-855E-EBA70C507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B4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use these templates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59C348-1AA6-F04D-8F32-4B9FA8BDB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Choose which of the two options you like best; delete the one you won’t be using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Insert text &amp; visuals as instructed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 sure to include a HRSA funding acknowledgement in the bottom right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Questions? Need help? Email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communications@emscimprovement.center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A12811-4DAB-D2D7-75B0-509C4456B07B}"/>
              </a:ext>
            </a:extLst>
          </p:cNvPr>
          <p:cNvSpPr/>
          <p:nvPr/>
        </p:nvSpPr>
        <p:spPr>
          <a:xfrm>
            <a:off x="0" y="18565091"/>
            <a:ext cx="32918400" cy="3380509"/>
          </a:xfrm>
          <a:prstGeom prst="rect">
            <a:avLst/>
          </a:prstGeom>
          <a:solidFill>
            <a:srgbClr val="1B46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97" dirty="0">
              <a:highlight>
                <a:srgbClr val="0000FF"/>
              </a:highlight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0917522C-8253-9EA5-2CC3-15DA4E41A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581" y="530211"/>
            <a:ext cx="6016181" cy="28877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D933DF-ED73-AF2E-AEC9-F576BA245AEC}"/>
              </a:ext>
            </a:extLst>
          </p:cNvPr>
          <p:cNvSpPr/>
          <p:nvPr/>
        </p:nvSpPr>
        <p:spPr>
          <a:xfrm>
            <a:off x="685639" y="4135743"/>
            <a:ext cx="7501431" cy="40300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9B8E4-41F5-7EC0-9AF3-693A41F4C098}"/>
              </a:ext>
            </a:extLst>
          </p:cNvPr>
          <p:cNvSpPr/>
          <p:nvPr/>
        </p:nvSpPr>
        <p:spPr>
          <a:xfrm>
            <a:off x="685639" y="8495092"/>
            <a:ext cx="7501431" cy="31794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E9B934-C9F3-147E-7695-C7D7C87BDF69}"/>
              </a:ext>
            </a:extLst>
          </p:cNvPr>
          <p:cNvSpPr/>
          <p:nvPr/>
        </p:nvSpPr>
        <p:spPr>
          <a:xfrm>
            <a:off x="685639" y="12003835"/>
            <a:ext cx="7501431" cy="59839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ADC8E8-3C30-1737-C03F-4E3CC115CD78}"/>
              </a:ext>
            </a:extLst>
          </p:cNvPr>
          <p:cNvSpPr/>
          <p:nvPr/>
        </p:nvSpPr>
        <p:spPr>
          <a:xfrm>
            <a:off x="8617527" y="4135742"/>
            <a:ext cx="13795906" cy="138520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CF11AC-B57B-863E-3255-6D3CBC05A3D9}"/>
              </a:ext>
            </a:extLst>
          </p:cNvPr>
          <p:cNvSpPr/>
          <p:nvPr/>
        </p:nvSpPr>
        <p:spPr>
          <a:xfrm>
            <a:off x="22928952" y="4135742"/>
            <a:ext cx="9303810" cy="138520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91DBA5-5BE8-422B-CD3B-08D7F0B4744D}"/>
              </a:ext>
            </a:extLst>
          </p:cNvPr>
          <p:cNvSpPr/>
          <p:nvPr/>
        </p:nvSpPr>
        <p:spPr>
          <a:xfrm>
            <a:off x="685638" y="3930246"/>
            <a:ext cx="2459898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5C4CE6-1836-8811-ED43-E84E42788746}"/>
              </a:ext>
            </a:extLst>
          </p:cNvPr>
          <p:cNvSpPr/>
          <p:nvPr/>
        </p:nvSpPr>
        <p:spPr>
          <a:xfrm>
            <a:off x="685638" y="8289596"/>
            <a:ext cx="1216314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B9BCD-5199-1A84-5CD8-59B289C61B3F}"/>
              </a:ext>
            </a:extLst>
          </p:cNvPr>
          <p:cNvSpPr/>
          <p:nvPr/>
        </p:nvSpPr>
        <p:spPr>
          <a:xfrm>
            <a:off x="685638" y="11798340"/>
            <a:ext cx="188382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62F7F-A65F-97F5-14C3-E37D1295DA5E}"/>
              </a:ext>
            </a:extLst>
          </p:cNvPr>
          <p:cNvSpPr txBox="1"/>
          <p:nvPr/>
        </p:nvSpPr>
        <p:spPr>
          <a:xfrm>
            <a:off x="685637" y="3957829"/>
            <a:ext cx="245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BACKGROUND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15BA8C-2502-D279-39A9-B93402F5134A}"/>
              </a:ext>
            </a:extLst>
          </p:cNvPr>
          <p:cNvSpPr txBox="1"/>
          <p:nvPr/>
        </p:nvSpPr>
        <p:spPr>
          <a:xfrm>
            <a:off x="685638" y="8308565"/>
            <a:ext cx="121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AIMS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CEBC69-FDF3-E9B6-8251-0D067A72ED2B}"/>
              </a:ext>
            </a:extLst>
          </p:cNvPr>
          <p:cNvSpPr txBox="1"/>
          <p:nvPr/>
        </p:nvSpPr>
        <p:spPr>
          <a:xfrm>
            <a:off x="685637" y="11817884"/>
            <a:ext cx="188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METHODS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C1058C-F489-8FB5-D926-C6CD35875B2A}"/>
              </a:ext>
            </a:extLst>
          </p:cNvPr>
          <p:cNvSpPr/>
          <p:nvPr/>
        </p:nvSpPr>
        <p:spPr>
          <a:xfrm>
            <a:off x="8617528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4B884C-F296-DADE-5EB7-04E7FDEF1DA5}"/>
              </a:ext>
            </a:extLst>
          </p:cNvPr>
          <p:cNvSpPr txBox="1"/>
          <p:nvPr/>
        </p:nvSpPr>
        <p:spPr>
          <a:xfrm>
            <a:off x="8617527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MAIN FINDINGS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64668B-15CF-AE80-C0B4-A98AB9E31EF4}"/>
              </a:ext>
            </a:extLst>
          </p:cNvPr>
          <p:cNvSpPr/>
          <p:nvPr/>
        </p:nvSpPr>
        <p:spPr>
          <a:xfrm>
            <a:off x="22928952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5D885-1BB9-365E-93EC-90415B37B29A}"/>
              </a:ext>
            </a:extLst>
          </p:cNvPr>
          <p:cNvSpPr txBox="1"/>
          <p:nvPr/>
        </p:nvSpPr>
        <p:spPr>
          <a:xfrm>
            <a:off x="22928951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CONCLUSIONS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03609C-B4C0-5331-646C-48591C5F25FC}"/>
              </a:ext>
            </a:extLst>
          </p:cNvPr>
          <p:cNvSpPr/>
          <p:nvPr/>
        </p:nvSpPr>
        <p:spPr>
          <a:xfrm>
            <a:off x="685638" y="18338191"/>
            <a:ext cx="224958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FE083F-A17E-3E7B-E327-460E4B8D51BB}"/>
              </a:ext>
            </a:extLst>
          </p:cNvPr>
          <p:cNvSpPr txBox="1"/>
          <p:nvPr/>
        </p:nvSpPr>
        <p:spPr>
          <a:xfrm>
            <a:off x="685637" y="18357735"/>
            <a:ext cx="224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REFERENCES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D8983A-9896-95D1-F3B2-3372C83DE9AC}"/>
              </a:ext>
            </a:extLst>
          </p:cNvPr>
          <p:cNvSpPr/>
          <p:nvPr/>
        </p:nvSpPr>
        <p:spPr>
          <a:xfrm>
            <a:off x="22928952" y="18338191"/>
            <a:ext cx="487780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61686-7BFF-00B0-B106-18F55981B5A6}"/>
              </a:ext>
            </a:extLst>
          </p:cNvPr>
          <p:cNvSpPr txBox="1"/>
          <p:nvPr/>
        </p:nvSpPr>
        <p:spPr>
          <a:xfrm>
            <a:off x="22928951" y="18357735"/>
            <a:ext cx="487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ACKNOWLEDGEMENTS &amp; CONTACT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C5C065-09E4-F282-2D55-6278C3131EB6}"/>
              </a:ext>
            </a:extLst>
          </p:cNvPr>
          <p:cNvSpPr txBox="1"/>
          <p:nvPr/>
        </p:nvSpPr>
        <p:spPr>
          <a:xfrm>
            <a:off x="869430" y="4482058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D86857-0016-AD62-A39C-15DF48809DB1}"/>
              </a:ext>
            </a:extLst>
          </p:cNvPr>
          <p:cNvSpPr txBox="1"/>
          <p:nvPr/>
        </p:nvSpPr>
        <p:spPr>
          <a:xfrm>
            <a:off x="869430" y="8859186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8A5635-CA61-5862-5E1C-9EAC7B48835B}"/>
              </a:ext>
            </a:extLst>
          </p:cNvPr>
          <p:cNvSpPr txBox="1"/>
          <p:nvPr/>
        </p:nvSpPr>
        <p:spPr>
          <a:xfrm>
            <a:off x="869430" y="12336904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FBD548-D9F1-D832-25B3-440F8C753F99}"/>
              </a:ext>
            </a:extLst>
          </p:cNvPr>
          <p:cNvSpPr txBox="1"/>
          <p:nvPr/>
        </p:nvSpPr>
        <p:spPr>
          <a:xfrm>
            <a:off x="8844198" y="4482058"/>
            <a:ext cx="13375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Main finding goes here. Use plain language and bullets to describe your finding. Include relevant charts or visuals.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33F100-1FBF-FCE6-9D5D-3F8023A1A062}"/>
              </a:ext>
            </a:extLst>
          </p:cNvPr>
          <p:cNvSpPr txBox="1"/>
          <p:nvPr/>
        </p:nvSpPr>
        <p:spPr>
          <a:xfrm>
            <a:off x="23127126" y="4482058"/>
            <a:ext cx="8921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7B09C4-6F22-E1A2-7F24-A918C9F93F2A}"/>
              </a:ext>
            </a:extLst>
          </p:cNvPr>
          <p:cNvSpPr txBox="1"/>
          <p:nvPr/>
        </p:nvSpPr>
        <p:spPr>
          <a:xfrm>
            <a:off x="869430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F5EEED-7372-E64E-E731-AECAB8AF99C3}"/>
              </a:ext>
            </a:extLst>
          </p:cNvPr>
          <p:cNvSpPr txBox="1"/>
          <p:nvPr/>
        </p:nvSpPr>
        <p:spPr>
          <a:xfrm>
            <a:off x="7434822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DDD920-950F-C52F-1D55-3948A5F6C780}"/>
              </a:ext>
            </a:extLst>
          </p:cNvPr>
          <p:cNvSpPr txBox="1"/>
          <p:nvPr/>
        </p:nvSpPr>
        <p:spPr>
          <a:xfrm>
            <a:off x="14000214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0DB381-DEF5-138D-45E1-E362137D43A9}"/>
              </a:ext>
            </a:extLst>
          </p:cNvPr>
          <p:cNvSpPr txBox="1"/>
          <p:nvPr/>
        </p:nvSpPr>
        <p:spPr>
          <a:xfrm>
            <a:off x="22924758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09FA81-DEC5-663C-F4BC-2E41F63BDB75}"/>
              </a:ext>
            </a:extLst>
          </p:cNvPr>
          <p:cNvSpPr txBox="1"/>
          <p:nvPr/>
        </p:nvSpPr>
        <p:spPr>
          <a:xfrm>
            <a:off x="869430" y="1401882"/>
            <a:ext cx="259407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1B467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</a:t>
            </a:r>
          </a:p>
          <a:p>
            <a:r>
              <a:rPr lang="en-US" sz="4000" dirty="0">
                <a:solidFill>
                  <a:srgbClr val="1B4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3375516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rectangular object with a black border&#10;&#10;Description automatically generated">
            <a:extLst>
              <a:ext uri="{FF2B5EF4-FFF2-40B4-BE49-F238E27FC236}">
                <a16:creationId xmlns:a16="http://schemas.microsoft.com/office/drawing/2014/main" id="{F8D6F410-C229-62ED-B7EE-FD2DD2107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6" y="-125656"/>
            <a:ext cx="32888684" cy="22655456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CC1BB0EC-6464-2DF8-6768-6122B890E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6580" y="522225"/>
            <a:ext cx="5935123" cy="28488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A12811-4DAB-D2D7-75B0-509C4456B07B}"/>
              </a:ext>
            </a:extLst>
          </p:cNvPr>
          <p:cNvSpPr/>
          <p:nvPr/>
        </p:nvSpPr>
        <p:spPr>
          <a:xfrm>
            <a:off x="0" y="18565091"/>
            <a:ext cx="32918400" cy="3380509"/>
          </a:xfrm>
          <a:prstGeom prst="rect">
            <a:avLst/>
          </a:prstGeom>
          <a:solidFill>
            <a:srgbClr val="6BA0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91DBA5-5BE8-422B-CD3B-08D7F0B4744D}"/>
              </a:ext>
            </a:extLst>
          </p:cNvPr>
          <p:cNvSpPr/>
          <p:nvPr/>
        </p:nvSpPr>
        <p:spPr>
          <a:xfrm>
            <a:off x="711038" y="3930246"/>
            <a:ext cx="2459898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5C4CE6-1836-8811-ED43-E84E42788746}"/>
              </a:ext>
            </a:extLst>
          </p:cNvPr>
          <p:cNvSpPr/>
          <p:nvPr/>
        </p:nvSpPr>
        <p:spPr>
          <a:xfrm>
            <a:off x="716118" y="8295007"/>
            <a:ext cx="1216314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B9BCD-5199-1A84-5CD8-59B289C61B3F}"/>
              </a:ext>
            </a:extLst>
          </p:cNvPr>
          <p:cNvSpPr/>
          <p:nvPr/>
        </p:nvSpPr>
        <p:spPr>
          <a:xfrm>
            <a:off x="718104" y="11966073"/>
            <a:ext cx="188382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62F7F-A65F-97F5-14C3-E37D1295DA5E}"/>
              </a:ext>
            </a:extLst>
          </p:cNvPr>
          <p:cNvSpPr txBox="1"/>
          <p:nvPr/>
        </p:nvSpPr>
        <p:spPr>
          <a:xfrm>
            <a:off x="711037" y="3957829"/>
            <a:ext cx="245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BACKGROUND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15BA8C-2502-D279-39A9-B93402F5134A}"/>
              </a:ext>
            </a:extLst>
          </p:cNvPr>
          <p:cNvSpPr txBox="1"/>
          <p:nvPr/>
        </p:nvSpPr>
        <p:spPr>
          <a:xfrm>
            <a:off x="716118" y="8313976"/>
            <a:ext cx="121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AIMS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CEBC69-FDF3-E9B6-8251-0D067A72ED2B}"/>
              </a:ext>
            </a:extLst>
          </p:cNvPr>
          <p:cNvSpPr txBox="1"/>
          <p:nvPr/>
        </p:nvSpPr>
        <p:spPr>
          <a:xfrm>
            <a:off x="718103" y="11985617"/>
            <a:ext cx="188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METHODS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C1058C-F489-8FB5-D926-C6CD35875B2A}"/>
              </a:ext>
            </a:extLst>
          </p:cNvPr>
          <p:cNvSpPr/>
          <p:nvPr/>
        </p:nvSpPr>
        <p:spPr>
          <a:xfrm>
            <a:off x="8601127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4B884C-F296-DADE-5EB7-04E7FDEF1DA5}"/>
              </a:ext>
            </a:extLst>
          </p:cNvPr>
          <p:cNvSpPr txBox="1"/>
          <p:nvPr/>
        </p:nvSpPr>
        <p:spPr>
          <a:xfrm>
            <a:off x="8601126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MAIN FINDINGS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64668B-15CF-AE80-C0B4-A98AB9E31EF4}"/>
              </a:ext>
            </a:extLst>
          </p:cNvPr>
          <p:cNvSpPr/>
          <p:nvPr/>
        </p:nvSpPr>
        <p:spPr>
          <a:xfrm>
            <a:off x="22740331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5D885-1BB9-365E-93EC-90415B37B29A}"/>
              </a:ext>
            </a:extLst>
          </p:cNvPr>
          <p:cNvSpPr txBox="1"/>
          <p:nvPr/>
        </p:nvSpPr>
        <p:spPr>
          <a:xfrm>
            <a:off x="22740330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CONCLUSIONS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03609C-B4C0-5331-646C-48591C5F25FC}"/>
              </a:ext>
            </a:extLst>
          </p:cNvPr>
          <p:cNvSpPr/>
          <p:nvPr/>
        </p:nvSpPr>
        <p:spPr>
          <a:xfrm>
            <a:off x="685638" y="18338191"/>
            <a:ext cx="224958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FE083F-A17E-3E7B-E327-460E4B8D51BB}"/>
              </a:ext>
            </a:extLst>
          </p:cNvPr>
          <p:cNvSpPr txBox="1"/>
          <p:nvPr/>
        </p:nvSpPr>
        <p:spPr>
          <a:xfrm>
            <a:off x="685637" y="18357735"/>
            <a:ext cx="224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REFERENCES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D8983A-9896-95D1-F3B2-3372C83DE9AC}"/>
              </a:ext>
            </a:extLst>
          </p:cNvPr>
          <p:cNvSpPr/>
          <p:nvPr/>
        </p:nvSpPr>
        <p:spPr>
          <a:xfrm>
            <a:off x="22928952" y="18338191"/>
            <a:ext cx="487780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61686-7BFF-00B0-B106-18F55981B5A6}"/>
              </a:ext>
            </a:extLst>
          </p:cNvPr>
          <p:cNvSpPr txBox="1"/>
          <p:nvPr/>
        </p:nvSpPr>
        <p:spPr>
          <a:xfrm>
            <a:off x="22928951" y="18357735"/>
            <a:ext cx="487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ACKNOWLEDGEMENTS &amp; CONTACT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C5C065-09E4-F282-2D55-6278C3131EB6}"/>
              </a:ext>
            </a:extLst>
          </p:cNvPr>
          <p:cNvSpPr txBox="1"/>
          <p:nvPr/>
        </p:nvSpPr>
        <p:spPr>
          <a:xfrm>
            <a:off x="869430" y="4482058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D86857-0016-AD62-A39C-15DF48809DB1}"/>
              </a:ext>
            </a:extLst>
          </p:cNvPr>
          <p:cNvSpPr txBox="1"/>
          <p:nvPr/>
        </p:nvSpPr>
        <p:spPr>
          <a:xfrm>
            <a:off x="869430" y="9222811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8A5635-CA61-5862-5E1C-9EAC7B48835B}"/>
              </a:ext>
            </a:extLst>
          </p:cNvPr>
          <p:cNvSpPr txBox="1"/>
          <p:nvPr/>
        </p:nvSpPr>
        <p:spPr>
          <a:xfrm>
            <a:off x="869430" y="12795039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FBD548-D9F1-D832-25B3-440F8C753F99}"/>
              </a:ext>
            </a:extLst>
          </p:cNvPr>
          <p:cNvSpPr txBox="1"/>
          <p:nvPr/>
        </p:nvSpPr>
        <p:spPr>
          <a:xfrm>
            <a:off x="9501808" y="4482058"/>
            <a:ext cx="12085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Main finding goes here. Use plain language and bullets to describe your finding. Include relevant charts or visuals.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33F100-1FBF-FCE6-9D5D-3F8023A1A062}"/>
              </a:ext>
            </a:extLst>
          </p:cNvPr>
          <p:cNvSpPr txBox="1"/>
          <p:nvPr/>
        </p:nvSpPr>
        <p:spPr>
          <a:xfrm>
            <a:off x="23456348" y="4482058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7B09C4-6F22-E1A2-7F24-A918C9F93F2A}"/>
              </a:ext>
            </a:extLst>
          </p:cNvPr>
          <p:cNvSpPr txBox="1"/>
          <p:nvPr/>
        </p:nvSpPr>
        <p:spPr>
          <a:xfrm>
            <a:off x="869430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F5EEED-7372-E64E-E731-AECAB8AF99C3}"/>
              </a:ext>
            </a:extLst>
          </p:cNvPr>
          <p:cNvSpPr txBox="1"/>
          <p:nvPr/>
        </p:nvSpPr>
        <p:spPr>
          <a:xfrm>
            <a:off x="7434822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DDD920-950F-C52F-1D55-3948A5F6C780}"/>
              </a:ext>
            </a:extLst>
          </p:cNvPr>
          <p:cNvSpPr txBox="1"/>
          <p:nvPr/>
        </p:nvSpPr>
        <p:spPr>
          <a:xfrm>
            <a:off x="14000214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0DB381-DEF5-138D-45E1-E362137D43A9}"/>
              </a:ext>
            </a:extLst>
          </p:cNvPr>
          <p:cNvSpPr txBox="1"/>
          <p:nvPr/>
        </p:nvSpPr>
        <p:spPr>
          <a:xfrm>
            <a:off x="22924758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09FA81-DEC5-663C-F4BC-2E41F63BDB75}"/>
              </a:ext>
            </a:extLst>
          </p:cNvPr>
          <p:cNvSpPr txBox="1"/>
          <p:nvPr/>
        </p:nvSpPr>
        <p:spPr>
          <a:xfrm>
            <a:off x="869430" y="1401882"/>
            <a:ext cx="259407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TITLE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1971293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</TotalTime>
  <Words>397</Words>
  <Application>Microsoft Macintosh PowerPoint</Application>
  <PresentationFormat>Custom</PresentationFormat>
  <Paragraphs>82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Arial Black</vt:lpstr>
      <vt:lpstr>Verdana</vt:lpstr>
      <vt:lpstr>Office Theme</vt:lpstr>
      <vt:lpstr>How to use these templates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Lemiska, Emily</dc:creator>
  <cp:lastModifiedBy>Lemiska, Emily</cp:lastModifiedBy>
  <cp:revision>10</cp:revision>
  <dcterms:created xsi:type="dcterms:W3CDTF">2024-04-17T19:40:00Z</dcterms:created>
  <dcterms:modified xsi:type="dcterms:W3CDTF">2024-04-18T13:57:58Z</dcterms:modified>
</cp:coreProperties>
</file>