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73" r:id="rId5"/>
    <p:sldId id="301" r:id="rId6"/>
    <p:sldId id="299" r:id="rId7"/>
    <p:sldId id="313" r:id="rId8"/>
    <p:sldId id="314" r:id="rId9"/>
    <p:sldId id="315" r:id="rId10"/>
    <p:sldId id="316" r:id="rId11"/>
    <p:sldId id="317" r:id="rId12"/>
    <p:sldId id="342" r:id="rId13"/>
    <p:sldId id="343" r:id="rId14"/>
    <p:sldId id="372" r:id="rId15"/>
    <p:sldId id="369" r:id="rId16"/>
    <p:sldId id="346" r:id="rId17"/>
    <p:sldId id="323" r:id="rId18"/>
    <p:sldId id="348" r:id="rId19"/>
    <p:sldId id="373" r:id="rId20"/>
    <p:sldId id="349" r:id="rId21"/>
    <p:sldId id="370" r:id="rId22"/>
    <p:sldId id="352" r:id="rId23"/>
    <p:sldId id="332" r:id="rId24"/>
    <p:sldId id="305" r:id="rId25"/>
    <p:sldId id="328" r:id="rId26"/>
    <p:sldId id="359" r:id="rId27"/>
    <p:sldId id="330" r:id="rId28"/>
    <p:sldId id="333" r:id="rId29"/>
    <p:sldId id="334" r:id="rId30"/>
    <p:sldId id="312" r:id="rId31"/>
    <p:sldId id="295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 userDrawn="1">
          <p15:clr>
            <a:srgbClr val="A4A3A4"/>
          </p15:clr>
        </p15:guide>
        <p15:guide id="2" pos="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88"/>
    <a:srgbClr val="5A5B5D"/>
    <a:srgbClr val="005188"/>
    <a:srgbClr val="C0C2C4"/>
    <a:srgbClr val="B0B1B3"/>
    <a:srgbClr val="8A8B8A"/>
    <a:srgbClr val="002F80"/>
    <a:srgbClr val="003366"/>
    <a:srgbClr val="0072CE"/>
    <a:srgbClr val="002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6" d="100"/>
          <a:sy n="16" d="100"/>
        </p:scale>
        <p:origin x="2760" y="34"/>
      </p:cViewPr>
      <p:guideLst>
        <p:guide orient="horz" pos="944"/>
        <p:guide pos="4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A97C3-C405-524D-9CBE-0BC0D8901EF2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3284D-1414-D044-813C-490EC2E1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1BCE4-DA71-794C-BB20-C7FCCBD5454E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53EF-993C-FF42-8B62-CEF57763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8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rPr>
              <a:t>(Title Slide Option 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Divider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Divider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8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Divider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2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89" y="2164956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005288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45067" y="2895600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3484E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007AB3-9044-9E49-80A1-0B6479D03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67" y="4372332"/>
            <a:ext cx="3269721" cy="116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38194" y="2098850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2005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22005" y="2098850"/>
            <a:ext cx="5131808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1200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F15D596-468E-7240-AEF9-BE74880D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1FB061-3945-984E-B19F-EFD8A4ED49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078AD1-E2AC-7E43-A28E-6A771C68E9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person, boy, child&#10;&#10;Description automatically generated">
            <a:extLst>
              <a:ext uri="{FF2B5EF4-FFF2-40B4-BE49-F238E27FC236}">
                <a16:creationId xmlns:a16="http://schemas.microsoft.com/office/drawing/2014/main" id="{50ABA285-B143-4443-A825-3738EAF52C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86FCD-6BA9-694B-A64A-36883B42361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5A5B5D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81BF64-81BE-3944-A21C-CA7BB5AC4A9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5188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25908E-DDB4-4D4C-855A-C7F2176C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043" y="6409008"/>
            <a:ext cx="485773" cy="201827"/>
          </a:xfrm>
        </p:spPr>
        <p:txBody>
          <a:bodyPr lIns="0" tIns="0" rIns="0" bIns="0" anchor="t" anchorCtr="0"/>
          <a:lstStyle>
            <a:lvl1pPr algn="r">
              <a:defRPr sz="10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67004B6-D9E8-B347-8C38-1EA40A40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4987" y="63028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E2ECF73-45E0-0843-9F3F-68C69CE410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8767" y="2154312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98E5884-686F-1C45-A0EF-76C8A0A237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1773" y="1634561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7EDE04E-08FC-3448-A184-27468B3BF06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479111" y="2207696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26B8427-E58C-1441-B60A-E7E51621D6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2117" y="1687945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328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E97B94E-42E6-4544-9EC8-17245821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254866EA-8482-8548-8A4F-3E9E3B6A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17C2D-11ED-A242-80F3-580A0D3B4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2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38193" y="1549400"/>
            <a:ext cx="10715625" cy="4022725"/>
          </a:xfrm>
          <a:prstGeom prst="rect">
            <a:avLst/>
          </a:prstGeom>
        </p:spPr>
        <p:txBody>
          <a:bodyPr/>
          <a:lstStyle>
            <a:lvl1pPr marL="452628" indent="-457200">
              <a:buClr>
                <a:srgbClr val="101820"/>
              </a:buClr>
              <a:buFont typeface="+mj-lt"/>
              <a:buAutoNum type="arabicPeriod"/>
              <a:defRPr sz="2000">
                <a:solidFill>
                  <a:srgbClr val="101820"/>
                </a:solidFill>
              </a:defRPr>
            </a:lvl1pPr>
            <a:lvl2pPr marL="800100" indent="-342900">
              <a:spcBef>
                <a:spcPts val="1000"/>
              </a:spcBef>
              <a:buClr>
                <a:srgbClr val="101820"/>
              </a:buClr>
              <a:buSzPct val="100000"/>
              <a:buFont typeface="+mj-lt"/>
              <a:buAutoNum type="alphaLcPeriod"/>
              <a:defRPr sz="1800">
                <a:solidFill>
                  <a:srgbClr val="101820"/>
                </a:solidFill>
              </a:defRPr>
            </a:lvl2pPr>
            <a:lvl3pPr marL="1143000" indent="-228600">
              <a:spcBef>
                <a:spcPts val="1000"/>
              </a:spcBef>
              <a:buFont typeface="Wingdings" charset="2"/>
              <a:buChar char="§"/>
              <a:defRPr sz="1600">
                <a:solidFill>
                  <a:srgbClr val="10182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7C9FD575-3B71-D545-976A-C7A029B0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838FB658-3138-B140-B7C4-A803FE88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23C1A0-7E36-F04C-8C22-796A27F1D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9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219366" y="1549401"/>
            <a:ext cx="4234455" cy="38807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add descriptive text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763008" y="1549402"/>
            <a:ext cx="6023847" cy="38807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Insert chart here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B997A94B-DC6C-EB4F-A0EF-FAB7802896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F90CEE4B-BD46-A046-8385-D32CD3EA4E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F5E7CD-1E91-C647-9AFB-F570055EB0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2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-21833" y="2"/>
            <a:ext cx="12192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9407" y="5274393"/>
            <a:ext cx="3310144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325955" y="564185"/>
            <a:ext cx="4234455" cy="705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14777EF-720C-A944-907E-CE1C292CB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B0C4446-A1BE-2F41-A56C-FB26F13381B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78231E-8D0D-4748-A369-8C7545BCEA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2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with tit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695" y="5229211"/>
            <a:ext cx="6766343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646695" y="517967"/>
            <a:ext cx="10867972" cy="528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5B45AF5-26D0-3042-B0AB-CA5EF015C53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774B317E-21C5-1745-BE88-290F56726B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39F346-81C1-0B46-B5E0-2EDE2687A2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04148" y="2996623"/>
            <a:ext cx="9746073" cy="447452"/>
          </a:xfrm>
          <a:prstGeom prst="rect">
            <a:avLst/>
          </a:prstGeom>
        </p:spPr>
        <p:txBody>
          <a:bodyPr wrap="square"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40000"/>
              </a:lnSpc>
              <a:spcBef>
                <a:spcPts val="2109"/>
              </a:spcBef>
              <a:spcAft>
                <a:spcPts val="200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2000" cap="none" baseline="0">
                <a:solidFill>
                  <a:srgbClr val="050606"/>
                </a:solidFill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2000"/>
              </a:spcAft>
              <a:defRPr/>
            </a:pP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0313" y="2345635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1E1D0CB-6F0F-9847-9A71-AE64C403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A921306-A16B-8445-A6DC-4327BF9E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C6CD96-7A99-C447-B5AA-284EE64E03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low i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061912-18C8-41D6-8A7B-B688E67B5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33" y="0"/>
            <a:ext cx="1218433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19D287-29F9-DE44-9F1C-D54D423E2DB4}"/>
              </a:ext>
            </a:extLst>
          </p:cNvPr>
          <p:cNvSpPr/>
          <p:nvPr userDrawn="1"/>
        </p:nvSpPr>
        <p:spPr>
          <a:xfrm>
            <a:off x="-3833" y="0"/>
            <a:ext cx="12192000" cy="6858002"/>
          </a:xfrm>
          <a:prstGeom prst="rect">
            <a:avLst/>
          </a:prstGeom>
          <a:solidFill>
            <a:srgbClr val="005288">
              <a:alpha val="6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90" y="390543"/>
            <a:ext cx="10708748" cy="1816925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90000"/>
              </a:lnSpc>
              <a:defRPr sz="5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38189" y="2280634"/>
            <a:ext cx="10708748" cy="114836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77AD55-8AE7-B04C-A183-19CD2864A0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189" y="3829059"/>
            <a:ext cx="3698875" cy="131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40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5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C5259B2E-2FEF-A64F-8760-8691A70A6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0C131CE-4E30-DE4B-AB8A-A8FD12FA28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308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body of water surrounded by trees&#10;&#10;Description automatically generated">
            <a:extLst>
              <a:ext uri="{FF2B5EF4-FFF2-40B4-BE49-F238E27FC236}">
                <a16:creationId xmlns:a16="http://schemas.microsoft.com/office/drawing/2014/main" id="{C1919607-8AD0-4466-BC03-467A0DAC8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3380E8-22F6-1840-9848-D52F39AFD7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288">
              <a:alpha val="78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F6AFE8EF-C433-A04D-8FA7-421BB355AC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 + image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1F6F3CA-DCA5-7D4E-AA81-4152972D55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9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415B20-894C-9F4F-8C45-42C9CA8D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A4106D1A-06B2-FC45-A02C-546D1A72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0">
            <a:extLst>
              <a:ext uri="{FF2B5EF4-FFF2-40B4-BE49-F238E27FC236}">
                <a16:creationId xmlns:a16="http://schemas.microsoft.com/office/drawing/2014/main" id="{DD99A83E-845A-484A-843A-24FDEA183558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619E4-EB49-D04C-9F79-4BB3758FD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1204149" y="2300174"/>
            <a:ext cx="9746075" cy="880064"/>
          </a:xfrm>
          <a:prstGeom prst="rect">
            <a:avLst/>
          </a:prstGeom>
        </p:spPr>
        <p:txBody>
          <a:bodyPr lIns="64251" tIns="32125" rIns="64251" bIns="32125"/>
          <a:lstStyle>
            <a:lvl1pPr algn="l">
              <a:lnSpc>
                <a:spcPts val="5000"/>
              </a:lnSpc>
              <a:spcBef>
                <a:spcPts val="7500"/>
              </a:spcBef>
              <a:spcAft>
                <a:spcPts val="0"/>
              </a:spcAft>
              <a:defRPr sz="4600" baseline="0"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152" y="3202727"/>
            <a:ext cx="9746073" cy="717193"/>
          </a:xfrm>
          <a:prstGeom prst="rect">
            <a:avLst/>
          </a:prstGeom>
        </p:spPr>
        <p:txBody>
          <a:bodyPr wrap="square" lIns="64251" tIns="32125" rIns="64251" bIns="32125">
            <a:spAutoFit/>
          </a:bodyPr>
          <a:lstStyle>
            <a:lvl1pPr marL="0" indent="0" algn="l">
              <a:lnSpc>
                <a:spcPts val="5000"/>
              </a:lnSpc>
              <a:spcBef>
                <a:spcPts val="2109"/>
              </a:spcBef>
              <a:buClr>
                <a:schemeClr val="tx2"/>
              </a:buClr>
              <a:buSzPct val="100000"/>
              <a:buFontTx/>
              <a:buNone/>
              <a:defRPr sz="4600" cap="none" baseline="0">
                <a:solidFill>
                  <a:srgbClr val="5A5B5D"/>
                </a:solidFill>
              </a:defRPr>
            </a:lvl1pPr>
            <a:lvl2pPr marL="32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F2BF6-D194-1343-93BA-82E52542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06CF50-EC7F-7045-8A7E-444D3AE9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C62EF53-F675-B345-BC80-8CCA23A8FCD2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F55905DA-9C4D-EE4A-8870-6FB2EB81F1D1}"/>
              </a:ext>
            </a:extLst>
          </p:cNvPr>
          <p:cNvSpPr txBox="1">
            <a:spLocks/>
          </p:cNvSpPr>
          <p:nvPr userDrawn="1"/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CC257D-A786-9244-9E17-CE618C8B9275}" type="slidenum">
              <a:rPr lang="en-US" smtClean="0">
                <a:solidFill>
                  <a:srgbClr val="5A5B5D"/>
                </a:solidFill>
              </a:rPr>
              <a:pPr/>
              <a:t>‹#›</a:t>
            </a:fld>
            <a:endParaRPr lang="en-US">
              <a:solidFill>
                <a:srgbClr val="5A5B5D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4236FD-D275-D549-B0E5-35B58EAE6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3FC85-6BF3-D94D-B8FE-FD0C2A5B203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5188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2F1596D-781D-EF48-81CB-1D95696A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490" y="629952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6C9652F4-E8D4-6446-9C97-A4DC7804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903" y="6299521"/>
            <a:ext cx="9144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18C88F9-061D-C641-A335-28618704B8E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5837" y="2143639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D75EF01-B7F2-F84B-B493-D6438400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9" y="1206938"/>
            <a:ext cx="5117441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9BDD282-AEF1-FF4D-A786-616931069B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722076" y="1379318"/>
            <a:ext cx="4860325" cy="3764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62CD6B-A2FE-2346-8B4F-FE3C992B9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85349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6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14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80EFCB7-513F-8445-B833-1531FD23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3E4F6407-0B13-BA4A-9466-7F50E80E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63641A-DF3D-014E-836A-3DD8B99E6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18D89283-3265-234E-957A-919FE8DF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0340" y="62766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0E538AA-6286-FD43-A4B4-5EE44693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3753" y="627666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E151971-39DB-E14F-AAE8-B45F52A8581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19773" y="2159000"/>
            <a:ext cx="5268383" cy="37175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1AB2F0A-0ABE-3048-8BA0-117F0FE1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773" y="1387209"/>
            <a:ext cx="4833555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view of a large city landscape&#10;&#10;Description automatically generated">
            <a:extLst>
              <a:ext uri="{FF2B5EF4-FFF2-40B4-BE49-F238E27FC236}">
                <a16:creationId xmlns:a16="http://schemas.microsoft.com/office/drawing/2014/main" id="{65F8B0A9-3032-4863-A216-397789088C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7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0" y="61737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CCC229-AB65-5F40-B719-1933DA0A7CB3}" type="datetime1">
              <a:rPr lang="en-US" smtClean="0"/>
              <a:t>1/19/2024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738194" y="1297384"/>
            <a:ext cx="10715625" cy="0"/>
          </a:xfrm>
          <a:prstGeom prst="line">
            <a:avLst/>
          </a:prstGeom>
          <a:noFill/>
          <a:ln w="25400">
            <a:solidFill>
              <a:schemeClr val="accent3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B46968-E1B9-AE4F-9DEE-EDC8D5B1D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257D-A786-9244-9E17-CE618C8B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6" r:id="rId3"/>
    <p:sldLayoutId id="2147483667" r:id="rId4"/>
    <p:sldLayoutId id="2147483650" r:id="rId5"/>
    <p:sldLayoutId id="2147483651" r:id="rId6"/>
    <p:sldLayoutId id="2147483670" r:id="rId7"/>
    <p:sldLayoutId id="2147483652" r:id="rId8"/>
    <p:sldLayoutId id="2147483668" r:id="rId9"/>
    <p:sldLayoutId id="2147483653" r:id="rId10"/>
    <p:sldLayoutId id="2147483669" r:id="rId11"/>
    <p:sldLayoutId id="2147483654" r:id="rId12"/>
    <p:sldLayoutId id="2147483659" r:id="rId13"/>
    <p:sldLayoutId id="2147483658" r:id="rId14"/>
    <p:sldLayoutId id="2147483657" r:id="rId15"/>
    <p:sldLayoutId id="2147483662" r:id="rId16"/>
    <p:sldLayoutId id="2147483660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7472" algn="l" defTabSz="457200" rtl="0" eaLnBrk="1" latinLnBrk="0" hangingPunct="1">
        <a:lnSpc>
          <a:spcPts val="2600"/>
        </a:lnSpc>
        <a:spcBef>
          <a:spcPts val="1000"/>
        </a:spcBef>
        <a:buClr>
          <a:schemeClr val="accent3">
            <a:lumMod val="75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buClr>
          <a:schemeClr val="accent3">
            <a:lumMod val="75000"/>
          </a:schemeClr>
        </a:buClr>
        <a:buSzPct val="5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8" y="835022"/>
            <a:ext cx="10715627" cy="323071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4000" dirty="0">
                <a:cs typeface="Arial" charset="0"/>
              </a:rPr>
              <a:t>FEMA/EMI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Virtual Table Top Exercise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(VTTX)</a:t>
            </a:r>
            <a:br>
              <a:rPr lang="en-US" sz="4000" dirty="0">
                <a:cs typeface="Arial" charset="0"/>
              </a:rPr>
            </a:br>
            <a:r>
              <a:rPr lang="en-US" dirty="0">
                <a:cs typeface="Arial" charset="0"/>
              </a:rPr>
              <a:t>Large-Scale Power Outage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January 23, 24, 25 2024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4375" y="2905125"/>
            <a:ext cx="10739440" cy="1160613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504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8189" y="1549398"/>
            <a:ext cx="5357811" cy="4216919"/>
          </a:xfrm>
        </p:spPr>
        <p:txBody>
          <a:bodyPr>
            <a:normAutofit/>
          </a:bodyPr>
          <a:lstStyle/>
          <a:p>
            <a:pPr indent="-342900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Arial" charset="0"/>
              </a:rPr>
              <a:t>Monday, January 22 @ 6:30 A.M.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Local National Weather Service forecasts indicate a strong chance of a moderate to severe Thunderstorms throughout your town and surrounding areas in the next 72 hours.  There is currently a line of severe weather events heading into your area with the protentional for damaging winds and hail.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 indent="-342900">
              <a:lnSpc>
                <a:spcPct val="80000"/>
              </a:lnSpc>
              <a:defRPr/>
            </a:pPr>
            <a:endParaRPr lang="en-US" sz="2200" dirty="0">
              <a:cs typeface="Arial" charset="0"/>
            </a:endParaRPr>
          </a:p>
          <a:p>
            <a:pPr marL="1144588" lvl="2" indent="-344488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5288"/>
              </a:solidFill>
              <a:cs typeface="Arial" charset="0"/>
            </a:endParaRPr>
          </a:p>
          <a:p>
            <a:pPr marL="344488" indent="-344488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02C9CA-CB75-A47D-A821-44B18742A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6627" y="1549399"/>
            <a:ext cx="4443413" cy="375138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Module 1: Situation Timeline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8189" y="1549398"/>
            <a:ext cx="5357811" cy="4216919"/>
          </a:xfrm>
        </p:spPr>
        <p:txBody>
          <a:bodyPr>
            <a:normAutofit lnSpcReduction="10000"/>
          </a:bodyPr>
          <a:lstStyle/>
          <a:p>
            <a:pPr indent="-342900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Arial" charset="0"/>
              </a:rPr>
              <a:t>Monday, January 22 @ 5:30 P.M.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+mj-lt"/>
                <a:cs typeface="Arial" charset="0"/>
              </a:rPr>
              <a:t>The media is reporting that there are long lines at the supermarket, and they are starting to sell out of some items.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+mj-lt"/>
                <a:cs typeface="Arial" charset="0"/>
              </a:rPr>
              <a:t>There have also been reports of long lines at gas stations.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>
              <a:solidFill>
                <a:schemeClr val="tx2"/>
              </a:solidFill>
              <a:latin typeface="+mj-lt"/>
            </a:endParaRPr>
          </a:p>
          <a:p>
            <a:pPr indent="-342900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Arial" charset="0"/>
              </a:rPr>
              <a:t>Tuesday, January 23, @ 07:30 A.M.</a:t>
            </a:r>
          </a:p>
          <a:p>
            <a:pPr marL="857250" lvl="1" indent="-342900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The NWS updates the forecast now calling for severe thunderstorms with high winds. The possible impacts are </a:t>
            </a:r>
          </a:p>
          <a:p>
            <a:pPr marL="1314450" lvl="2" indent="-285750">
              <a:lnSpc>
                <a:spcPct val="80000"/>
              </a:lnSpc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Dangerous Driving Conditions</a:t>
            </a:r>
          </a:p>
          <a:p>
            <a:pPr marL="1314450" lvl="2" indent="-285750">
              <a:lnSpc>
                <a:spcPct val="80000"/>
              </a:lnSpc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Downed Trees and Power Lines</a:t>
            </a:r>
          </a:p>
          <a:p>
            <a:pPr marL="1314450" lvl="2" indent="-285750">
              <a:lnSpc>
                <a:spcPct val="80000"/>
              </a:lnSpc>
              <a:defRPr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Widespread Power Outages   </a:t>
            </a:r>
          </a:p>
          <a:p>
            <a:pPr marL="1144588" lvl="2" indent="-344488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5288"/>
              </a:solidFill>
              <a:cs typeface="Arial" charset="0"/>
            </a:endParaRPr>
          </a:p>
          <a:p>
            <a:pPr marL="344488" indent="-344488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02C9CA-CB75-A47D-A821-44B18742A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6627" y="1549399"/>
            <a:ext cx="4443413" cy="375138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Module 1: Situation Timeline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0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78BD6-E1B6-2207-2D25-21999D5AE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89" y="1524000"/>
            <a:ext cx="10989213" cy="4335262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2"/>
                </a:solidFill>
                <a:latin typeface="+mj-lt"/>
              </a:rPr>
              <a:t>Approaching storm</a:t>
            </a:r>
          </a:p>
          <a:p>
            <a:r>
              <a:rPr lang="en-US" altLang="en-US" sz="2400" dirty="0">
                <a:solidFill>
                  <a:schemeClr val="tx2"/>
                </a:solidFill>
                <a:latin typeface="+mj-lt"/>
              </a:rPr>
              <a:t>Possible power outages</a:t>
            </a:r>
          </a:p>
          <a:p>
            <a:r>
              <a:rPr lang="en-US" altLang="en-US" sz="2400" dirty="0">
                <a:solidFill>
                  <a:schemeClr val="tx2"/>
                </a:solidFill>
                <a:latin typeface="+mj-lt"/>
              </a:rPr>
              <a:t>Dangerous driving conditions </a:t>
            </a:r>
          </a:p>
          <a:p>
            <a:r>
              <a:rPr lang="en-US" altLang="en-US" sz="2400" dirty="0">
                <a:solidFill>
                  <a:schemeClr val="tx2"/>
                </a:solidFill>
                <a:latin typeface="+mj-lt"/>
              </a:rPr>
              <a:t>Reports of a surge of customers at gas stations and supermarkets.</a:t>
            </a:r>
          </a:p>
          <a:p>
            <a:r>
              <a:rPr lang="en-US" altLang="en-US" sz="2400" dirty="0">
                <a:solidFill>
                  <a:schemeClr val="tx2"/>
                </a:solidFill>
                <a:latin typeface="+mj-lt"/>
              </a:rPr>
              <a:t>Public notification</a:t>
            </a:r>
          </a:p>
          <a:p>
            <a:endParaRPr lang="en-US" altLang="en-US" sz="24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C0B1E8-D268-0DB2-EAE9-686EB06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4AD25-87E4-90F4-6537-BA6835AA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1: Discussion Questions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Should an EOC be staffed?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Are you starting to think of a staffing plan?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are some reasonable assumptions and what assumptions should be avoided in regard to this storm?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warning and notification systems are available for the community?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are some of the ways you collect information?</a:t>
            </a:r>
          </a:p>
          <a:p>
            <a:pPr lvl="1" indent="-342900" defTabSz="914400" eaLnBrk="0" fontAlgn="base" hangingPunct="0"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are some of the ways you validate that information?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agencies need to be involved at this point?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are the incident and resource priorities?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228600" algn="l"/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+mn-cs"/>
              </a:rPr>
              <a:t>What are some of the possible needs from the utility companies? And what do they need from Emergency Management?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8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1: Brief Out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EMI will facilitate the brief out discussion from each site.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keep each brief out concise, and to the point.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feel free to ask questions.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30FE-9960-F841-B34B-6E1863A6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2: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DCCF-C737-7A41-A8A1-0E6604838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45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2: Situation Timeline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89" y="1523999"/>
            <a:ext cx="11006968" cy="4317507"/>
          </a:xfrm>
        </p:spPr>
        <p:txBody>
          <a:bodyPr>
            <a:normAutofit/>
          </a:bodyPr>
          <a:lstStyle/>
          <a:p>
            <a:pPr marL="233363" indent="-233363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charset="0"/>
              </a:rPr>
              <a:t>Thursday, January 25 2:00 AM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Storms hits your area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The rain starts to fall; as the storm moves in. Wind gust are starting to hit 65 MPH.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Debris begins to cover yards and roadways.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5288"/>
              </a:solidFill>
              <a:latin typeface="+mj-lt"/>
            </a:endParaRPr>
          </a:p>
          <a:p>
            <a:pPr marL="288925" indent="-285750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charset="0"/>
              </a:rPr>
              <a:t>Thursday, January 25, 7:00 AM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The storm intensify, causing small power outages to communities.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A local hospital is already on back up power leading to some concern within the leadership at the hospital.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Hospital can stay on back up power for 12 more hours.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Public Utilities have been notified and are working the issue but as the storm gets strong more power outages are popping up.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 dirty="0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2: Situation Timeline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89" y="1523999"/>
            <a:ext cx="11006968" cy="4317507"/>
          </a:xfrm>
        </p:spPr>
        <p:txBody>
          <a:bodyPr>
            <a:normAutofit/>
          </a:bodyPr>
          <a:lstStyle/>
          <a:p>
            <a:pPr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charset="0"/>
              </a:rPr>
              <a:t>Thursday, January 25, 10:00 AM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3,000 homes without power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5288"/>
                </a:solidFill>
                <a:latin typeface="+mj-lt"/>
              </a:rPr>
              <a:t>News reports are stating over 20,000 people without power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5288"/>
                </a:solidFill>
                <a:latin typeface="+mj-lt"/>
              </a:rPr>
              <a:t>There are rumors that 5 people have died from the storm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5288"/>
              </a:solidFill>
              <a:latin typeface="+mj-lt"/>
            </a:endParaRPr>
          </a:p>
          <a:p>
            <a:pPr marL="346075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charset="0"/>
              </a:rPr>
              <a:t>Thursday, January 25, 3:00 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+mj-lt"/>
              </a:rPr>
              <a:t>It is now being reported from the media that there are 7,000 customers in your area without power.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+mj-lt"/>
              </a:rPr>
              <a:t>Numerous traffic accidents are being reported causing congestion on the roadways.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+mj-lt"/>
              </a:rPr>
              <a:t>The utilities are reporting that power could be out for 18 hours plus for some areas.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 dirty="0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5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78BD6-E1B6-2207-2D25-21999D5AE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189" y="1524000"/>
            <a:ext cx="10989213" cy="4335262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The storm has hit your area. Wind speeds are increasing. 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The size of the power outage is increasing and might last longer than 18 hours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Currently there are about 7,000 customers without power Unknown status of shelters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Customers are becoming angry about the power outage.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Several deaths due to lack of power (Rumored) 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Traffic in surrounding area is getting congested and traffic collisions are increasing</a:t>
            </a:r>
          </a:p>
          <a:p>
            <a:r>
              <a:rPr lang="en-US" altLang="en-US" sz="2600" dirty="0">
                <a:solidFill>
                  <a:srgbClr val="005288"/>
                </a:solidFill>
                <a:latin typeface="+mj-lt"/>
              </a:rPr>
              <a:t>Possible misinformation from the media.  </a:t>
            </a:r>
          </a:p>
          <a:p>
            <a:endParaRPr lang="en-US" altLang="en-US" sz="4500" dirty="0">
              <a:solidFill>
                <a:srgbClr val="005288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C0B1E8-D268-0DB2-EAE9-686EB06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4AD25-87E4-90F4-6537-BA6835AA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45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2: Discussion Questions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 is situational awareness at this point?  How to you improve SA?  How will a common operating picture be maintained within the incident command structure?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types of communications and coordination with law enforcement, EMS, fire, hospitals and other agencies would occur? 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information should be released to the public?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 are students, parents and teachers being evacuated from school property tracked?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 are students and parents being reunited? How is that publicized (without power)?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6.    What additional resources are needed to restore power?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7.    Who is designated as the Public Information Officer (PIO) to handle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      both local and national news inquiries?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8.    How are communications and emergency instructions to the public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      being handled?  What steps are being taken to deal with rumors?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6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C6CE9A-C6B8-094B-B83C-85DA3959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Welcome and Introductions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521306-CB15-9345-95A3-514A891A4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 eaLnBrk="1" hangingPunct="1"/>
            <a:r>
              <a:rPr lang="en-US" dirty="0">
                <a:solidFill>
                  <a:srgbClr val="005288"/>
                </a:solidFill>
                <a:latin typeface="+mj-lt"/>
                <a:cs typeface="Arial" charset="0"/>
              </a:rPr>
              <a:t>Opening Remarks:</a:t>
            </a:r>
          </a:p>
          <a:p>
            <a:pPr lvl="1" eaLnBrk="1" hangingPunct="1"/>
            <a:r>
              <a:rPr lang="en-US" dirty="0">
                <a:solidFill>
                  <a:srgbClr val="005288"/>
                </a:solidFill>
                <a:latin typeface="+mj-lt"/>
                <a:cs typeface="Arial" charset="0"/>
              </a:rPr>
              <a:t>Emergency Management Institute (EMI)</a:t>
            </a:r>
          </a:p>
          <a:p>
            <a:pPr lvl="1" eaLnBrk="1" hangingPunct="1"/>
            <a:endParaRPr lang="en-US" dirty="0">
              <a:solidFill>
                <a:srgbClr val="005288"/>
              </a:solidFill>
              <a:latin typeface="+mj-lt"/>
              <a:cs typeface="Arial" charset="0"/>
            </a:endParaRPr>
          </a:p>
          <a:p>
            <a:pPr marL="233363" indent="-233363" eaLnBrk="1" hangingPunct="1"/>
            <a:r>
              <a:rPr lang="en-US" dirty="0">
                <a:solidFill>
                  <a:srgbClr val="005288"/>
                </a:solidFill>
                <a:latin typeface="+mj-lt"/>
                <a:cs typeface="Arial" charset="0"/>
              </a:rPr>
              <a:t>Introductions:</a:t>
            </a:r>
          </a:p>
          <a:p>
            <a:pPr lvl="1" eaLnBrk="1" hangingPunct="1"/>
            <a:r>
              <a:rPr lang="en-US" dirty="0">
                <a:solidFill>
                  <a:srgbClr val="005288"/>
                </a:solidFill>
                <a:latin typeface="+mj-lt"/>
                <a:cs typeface="Arial" charset="0"/>
              </a:rPr>
              <a:t>EMI</a:t>
            </a:r>
          </a:p>
          <a:p>
            <a:pPr lvl="1" eaLnBrk="1" hangingPunct="1"/>
            <a:r>
              <a:rPr lang="en-US" dirty="0">
                <a:solidFill>
                  <a:srgbClr val="005288"/>
                </a:solidFill>
                <a:latin typeface="+mj-lt"/>
                <a:cs typeface="Arial" charset="0"/>
              </a:rPr>
              <a:t>Attending Agencies 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346AA-5865-E340-8500-7FB0237C15F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12D32-BC6E-EB4A-90F9-ED1B7B59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1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2: Brief Out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EMI will facilitate the brief out discussion from each site.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keep each brief out concise, and to the point.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feel free to ask questions.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28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30FE-9960-F841-B34B-6E1863A60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06" y="2828775"/>
            <a:ext cx="7580188" cy="96270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Module 3: Recovery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DCCF-C737-7A41-A8A1-0E6604838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5740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3: Situation Timeline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925" marR="0" lvl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Monday, January </a:t>
            </a:r>
            <a:r>
              <a:rPr lang="en-US" sz="2400" dirty="0">
                <a:solidFill>
                  <a:srgbClr val="005288"/>
                </a:solidFill>
                <a:latin typeface="+mj-lt"/>
                <a:cs typeface="Arial" charset="0"/>
              </a:rPr>
              <a:t>29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, 12:00 PM</a:t>
            </a:r>
          </a:p>
          <a:p>
            <a:pPr marL="796925" marR="0" lvl="1" indent="-339725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1,000 homes that include 5,000 people are still without power  </a:t>
            </a:r>
          </a:p>
          <a:p>
            <a:pPr marL="796925" marR="0" lvl="1" indent="-339725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state and federal disaster declaration was approved</a:t>
            </a:r>
          </a:p>
          <a:p>
            <a:pPr marL="796925" marR="0" lvl="1" indent="-339725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Most business reopened and people returning to work. Calls for Police, Fire and EMS have curtailed to normal service</a:t>
            </a:r>
          </a:p>
          <a:p>
            <a:pPr marL="346075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Monday, January 29, 3:00 PM</a:t>
            </a:r>
          </a:p>
          <a:p>
            <a:pPr marL="803275" marR="0" lvl="1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Recovery efforts are still ongoing and an estimated 700 are still living in shelters an</a:t>
            </a:r>
            <a:r>
              <a:rPr lang="en-US" dirty="0">
                <a:solidFill>
                  <a:srgbClr val="005288"/>
                </a:solidFill>
                <a:latin typeface="+mj-lt"/>
              </a:rPr>
              <a:t>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hotels (the ones with power).</a:t>
            </a:r>
          </a:p>
          <a:p>
            <a:pPr marL="803275" marR="0" lvl="1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005288"/>
                </a:solidFill>
                <a:latin typeface="+mj-lt"/>
              </a:rPr>
              <a:t>Power should be returned to all customers by the end of the week.</a:t>
            </a:r>
          </a:p>
          <a:p>
            <a:pPr marL="803275" marR="0" lvl="1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Media </a:t>
            </a:r>
            <a:r>
              <a:rPr lang="en-US" dirty="0">
                <a:solidFill>
                  <a:srgbClr val="005288"/>
                </a:solidFill>
                <a:latin typeface="+mj-lt"/>
              </a:rPr>
              <a:t>is still reporting on the frustration of the community over the response to the storm.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5288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4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3: Key Issues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Power still out for an estimated 5,000 people.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Logistics of replacement equipment/supplies.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Utility crews still working to restore power to some areas.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Media is still broadcasting live on government failures during the response.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8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Some folks are still in hotels and shelters. </a:t>
            </a:r>
            <a:endParaRPr lang="en-US" sz="2800" dirty="0">
              <a:solidFill>
                <a:srgbClr val="005288"/>
              </a:solidFill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5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3: Discussion Questions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What are the operational goals of recovery?  Which of these goals are within the control of community officials?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What potential coordination and policy issues could arise from decisions regarding the prioritization of repair and cleanup sites and resources?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What is the role of policy and decision makers in the gradual transition from response to recovery operations?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How will utility companies and other entities work with the incident command?  Will they be formally included in the planning and operations process?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 long can folks stay in the shelters before you transition to a long-term solution?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affects will the transition from response to recovery have on emergency services?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What decisions should be made by policy and decision makers concerning resource management during the recovery phase?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How will information and resource management coordination occur between local, state, and Federal agencies during the recovery period?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rgbClr val="005288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93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Module 3: Brief Out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EMI will facilitate the brief out discussion from each site.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keep each brief out concise, and to the point.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5288"/>
              </a:solidFill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5288"/>
                </a:solidFill>
                <a:latin typeface="+mj-lt"/>
              </a:rPr>
              <a:t>Please feel free to ask questions.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8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165590-A8EA-869F-DDC3-F7E11FE2C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5288"/>
                </a:solidFill>
                <a:latin typeface="+mj-lt"/>
                <a:cs typeface="Arial" panose="020B0604020202020204" pitchFamily="34" charset="0"/>
              </a:rPr>
              <a:t>Lessons Learned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</a:pPr>
            <a:endParaRPr lang="en-US" altLang="en-US" sz="2400" dirty="0">
              <a:solidFill>
                <a:srgbClr val="005288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5288"/>
                </a:solidFill>
                <a:latin typeface="+mj-lt"/>
                <a:cs typeface="Arial" panose="020B0604020202020204" pitchFamily="34" charset="0"/>
              </a:rPr>
              <a:t>Actions for Follow-Up</a:t>
            </a:r>
          </a:p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005288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panose="020B0604020202020204" pitchFamily="34" charset="0"/>
              </a:rPr>
              <a:t>Comments/Feedback</a:t>
            </a:r>
          </a:p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5288"/>
              </a:solidFill>
              <a:latin typeface="+mj-lt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4BACC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5288"/>
                </a:solidFill>
                <a:latin typeface="+mj-lt"/>
                <a:cs typeface="Arial" panose="020B0604020202020204" pitchFamily="34" charset="0"/>
              </a:rPr>
              <a:t>Credit/Certificate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B4D54-730A-698B-AE94-CBDEF527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BD9BA-6503-1AA9-6D00-90D4806E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5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Contact Slide Option 2 group">
            <a:extLst>
              <a:ext uri="{FF2B5EF4-FFF2-40B4-BE49-F238E27FC236}">
                <a16:creationId xmlns:a16="http://schemas.microsoft.com/office/drawing/2014/main" id="{F8B47473-8649-494B-A0EB-B58523C16865}"/>
              </a:ext>
            </a:extLst>
          </p:cNvPr>
          <p:cNvGrpSpPr/>
          <p:nvPr/>
        </p:nvGrpSpPr>
        <p:grpSpPr>
          <a:xfrm>
            <a:off x="3048000" y="1111911"/>
            <a:ext cx="6096000" cy="4835317"/>
            <a:chOff x="3048000" y="1111911"/>
            <a:chExt cx="6096000" cy="48353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3A4F8C-6AFA-284B-A1EA-25438F33FABB}"/>
                </a:ext>
              </a:extLst>
            </p:cNvPr>
            <p:cNvSpPr/>
            <p:nvPr/>
          </p:nvSpPr>
          <p:spPr>
            <a:xfrm>
              <a:off x="4910831" y="1111911"/>
              <a:ext cx="23703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u="sng" dirty="0">
                  <a:solidFill>
                    <a:schemeClr val="bg1"/>
                  </a:solidFill>
                </a:rPr>
                <a:t>Contact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E754E2-F4FB-8E4E-98EB-82D6BA5E5617}"/>
                </a:ext>
              </a:extLst>
            </p:cNvPr>
            <p:cNvSpPr/>
            <p:nvPr/>
          </p:nvSpPr>
          <p:spPr>
            <a:xfrm>
              <a:off x="3048000" y="2032728"/>
              <a:ext cx="6096000" cy="184665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Reginald Godfrey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Training Specialist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Integrated Emergency Management Branch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en-US" sz="2400" u="sng" dirty="0">
                  <a:solidFill>
                    <a:schemeClr val="bg1"/>
                  </a:solidFill>
                </a:rPr>
                <a:t>Reginald.Godfrey@fema</a:t>
              </a:r>
              <a:r>
                <a:rPr lang="en-US" altLang="en-US" sz="2400" u="sng">
                  <a:solidFill>
                    <a:schemeClr val="bg1"/>
                  </a:solidFill>
                </a:rPr>
                <a:t>.dhs.</a:t>
              </a:r>
              <a:r>
                <a:rPr lang="en-US" altLang="en-US" sz="2400" u="sng" dirty="0">
                  <a:solidFill>
                    <a:schemeClr val="bg1"/>
                  </a:solidFill>
                </a:rPr>
                <a:t>gov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en-US" u="sng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 descr="Federal Emergency Management Agency (FEMA) Seal">
              <a:extLst>
                <a:ext uri="{FF2B5EF4-FFF2-40B4-BE49-F238E27FC236}">
                  <a16:creationId xmlns:a16="http://schemas.microsoft.com/office/drawing/2014/main" id="{6BB693A3-D63F-4E42-A384-55677088A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3628" y="4517135"/>
              <a:ext cx="4013200" cy="1430093"/>
            </a:xfrm>
            <a:prstGeom prst="rect">
              <a:avLst/>
            </a:prstGeom>
          </p:spPr>
        </p:pic>
      </p:grp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9CDB8F0-17F5-734B-952C-0DEA2ADE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Slide Option 2</a:t>
            </a:r>
          </a:p>
        </p:txBody>
      </p:sp>
    </p:spTree>
    <p:extLst>
      <p:ext uri="{BB962C8B-B14F-4D97-AF65-F5344CB8AC3E}">
        <p14:creationId xmlns:p14="http://schemas.microsoft.com/office/powerpoint/2010/main" val="3586083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3AFF3A-504B-C343-8D00-2FFF37AB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7640" y="2404513"/>
            <a:ext cx="8036720" cy="743347"/>
          </a:xfrm>
        </p:spPr>
        <p:txBody>
          <a:bodyPr/>
          <a:lstStyle/>
          <a:p>
            <a:pPr algn="ctr"/>
            <a:r>
              <a:rPr lang="en-US" dirty="0"/>
              <a:t>Thank you for participating.</a:t>
            </a:r>
          </a:p>
        </p:txBody>
      </p:sp>
      <p:pic>
        <p:nvPicPr>
          <p:cNvPr id="5" name="Picture 4" descr="Federal Emergency Management Agency (FEMA) Seal">
            <a:extLst>
              <a:ext uri="{FF2B5EF4-FFF2-40B4-BE49-F238E27FC236}">
                <a16:creationId xmlns:a16="http://schemas.microsoft.com/office/drawing/2014/main" id="{6BB693A3-D63F-4E42-A384-55677088A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00" y="3954254"/>
            <a:ext cx="4584700" cy="163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8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Exercise Scope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dirty="0">
                <a:solidFill>
                  <a:srgbClr val="005288"/>
                </a:solidFill>
                <a:latin typeface="+mj-lt"/>
                <a:cs typeface="Arial" panose="020B0604020202020204" pitchFamily="34" charset="0"/>
              </a:rPr>
              <a:t>Focus on the role of your organization(s) in response to potential consequences of a large-scale power outage in your area, as well as the interdisciplinary and interagency coordination at the Federal, Native American, regional, State, and local levels.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8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Exercise Objectives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2338" indent="-465138" eaLnBrk="1" hangingPunct="1"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ea typeface="+mn-ea"/>
                <a:cs typeface="Arial" charset="0"/>
              </a:rPr>
              <a:t>Review participants knowledge, skills, and abilities to effectively conduct emergency response and recovery.  </a:t>
            </a:r>
          </a:p>
          <a:p>
            <a:pPr marL="922338" indent="-465138" eaLnBrk="1" hangingPunct="1"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ea typeface="+mn-ea"/>
                <a:cs typeface="Arial" charset="0"/>
              </a:rPr>
              <a:t>Enable participants to better coordinate response operations with counterparts from local government, state governments, tribal, territorial, federal agencies, private sector organizations, and nongovernmental agencies. </a:t>
            </a:r>
          </a:p>
          <a:p>
            <a:pPr marL="922338" indent="-465138" eaLnBrk="1" hangingPunct="1"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  <a:ea typeface="+mn-ea"/>
                <a:cs typeface="Arial" charset="0"/>
              </a:rPr>
              <a:t>Allow participating locations to share real-time related preparation, response and recovery solutions with all participants.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Exercise Overview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This is a four-hour, continuous, interactive exercise that will require schedule discipline.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The VTTX consists of: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Introductions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Three Modules (Preparedness, Response, Recovery)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Participant engagement encouraged both locally and cross-community.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5288"/>
                </a:solidFill>
                <a:latin typeface="+mj-lt"/>
              </a:rPr>
              <a:t>Time awareness during questions, brief outs, etc. 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Exercise Schedule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59345FC-AE5D-385B-60E2-51F517F9C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932081"/>
              </p:ext>
            </p:extLst>
          </p:nvPr>
        </p:nvGraphicFramePr>
        <p:xfrm>
          <a:off x="738188" y="1524000"/>
          <a:ext cx="107156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12">
                  <a:extLst>
                    <a:ext uri="{9D8B030D-6E8A-4147-A177-3AD203B41FA5}">
                      <a16:colId xmlns:a16="http://schemas.microsoft.com/office/drawing/2014/main" val="1290974374"/>
                    </a:ext>
                  </a:extLst>
                </a:gridCol>
                <a:gridCol w="5357812">
                  <a:extLst>
                    <a:ext uri="{9D8B030D-6E8A-4147-A177-3AD203B41FA5}">
                      <a16:colId xmlns:a16="http://schemas.microsoft.com/office/drawing/2014/main" val="130864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18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8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Preparedness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70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2: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20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3: Recovery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8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57400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7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Assumption and Artificialities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5288"/>
                </a:solidFill>
                <a:latin typeface="+mj-lt"/>
                <a:cs typeface="Arial" charset="0"/>
              </a:rPr>
              <a:t>The scenario is plausible, and events occur as they are presented.</a:t>
            </a:r>
          </a:p>
          <a:p>
            <a:pPr eaLnBrk="1" hangingPunct="1"/>
            <a:endParaRPr lang="en-US" sz="3600" dirty="0">
              <a:solidFill>
                <a:srgbClr val="005288"/>
              </a:solidFill>
              <a:latin typeface="+mj-lt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5288"/>
                </a:solidFill>
                <a:latin typeface="+mj-lt"/>
                <a:cs typeface="Arial" charset="0"/>
              </a:rPr>
              <a:t>There is no hidden agenda, and there are no trick questions.</a:t>
            </a:r>
          </a:p>
          <a:p>
            <a:pPr eaLnBrk="1" hangingPunct="1"/>
            <a:endParaRPr lang="en-US" sz="3600" dirty="0">
              <a:solidFill>
                <a:srgbClr val="005288"/>
              </a:solidFill>
              <a:latin typeface="+mj-lt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5288"/>
                </a:solidFill>
                <a:latin typeface="+mj-lt"/>
                <a:cs typeface="Arial" charset="0"/>
              </a:rPr>
              <a:t>All players receive information at the same time.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3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CAAB0E-BB9D-3842-99EE-8B989FE8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Ground Rules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99425C-0349-9B45-B176-C78AC517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1313" indent="-341313" eaLnBrk="1" hangingPunct="1">
              <a:buFont typeface="Arial" charset="0"/>
              <a:buAutoNum type="arabicPeriod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Do NOT critique the scenario</a:t>
            </a:r>
          </a:p>
          <a:p>
            <a:pPr marL="681038" lvl="1" indent="-214313" eaLnBrk="1" hangingPunct="1"/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Trying to find holes or inconsistencies in the scenario is counter-productive and disruptive; the scenario should stimulate discussion.</a:t>
            </a:r>
          </a:p>
          <a:p>
            <a:pPr marL="341313" indent="-341313" eaLnBrk="1" hangingPunct="1">
              <a:buFont typeface="Arial" charset="0"/>
              <a:buAutoNum type="arabicPeriod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Draw from your previous experience</a:t>
            </a:r>
          </a:p>
          <a:p>
            <a:pPr marL="681038" lvl="1" indent="-214313" eaLnBrk="1" hangingPunct="1"/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As you participate, please utilize your knowledge of how the Whole Community works together in response/recovery situations.</a:t>
            </a:r>
          </a:p>
          <a:p>
            <a:pPr marL="341313" indent="-341313" eaLnBrk="1" hangingPunct="1">
              <a:buFont typeface="Arial" charset="0"/>
              <a:buAutoNum type="arabicPeriod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Do NOT assume information</a:t>
            </a:r>
          </a:p>
          <a:p>
            <a:pPr marL="681038" lvl="1" indent="-214313" eaLnBrk="1" hangingPunct="1"/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If questions arise that are not answered by the provided material, please ask the facilitator to address the issue with the virtual group.</a:t>
            </a:r>
          </a:p>
          <a:p>
            <a:pPr marL="341313" indent="-341313" eaLnBrk="1" hangingPunct="1">
              <a:lnSpc>
                <a:spcPct val="90000"/>
              </a:lnSpc>
              <a:buFont typeface="Arial" charset="0"/>
              <a:buAutoNum type="arabicPeriod" startAt="4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Participation is encouraged</a:t>
            </a:r>
          </a:p>
          <a:p>
            <a:pPr marL="681038" lvl="1" indent="-214313" eaLnBrk="1" hangingPunct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Speak freely, respect others when they are speaking</a:t>
            </a:r>
          </a:p>
          <a:p>
            <a:pPr marL="681038" lvl="1" indent="-214313" eaLnBrk="1" hangingPunct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Participate in your disaster role as if the event were occurring</a:t>
            </a:r>
          </a:p>
          <a:p>
            <a:pPr marL="681038" lvl="1" indent="-214313" eaLnBrk="1" hangingPunct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Processes and decision making are more important than the details</a:t>
            </a:r>
          </a:p>
          <a:p>
            <a:pPr marL="341313" indent="-341313" eaLnBrk="1" hangingPunct="1">
              <a:lnSpc>
                <a:spcPct val="90000"/>
              </a:lnSpc>
              <a:buFont typeface="Times New Roman" pitchFamily="18" charset="0"/>
              <a:buAutoNum type="arabicPeriod" startAt="4"/>
            </a:pP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The facilitator's job is to help </a:t>
            </a:r>
            <a:r>
              <a:rPr lang="en-US" sz="2900" b="1" i="1" dirty="0">
                <a:solidFill>
                  <a:srgbClr val="005288"/>
                </a:solidFill>
                <a:latin typeface="+mj-lt"/>
                <a:cs typeface="Arial" charset="0"/>
              </a:rPr>
              <a:t>you </a:t>
            </a:r>
            <a:r>
              <a:rPr lang="en-US" sz="2900" dirty="0">
                <a:solidFill>
                  <a:srgbClr val="005288"/>
                </a:solidFill>
                <a:latin typeface="+mj-lt"/>
                <a:cs typeface="Arial" charset="0"/>
              </a:rPr>
              <a:t>come up with solutions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C5C9-11A8-2041-B529-148AB1AA75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096000" y="6173791"/>
            <a:ext cx="4443413" cy="365125"/>
          </a:xfrm>
        </p:spPr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C6602-DCF5-A742-9E52-7F2002C9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30FE-9960-F841-B34B-6E1863A60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1: </a:t>
            </a:r>
            <a:r>
              <a:rPr lang="en-US" sz="4000" dirty="0"/>
              <a:t>Preparedness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DCCF-C737-7A41-A8A1-0E6604838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04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188"/>
      </a:dk2>
      <a:lt2>
        <a:srgbClr val="F3F3F3"/>
      </a:lt2>
      <a:accent1>
        <a:srgbClr val="0078AE"/>
      </a:accent1>
      <a:accent2>
        <a:srgbClr val="595B5D"/>
      </a:accent2>
      <a:accent3>
        <a:srgbClr val="BABBBD"/>
      </a:accent3>
      <a:accent4>
        <a:srgbClr val="5E9732"/>
      </a:accent4>
      <a:accent5>
        <a:srgbClr val="0072CE"/>
      </a:accent5>
      <a:accent6>
        <a:srgbClr val="C31230"/>
      </a:accent6>
      <a:hlink>
        <a:srgbClr val="005188"/>
      </a:hlink>
      <a:folHlink>
        <a:srgbClr val="0051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ople xmlns="f1624607-c175-4d8a-a09d-80ec292de1e5" xsi:nil="true"/>
    <Instructions xmlns="f1624607-c175-4d8a-a09d-80ec292de1e5">Please Open in Desktop and Save with a new name on your desktop before using the template</Instructions>
    <lcf76f155ced4ddcb4097134ff3c332f xmlns="f1624607-c175-4d8a-a09d-80ec292de1e5">
      <Terms xmlns="http://schemas.microsoft.com/office/infopath/2007/PartnerControls"/>
    </lcf76f155ced4ddcb4097134ff3c332f>
    <TaxCatchAll xmlns="c6806540-9d18-4149-a3d6-64c2654538ee" xsi:nil="true"/>
    <SharedWithUsers xmlns="c6806540-9d18-4149-a3d6-64c2654538ee">
      <UserInfo>
        <DisplayName>Rutherford, Kelly</DisplayName>
        <AccountId>1053</AccountId>
        <AccountType/>
      </UserInfo>
      <UserInfo>
        <DisplayName>Kanchanakuntla, Ashika</DisplayName>
        <AccountId>25802</AccountId>
        <AccountType/>
      </UserInfo>
    </SharedWithUsers>
    <Language xmlns="f1624607-c175-4d8a-a09d-80ec292de1e5" xsi:nil="true"/>
    <Languages xmlns="f1624607-c175-4d8a-a09d-80ec292de1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BD006FAA53624682C5CF20B13A3289" ma:contentTypeVersion="17" ma:contentTypeDescription="Create a new document." ma:contentTypeScope="" ma:versionID="888842dc4426a6460cd5cb1f1f463553">
  <xsd:schema xmlns:xsd="http://www.w3.org/2001/XMLSchema" xmlns:xs="http://www.w3.org/2001/XMLSchema" xmlns:p="http://schemas.microsoft.com/office/2006/metadata/properties" xmlns:ns2="f1624607-c175-4d8a-a09d-80ec292de1e5" xmlns:ns3="c6806540-9d18-4149-a3d6-64c2654538ee" targetNamespace="http://schemas.microsoft.com/office/2006/metadata/properties" ma:root="true" ma:fieldsID="7822b49005247f1466bdc89ef06dbf4c" ns2:_="" ns3:_="">
    <xsd:import namespace="f1624607-c175-4d8a-a09d-80ec292de1e5"/>
    <xsd:import namespace="c6806540-9d18-4149-a3d6-64c2654538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People" minOccurs="0"/>
                <xsd:element ref="ns2:Instruction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Language" minOccurs="0"/>
                <xsd:element ref="ns2:Languag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24607-c175-4d8a-a09d-80ec292de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People" ma:index="16" nillable="true" ma:displayName="Graphic Type " ma:format="Dropdown" ma:internalName="Peopl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SL"/>
                        <xsd:enumeration value="awards"/>
                        <xsd:enumeration value="Cars"/>
                        <xsd:enumeration value="covid-19"/>
                        <xsd:enumeration value="date"/>
                        <xsd:enumeration value="disability"/>
                        <xsd:enumeration value="hearing"/>
                        <xsd:enumeration value="Home"/>
                        <xsd:enumeration value="Medical"/>
                        <xsd:enumeration value="Men"/>
                        <xsd:enumeration value="Mobile"/>
                        <xsd:enumeration value="money"/>
                        <xsd:enumeration value="Kids"/>
                        <xsd:enumeration value="phones"/>
                        <xsd:enumeration value="time"/>
                        <xsd:enumeration value="tree"/>
                        <xsd:enumeration value="sign language"/>
                        <xsd:enumeration value="stationary"/>
                        <xsd:enumeration value="Vehicle"/>
                        <xsd:enumeration value="Women"/>
                        <xsd:enumeration value="drinks"/>
                        <xsd:enumeration value="businesses"/>
                        <xsd:enumeration value="Electronics"/>
                        <xsd:enumeration value="FEMA Staff"/>
                        <xsd:enumeration value="family"/>
                        <xsd:enumeration value="water"/>
                        <xsd:enumeration value="first responder"/>
                        <xsd:enumeration value="fire"/>
                        <xsd:enumeration value="Computer"/>
                        <xsd:enumeration value="social"/>
                        <xsd:enumeration value="camera"/>
                        <xsd:enumeration value="media"/>
                        <xsd:enumeration value="laptop"/>
                        <xsd:enumeration value="books"/>
                        <xsd:enumeration value="car"/>
                        <xsd:enumeration value="forms"/>
                        <xsd:enumeration value="water"/>
                        <xsd:enumeration value="debris"/>
                        <xsd:enumeration value="plants"/>
                        <xsd:enumeration value="teams"/>
                        <xsd:enumeration value="webinar"/>
                        <xsd:enumeration value="animal"/>
                        <xsd:enumeration value="map"/>
                        <xsd:enumeration value="gps"/>
                        <xsd:enumeration value="utilities"/>
                        <xsd:enumeration value="storm"/>
                        <xsd:enumeration value="Food"/>
                        <xsd:enumeration value="internet"/>
                        <xsd:enumeration value="signs"/>
                        <xsd:enumeration value="appliances"/>
                        <xsd:enumeration value="power"/>
                        <xsd:enumeration value="girl"/>
                        <xsd:enumeration value="boy"/>
                        <xsd:enumeration value="ready"/>
                        <xsd:enumeration value="pet"/>
                        <xsd:enumeration value="Travel"/>
                        <xsd:enumeration value="office"/>
                        <xsd:enumeration value="chair"/>
                        <xsd:enumeration value="Education"/>
                        <xsd:enumeration value="Face Mask"/>
                        <xsd:enumeration value="sports"/>
                        <xsd:enumeration value="protection"/>
                        <xsd:enumeration value="Hazardous"/>
                        <xsd:enumeration value="social media"/>
                        <xsd:enumeration value="PA"/>
                        <xsd:enumeration value="Flyer"/>
                        <xsd:enumeration value="Animation"/>
                        <xsd:enumeration value="IA"/>
                        <xsd:enumeration value="Hurricane"/>
                        <xsd:enumeration value="Tornado"/>
                        <xsd:enumeration value="Earthquake"/>
                        <xsd:enumeration value="Mudslide"/>
                        <xsd:enumeration value="id"/>
                        <xsd:enumeration value="legal"/>
                        <xsd:enumeration value="Transportation"/>
                        <xsd:enumeration value="Eyewear"/>
                        <xsd:enumeration value="Multiple Languages"/>
                        <xsd:enumeration value="PA"/>
                        <xsd:enumeration value="Ready"/>
                        <xsd:enumeration value="Facebook"/>
                        <xsd:enumeration value="Twitter"/>
                        <xsd:enumeration value="Instagram Sto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Instructions" ma:index="17" nillable="true" ma:displayName="Instructions" ma:format="Dropdown" ma:internalName="Instructions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85e291b-231a-4814-a0e4-2f7fa3dec4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anguage" ma:index="23" nillable="true" ma:displayName="Language" ma:format="Dropdown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Spanish"/>
                    <xsd:enumeration value="Arabic"/>
                    <xsd:enumeration value="Bengali"/>
                    <xsd:enumeration value="Burmese"/>
                    <xsd:enumeration value="Chinese"/>
                    <xsd:enumeration value="Creole"/>
                    <xsd:enumeration value="Chamorro"/>
                    <xsd:enumeration value="Dari"/>
                    <xsd:enumeration value="French"/>
                    <xsd:enumeration value="German"/>
                    <xsd:enumeration value="Gujarati"/>
                    <xsd:enumeration value="Hebrew"/>
                    <xsd:enumeration value="hmong"/>
                    <xsd:enumeration value="italian"/>
                    <xsd:enumeration value="Japanese"/>
                    <xsd:enumeration value="Karen"/>
                    <xsd:enumeration value="Kayah"/>
                    <xsd:enumeration value="Korean"/>
                    <xsd:enumeration value="Navajo"/>
                    <xsd:enumeration value="Nepalese"/>
                    <xsd:enumeration value="Pashto"/>
                    <xsd:enumeration value="Polish"/>
                  </xsd:restriction>
                </xsd:simpleType>
              </xsd:element>
            </xsd:sequence>
          </xsd:extension>
        </xsd:complexContent>
      </xsd:complexType>
    </xsd:element>
    <xsd:element name="Languages" ma:index="24" nillable="true" ma:displayName="Languages" ma:format="Dropdown" ma:internalName="Languag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Spanish"/>
                    <xsd:enumeration value="Bengali"/>
                    <xsd:enumeration value="Albanian"/>
                    <xsd:enumeration value="Arabic"/>
                    <xsd:enumeration value="Burmese"/>
                    <xsd:enumeration value="Chamorro"/>
                    <xsd:enumeration value="Chinese"/>
                    <xsd:enumeration value="Creole"/>
                    <xsd:enumeration value="Croatian"/>
                    <xsd:enumeration value="Dari"/>
                    <xsd:enumeration value="French"/>
                    <xsd:enumeration value="German"/>
                    <xsd:enumeration value="Greek"/>
                    <xsd:enumeration value="Gujarati"/>
                    <xsd:enumeration value="hebrew"/>
                    <xsd:enumeration value="Hindi"/>
                    <xsd:enumeration value="Hmong"/>
                    <xsd:enumeration value="Indonesian"/>
                    <xsd:enumeration value="italian"/>
                    <xsd:enumeration value="Japanese"/>
                    <xsd:enumeration value="Karen"/>
                    <xsd:enumeration value="Kayah"/>
                    <xsd:enumeration value="Kiche"/>
                    <xsd:enumeration value="Kriundi"/>
                    <xsd:enumeration value="Korean"/>
                    <xsd:enumeration value="Navajo"/>
                    <xsd:enumeration value="Nepalese"/>
                    <xsd:enumeration value="Pashto"/>
                    <xsd:enumeration value="Polish"/>
                    <xsd:enumeration value="Portuguese"/>
                    <xsd:enumeration value="Russian"/>
                    <xsd:enumeration value="Samoan"/>
                    <xsd:enumeration value="Somali"/>
                    <xsd:enumeration value="Swahili"/>
                    <xsd:enumeration value="Tagalog"/>
                    <xsd:enumeration value="Thai"/>
                    <xsd:enumeration value="Urdu"/>
                    <xsd:enumeration value="Vietnamese"/>
                    <xsd:enumeration value="Zomi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06540-9d18-4149-a3d6-64c2654538e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6e00e3f-e6e0-4bec-9c61-372d1f17f879}" ma:internalName="TaxCatchAll" ma:showField="CatchAllData" ma:web="c6806540-9d18-4149-a3d6-64c265453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B5BB03-DD21-4258-90BA-4BA883F2CE48}">
  <ds:schemaRefs>
    <ds:schemaRef ds:uri="c6806540-9d18-4149-a3d6-64c2654538ee"/>
    <ds:schemaRef ds:uri="f1624607-c175-4d8a-a09d-80ec292de1e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976EDC-3E53-4B2A-8042-2CE68B9B81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6C7EF8-AA2B-46AF-BD7F-5ED6EFF7D64C}">
  <ds:schemaRefs>
    <ds:schemaRef ds:uri="c6806540-9d18-4149-a3d6-64c2654538ee"/>
    <ds:schemaRef ds:uri="f1624607-c175-4d8a-a09d-80ec292de1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18546</TotalTime>
  <Words>1725</Words>
  <Application>Microsoft Office PowerPoint</Application>
  <PresentationFormat>Widescreen</PresentationFormat>
  <Paragraphs>243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FEMA/EMI Virtual Table Top Exercise (VTTX) Large-Scale Power Outage January 23, 24, 25 2024</vt:lpstr>
      <vt:lpstr>Welcome and Introductions</vt:lpstr>
      <vt:lpstr>Exercise Scope</vt:lpstr>
      <vt:lpstr>Exercise Objectives</vt:lpstr>
      <vt:lpstr>Exercise Overview</vt:lpstr>
      <vt:lpstr>Exercise Schedule</vt:lpstr>
      <vt:lpstr>Assumption and Artificialities</vt:lpstr>
      <vt:lpstr>Ground Rules</vt:lpstr>
      <vt:lpstr>Module 1: Preparedness</vt:lpstr>
      <vt:lpstr>Module 1: Situation Timeline</vt:lpstr>
      <vt:lpstr>Module 1: Situation Timeline</vt:lpstr>
      <vt:lpstr>Key Issues</vt:lpstr>
      <vt:lpstr>Module 1: Discussion Questions</vt:lpstr>
      <vt:lpstr>Module 1: Brief Out</vt:lpstr>
      <vt:lpstr>Module 2: Response</vt:lpstr>
      <vt:lpstr>Module 2: Situation Timeline</vt:lpstr>
      <vt:lpstr>Module 2: Situation Timeline</vt:lpstr>
      <vt:lpstr>Key Issues</vt:lpstr>
      <vt:lpstr>Module 2: Discussion Questions</vt:lpstr>
      <vt:lpstr>Module 2: Brief Out</vt:lpstr>
      <vt:lpstr>Module 3: Recovery</vt:lpstr>
      <vt:lpstr>Module 3: Situation Timeline</vt:lpstr>
      <vt:lpstr>Module 3: Key Issues</vt:lpstr>
      <vt:lpstr>Module 3: Discussion Questions</vt:lpstr>
      <vt:lpstr>Module 3: Brief Out</vt:lpstr>
      <vt:lpstr>ENDEX</vt:lpstr>
      <vt:lpstr>Contact Slide Option 2</vt:lpstr>
      <vt:lpstr>Thank you for participating.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 PowerPoint Template</dc:title>
  <dc:subject/>
  <dc:creator>FEMA External Affairs</dc:creator>
  <cp:keywords/>
  <dc:description/>
  <cp:lastModifiedBy>Siwik, Damien</cp:lastModifiedBy>
  <cp:revision>29</cp:revision>
  <cp:lastPrinted>2020-03-02T16:45:50Z</cp:lastPrinted>
  <dcterms:created xsi:type="dcterms:W3CDTF">2012-11-19T20:41:22Z</dcterms:created>
  <dcterms:modified xsi:type="dcterms:W3CDTF">2024-01-19T13:43:44Z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0x01010081BD006FAA53624682C5CF20B13A3289</vt:lpwstr>
  </property>
  <property fmtid="{D5CDD505-2E9C-101B-9397-08002B2CF9AE}" pid="3" name="MediaServiceImageTags">
    <vt:lpwstr/>
  </property>
</Properties>
</file>