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Century Gothic" panose="020B0502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Li3Phra7cQ2b30EcWYQv04LRs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22" d="100"/>
          <a:sy n="122" d="100"/>
        </p:scale>
        <p:origin x="1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penbach, Holly" userId="1ad7e10d-d356-475f-ae28-2b2e0fc91ed4" providerId="ADAL" clId="{492EDF62-C8AB-4EE6-9536-F31BEB3C2266}"/>
    <pc:docChg chg="modSld">
      <pc:chgData name="Erpenbach, Holly" userId="1ad7e10d-d356-475f-ae28-2b2e0fc91ed4" providerId="ADAL" clId="{492EDF62-C8AB-4EE6-9536-F31BEB3C2266}" dt="2024-02-08T15:51:23.553" v="0" actId="6549"/>
      <pc:docMkLst>
        <pc:docMk/>
      </pc:docMkLst>
      <pc:sldChg chg="modNotesTx">
        <pc:chgData name="Erpenbach, Holly" userId="1ad7e10d-d356-475f-ae28-2b2e0fc91ed4" providerId="ADAL" clId="{492EDF62-C8AB-4EE6-9536-F31BEB3C2266}" dt="2024-02-08T15:51:23.553" v="0" actId="6549"/>
        <pc:sldMkLst>
          <pc:docMk/>
          <pc:sldMk cId="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 name="Google Shape;20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b02954f74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2b02954f74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02954f741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2b02954f74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b02954f741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2b02954f74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b02954f741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2b02954f741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b02954f741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2b02954f741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b02954f74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2b02954f74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40"/>
          <p:cNvSpPr/>
          <p:nvPr/>
        </p:nvSpPr>
        <p:spPr>
          <a:xfrm>
            <a:off x="0" y="-3175"/>
            <a:ext cx="12192000" cy="5203825"/>
          </a:xfrm>
          <a:custGeom>
            <a:avLst/>
            <a:gdLst/>
            <a:ahLst/>
            <a:cxnLst/>
            <a:rect l="l" t="t" r="r" b="b"/>
            <a:pathLst>
              <a:path w="5760" h="3278" extrusionOk="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4" name="Google Shape;14;p40"/>
          <p:cNvSpPr txBox="1">
            <a:spLocks noGrp="1"/>
          </p:cNvSpPr>
          <p:nvPr>
            <p:ph type="ctrTitle"/>
          </p:nvPr>
        </p:nvSpPr>
        <p:spPr>
          <a:xfrm>
            <a:off x="810000" y="3440218"/>
            <a:ext cx="10572000" cy="12624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rgbClr val="FEFEFE"/>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0"/>
          <p:cNvSpPr txBox="1">
            <a:spLocks noGrp="1"/>
          </p:cNvSpPr>
          <p:nvPr>
            <p:ph type="subTitle" idx="1"/>
          </p:nvPr>
        </p:nvSpPr>
        <p:spPr>
          <a:xfrm>
            <a:off x="810001" y="5280847"/>
            <a:ext cx="10572000" cy="434974"/>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360"/>
              </a:spcBef>
              <a:spcAft>
                <a:spcPts val="0"/>
              </a:spcAft>
              <a:buSzPts val="1800"/>
              <a:buNone/>
              <a:defRPr>
                <a:solidFill>
                  <a:schemeClr val="lt1"/>
                </a:solidFill>
              </a:defRPr>
            </a:lvl1pPr>
            <a:lvl2pPr lvl="1" algn="ctr">
              <a:lnSpc>
                <a:spcPct val="100000"/>
              </a:lnSpc>
              <a:spcBef>
                <a:spcPts val="600"/>
              </a:spcBef>
              <a:spcAft>
                <a:spcPts val="0"/>
              </a:spcAft>
              <a:buSzPts val="1600"/>
              <a:buNone/>
              <a:defRPr>
                <a:solidFill>
                  <a:schemeClr val="lt1"/>
                </a:solidFill>
              </a:defRPr>
            </a:lvl2pPr>
            <a:lvl3pPr lvl="2" algn="ctr">
              <a:lnSpc>
                <a:spcPct val="100000"/>
              </a:lnSpc>
              <a:spcBef>
                <a:spcPts val="600"/>
              </a:spcBef>
              <a:spcAft>
                <a:spcPts val="0"/>
              </a:spcAft>
              <a:buSzPts val="1400"/>
              <a:buNone/>
              <a:defRPr>
                <a:solidFill>
                  <a:schemeClr val="lt1"/>
                </a:solidFill>
              </a:defRPr>
            </a:lvl3pPr>
            <a:lvl4pPr lvl="3" algn="ctr">
              <a:lnSpc>
                <a:spcPct val="100000"/>
              </a:lnSpc>
              <a:spcBef>
                <a:spcPts val="600"/>
              </a:spcBef>
              <a:spcAft>
                <a:spcPts val="0"/>
              </a:spcAft>
              <a:buSzPts val="1200"/>
              <a:buNone/>
              <a:defRPr>
                <a:solidFill>
                  <a:schemeClr val="lt1"/>
                </a:solidFill>
              </a:defRPr>
            </a:lvl4pPr>
            <a:lvl5pPr lvl="4" algn="ctr">
              <a:lnSpc>
                <a:spcPct val="100000"/>
              </a:lnSpc>
              <a:spcBef>
                <a:spcPts val="600"/>
              </a:spcBef>
              <a:spcAft>
                <a:spcPts val="0"/>
              </a:spcAft>
              <a:buSzPts val="1200"/>
              <a:buNone/>
              <a:defRPr>
                <a:solidFill>
                  <a:schemeClr val="lt1"/>
                </a:solidFill>
              </a:defRPr>
            </a:lvl5pPr>
            <a:lvl6pPr lvl="5" algn="ctr">
              <a:lnSpc>
                <a:spcPct val="100000"/>
              </a:lnSpc>
              <a:spcBef>
                <a:spcPts val="600"/>
              </a:spcBef>
              <a:spcAft>
                <a:spcPts val="0"/>
              </a:spcAft>
              <a:buSzPts val="1200"/>
              <a:buNone/>
              <a:defRPr>
                <a:solidFill>
                  <a:schemeClr val="lt1"/>
                </a:solidFill>
              </a:defRPr>
            </a:lvl6pPr>
            <a:lvl7pPr lvl="6" algn="ctr">
              <a:lnSpc>
                <a:spcPct val="100000"/>
              </a:lnSpc>
              <a:spcBef>
                <a:spcPts val="600"/>
              </a:spcBef>
              <a:spcAft>
                <a:spcPts val="0"/>
              </a:spcAft>
              <a:buSzPts val="1200"/>
              <a:buNone/>
              <a:defRPr>
                <a:solidFill>
                  <a:schemeClr val="lt1"/>
                </a:solidFill>
              </a:defRPr>
            </a:lvl7pPr>
            <a:lvl8pPr lvl="7" algn="ctr">
              <a:lnSpc>
                <a:spcPct val="100000"/>
              </a:lnSpc>
              <a:spcBef>
                <a:spcPts val="600"/>
              </a:spcBef>
              <a:spcAft>
                <a:spcPts val="0"/>
              </a:spcAft>
              <a:buSzPts val="1200"/>
              <a:buNone/>
              <a:defRPr>
                <a:solidFill>
                  <a:schemeClr val="lt1"/>
                </a:solidFill>
              </a:defRPr>
            </a:lvl8pPr>
            <a:lvl9pPr lvl="8" algn="ctr">
              <a:lnSpc>
                <a:spcPct val="100000"/>
              </a:lnSpc>
              <a:spcBef>
                <a:spcPts val="600"/>
              </a:spcBef>
              <a:spcAft>
                <a:spcPts val="600"/>
              </a:spcAft>
              <a:buSzPts val="1200"/>
              <a:buNone/>
              <a:defRPr>
                <a:solidFill>
                  <a:schemeClr val="lt1"/>
                </a:solidFill>
              </a:defRPr>
            </a:lvl9pPr>
          </a:lstStyle>
          <a:p>
            <a:endParaRPr/>
          </a:p>
        </p:txBody>
      </p:sp>
      <p:sp>
        <p:nvSpPr>
          <p:cNvPr id="16" name="Google Shape;16;p40"/>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0"/>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9" name="Google Shape;19;p40" descr="A picture containing text, room, sign, gambling house&#10;&#10;Description automatically generated"/>
          <p:cNvPicPr preferRelativeResize="0"/>
          <p:nvPr/>
        </p:nvPicPr>
        <p:blipFill rotWithShape="1">
          <a:blip r:embed="rId3">
            <a:alphaModFix/>
          </a:blip>
          <a:srcRect/>
          <a:stretch/>
        </p:blipFill>
        <p:spPr>
          <a:xfrm>
            <a:off x="4344478" y="564088"/>
            <a:ext cx="3206696" cy="319955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2"/>
        <p:cNvGrpSpPr/>
        <p:nvPr/>
      </p:nvGrpSpPr>
      <p:grpSpPr>
        <a:xfrm>
          <a:off x="0" y="0"/>
          <a:ext cx="0" cy="0"/>
          <a:chOff x="0" y="0"/>
          <a:chExt cx="0" cy="0"/>
        </a:xfrm>
      </p:grpSpPr>
      <p:sp>
        <p:nvSpPr>
          <p:cNvPr id="83" name="Google Shape;83;p49"/>
          <p:cNvSpPr txBox="1">
            <a:spLocks noGrp="1"/>
          </p:cNvSpPr>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rgbClr val="FEFEFE"/>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9"/>
          <p:cNvSpPr>
            <a:spLocks noGrp="1"/>
          </p:cNvSpPr>
          <p:nvPr>
            <p:ph type="pic" idx="2"/>
          </p:nvPr>
        </p:nvSpPr>
        <p:spPr>
          <a:xfrm>
            <a:off x="0" y="0"/>
            <a:ext cx="12192000" cy="4800600"/>
          </a:xfrm>
          <a:prstGeom prst="rect">
            <a:avLst/>
          </a:prstGeom>
          <a:noFill/>
          <a:ln w="9525" cap="rnd" cmpd="sng">
            <a:solidFill>
              <a:schemeClr val="lt2"/>
            </a:solidFill>
            <a:prstDash val="solid"/>
            <a:round/>
            <a:headEnd type="none" w="sm" len="sm"/>
            <a:tailEnd type="none" w="sm" len="sm"/>
          </a:ln>
          <a:effectLst>
            <a:outerShdw blurRad="50800">
              <a:srgbClr val="000000">
                <a:alpha val="40000"/>
              </a:srgbClr>
            </a:outerShdw>
          </a:effectLst>
        </p:spPr>
      </p:sp>
      <p:sp>
        <p:nvSpPr>
          <p:cNvPr id="85" name="Google Shape;85;p49"/>
          <p:cNvSpPr txBox="1">
            <a:spLocks noGrp="1"/>
          </p:cNvSpPr>
          <p:nvPr>
            <p:ph type="body" idx="1"/>
          </p:nvPr>
        </p:nvSpPr>
        <p:spPr>
          <a:xfrm>
            <a:off x="810000" y="5367338"/>
            <a:ext cx="10561418" cy="493712"/>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200"/>
              <a:buNone/>
              <a:defRPr sz="12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86" name="Google Shape;86;p49"/>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9"/>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9"/>
        <p:cNvGrpSpPr/>
        <p:nvPr/>
      </p:nvGrpSpPr>
      <p:grpSpPr>
        <a:xfrm>
          <a:off x="0" y="0"/>
          <a:ext cx="0" cy="0"/>
          <a:chOff x="0" y="0"/>
          <a:chExt cx="0" cy="0"/>
        </a:xfrm>
      </p:grpSpPr>
      <p:sp>
        <p:nvSpPr>
          <p:cNvPr id="90" name="Google Shape;90;p50"/>
          <p:cNvSpPr/>
          <p:nvPr/>
        </p:nvSpPr>
        <p:spPr>
          <a:xfrm>
            <a:off x="631697" y="1081456"/>
            <a:ext cx="6332416" cy="3239188"/>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91" name="Google Shape;91;p50"/>
          <p:cNvSpPr txBox="1">
            <a:spLocks noGrp="1"/>
          </p:cNvSpPr>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rgbClr val="FEFEFE"/>
              </a:buClr>
              <a:buSzPts val="4200"/>
              <a:buFont typeface="Century Gothic"/>
              <a:buNone/>
              <a:defRPr sz="42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853190" y="4443680"/>
            <a:ext cx="5891636" cy="713241"/>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800"/>
              <a:buNone/>
              <a:defRPr sz="1800">
                <a:solidFill>
                  <a:schemeClr val="lt1"/>
                </a:solidFill>
              </a:defRPr>
            </a:lvl1pPr>
            <a:lvl2pPr marL="914400" lvl="1" indent="-228600" algn="l">
              <a:lnSpc>
                <a:spcPct val="100000"/>
              </a:lnSpc>
              <a:spcBef>
                <a:spcPts val="600"/>
              </a:spcBef>
              <a:spcAft>
                <a:spcPts val="0"/>
              </a:spcAft>
              <a:buSzPts val="1800"/>
              <a:buNone/>
              <a:defRPr sz="1800">
                <a:solidFill>
                  <a:schemeClr val="lt1"/>
                </a:solidFill>
              </a:defRPr>
            </a:lvl2pPr>
            <a:lvl3pPr marL="1371600" lvl="2" indent="-228600" algn="l">
              <a:lnSpc>
                <a:spcPct val="100000"/>
              </a:lnSpc>
              <a:spcBef>
                <a:spcPts val="600"/>
              </a:spcBef>
              <a:spcAft>
                <a:spcPts val="0"/>
              </a:spcAft>
              <a:buSzPts val="1600"/>
              <a:buNone/>
              <a:defRPr sz="1600">
                <a:solidFill>
                  <a:schemeClr val="lt1"/>
                </a:solidFill>
              </a:defRPr>
            </a:lvl3pPr>
            <a:lvl4pPr marL="1828800" lvl="3" indent="-228600" algn="l">
              <a:lnSpc>
                <a:spcPct val="100000"/>
              </a:lnSpc>
              <a:spcBef>
                <a:spcPts val="600"/>
              </a:spcBef>
              <a:spcAft>
                <a:spcPts val="0"/>
              </a:spcAft>
              <a:buSzPts val="1400"/>
              <a:buNone/>
              <a:defRPr sz="1400">
                <a:solidFill>
                  <a:schemeClr val="lt1"/>
                </a:solidFill>
              </a:defRPr>
            </a:lvl4pPr>
            <a:lvl5pPr marL="2286000" lvl="4" indent="-228600" algn="l">
              <a:lnSpc>
                <a:spcPct val="100000"/>
              </a:lnSpc>
              <a:spcBef>
                <a:spcPts val="600"/>
              </a:spcBef>
              <a:spcAft>
                <a:spcPts val="0"/>
              </a:spcAft>
              <a:buSzPts val="1400"/>
              <a:buNone/>
              <a:defRPr sz="1400">
                <a:solidFill>
                  <a:schemeClr val="lt1"/>
                </a:solidFill>
              </a:defRPr>
            </a:lvl5pPr>
            <a:lvl6pPr marL="2743200" lvl="5" indent="-228600" algn="l">
              <a:lnSpc>
                <a:spcPct val="100000"/>
              </a:lnSpc>
              <a:spcBef>
                <a:spcPts val="600"/>
              </a:spcBef>
              <a:spcAft>
                <a:spcPts val="0"/>
              </a:spcAft>
              <a:buSzPts val="1400"/>
              <a:buNone/>
              <a:defRPr sz="1400">
                <a:solidFill>
                  <a:schemeClr val="lt1"/>
                </a:solidFill>
              </a:defRPr>
            </a:lvl6pPr>
            <a:lvl7pPr marL="3200400" lvl="6" indent="-228600" algn="l">
              <a:lnSpc>
                <a:spcPct val="100000"/>
              </a:lnSpc>
              <a:spcBef>
                <a:spcPts val="600"/>
              </a:spcBef>
              <a:spcAft>
                <a:spcPts val="0"/>
              </a:spcAft>
              <a:buSzPts val="1400"/>
              <a:buNone/>
              <a:defRPr sz="1400">
                <a:solidFill>
                  <a:schemeClr val="lt1"/>
                </a:solidFill>
              </a:defRPr>
            </a:lvl7pPr>
            <a:lvl8pPr marL="3657600" lvl="7" indent="-228600" algn="l">
              <a:lnSpc>
                <a:spcPct val="100000"/>
              </a:lnSpc>
              <a:spcBef>
                <a:spcPts val="600"/>
              </a:spcBef>
              <a:spcAft>
                <a:spcPts val="0"/>
              </a:spcAft>
              <a:buSzPts val="1400"/>
              <a:buNone/>
              <a:defRPr sz="1400">
                <a:solidFill>
                  <a:schemeClr val="lt1"/>
                </a:solidFill>
              </a:defRPr>
            </a:lvl8pPr>
            <a:lvl9pPr marL="4114800" lvl="8" indent="-228600" algn="l">
              <a:lnSpc>
                <a:spcPct val="100000"/>
              </a:lnSpc>
              <a:spcBef>
                <a:spcPts val="600"/>
              </a:spcBef>
              <a:spcAft>
                <a:spcPts val="600"/>
              </a:spcAft>
              <a:buSzPts val="1400"/>
              <a:buNone/>
              <a:defRPr sz="1400">
                <a:solidFill>
                  <a:schemeClr val="lt1"/>
                </a:solidFill>
              </a:defRPr>
            </a:lvl9pPr>
          </a:lstStyle>
          <a:p>
            <a:endParaRPr/>
          </a:p>
        </p:txBody>
      </p:sp>
      <p:sp>
        <p:nvSpPr>
          <p:cNvPr id="93" name="Google Shape;93;p50"/>
          <p:cNvSpPr txBox="1">
            <a:spLocks noGrp="1"/>
          </p:cNvSpPr>
          <p:nvPr>
            <p:ph type="body" idx="2"/>
          </p:nvPr>
        </p:nvSpPr>
        <p:spPr>
          <a:xfrm>
            <a:off x="7574642" y="1081456"/>
            <a:ext cx="3810001" cy="40754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800"/>
              <a:buFont typeface="Century Gothic"/>
              <a:buNone/>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94" name="Google Shape;94;p50"/>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0"/>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0"/>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7"/>
        <p:cNvGrpSpPr/>
        <p:nvPr/>
      </p:nvGrpSpPr>
      <p:grpSpPr>
        <a:xfrm>
          <a:off x="0" y="0"/>
          <a:ext cx="0" cy="0"/>
          <a:chOff x="0" y="0"/>
          <a:chExt cx="0" cy="0"/>
        </a:xfrm>
      </p:grpSpPr>
      <p:sp>
        <p:nvSpPr>
          <p:cNvPr id="98" name="Google Shape;98;p51"/>
          <p:cNvSpPr/>
          <p:nvPr/>
        </p:nvSpPr>
        <p:spPr>
          <a:xfrm>
            <a:off x="1140884" y="2286585"/>
            <a:ext cx="4895115" cy="2503972"/>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99" name="Google Shape;99;p51"/>
          <p:cNvSpPr txBox="1">
            <a:spLocks noGrp="1"/>
          </p:cNvSpPr>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rgbClr val="FEFEFE"/>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1"/>
          <p:cNvSpPr txBox="1">
            <a:spLocks noGrp="1"/>
          </p:cNvSpPr>
          <p:nvPr>
            <p:ph type="body" idx="1"/>
          </p:nvPr>
        </p:nvSpPr>
        <p:spPr>
          <a:xfrm>
            <a:off x="6156000" y="2286000"/>
            <a:ext cx="4880300" cy="229552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800"/>
              <a:buFont typeface="Century Gothic"/>
              <a:buNone/>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101" name="Google Shape;101;p51"/>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4"/>
        <p:cNvGrpSpPr/>
        <p:nvPr/>
      </p:nvGrpSpPr>
      <p:grpSpPr>
        <a:xfrm>
          <a:off x="0" y="0"/>
          <a:ext cx="0" cy="0"/>
          <a:chOff x="0" y="0"/>
          <a:chExt cx="0" cy="0"/>
        </a:xfrm>
      </p:grpSpPr>
      <p:sp>
        <p:nvSpPr>
          <p:cNvPr id="105" name="Google Shape;105;p52"/>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06" name="Google Shape;106;p52"/>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2"/>
          <p:cNvSpPr txBox="1">
            <a:spLocks noGrp="1"/>
          </p:cNvSpPr>
          <p:nvPr>
            <p:ph type="body" idx="1"/>
          </p:nvPr>
        </p:nvSpPr>
        <p:spPr>
          <a:xfrm rot="5400000">
            <a:off x="4254444" y="-1260043"/>
            <a:ext cx="3674397" cy="1056328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108" name="Google Shape;108;p5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53"/>
          <p:cNvSpPr/>
          <p:nvPr/>
        </p:nvSpPr>
        <p:spPr>
          <a:xfrm>
            <a:off x="7669651" y="446089"/>
            <a:ext cx="4522349" cy="5414962"/>
          </a:xfrm>
          <a:custGeom>
            <a:avLst/>
            <a:gdLst/>
            <a:ahLst/>
            <a:cxnLst/>
            <a:rect l="l" t="t" r="r" b="b"/>
            <a:pathLst>
              <a:path w="2879" h="4320" extrusionOk="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113" name="Google Shape;113;p53"/>
          <p:cNvSpPr txBox="1">
            <a:spLocks noGrp="1"/>
          </p:cNvSpPr>
          <p:nvPr>
            <p:ph type="title"/>
          </p:nvPr>
        </p:nvSpPr>
        <p:spPr>
          <a:xfrm rot="5400000">
            <a:off x="6863536" y="1906175"/>
            <a:ext cx="5134798" cy="2494791"/>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3"/>
          <p:cNvSpPr txBox="1">
            <a:spLocks noGrp="1"/>
          </p:cNvSpPr>
          <p:nvPr>
            <p:ph type="body" idx="1"/>
          </p:nvPr>
        </p:nvSpPr>
        <p:spPr>
          <a:xfrm rot="5400000">
            <a:off x="1408290" y="-152200"/>
            <a:ext cx="5414962" cy="661154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115" name="Google Shape;115;p53"/>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42"/>
          <p:cNvSpPr/>
          <p:nvPr/>
        </p:nvSpPr>
        <p:spPr>
          <a:xfrm>
            <a:off x="0" y="1"/>
            <a:ext cx="12192000" cy="5203825"/>
          </a:xfrm>
          <a:custGeom>
            <a:avLst/>
            <a:gdLst/>
            <a:ahLst/>
            <a:cxnLst/>
            <a:rect l="l" t="t" r="r" b="b"/>
            <a:pathLst>
              <a:path w="5760" h="3278" extrusionOk="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2" name="Google Shape;22;p42"/>
          <p:cNvSpPr txBox="1">
            <a:spLocks noGrp="1"/>
          </p:cNvSpPr>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r">
              <a:lnSpc>
                <a:spcPct val="100000"/>
              </a:lnSpc>
              <a:spcBef>
                <a:spcPts val="0"/>
              </a:spcBef>
              <a:spcAft>
                <a:spcPts val="0"/>
              </a:spcAft>
              <a:buClr>
                <a:srgbClr val="FEFEFE"/>
              </a:buClr>
              <a:buSzPts val="4800"/>
              <a:buFont typeface="Century Gothic"/>
              <a:buNone/>
              <a:defRPr sz="48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810000" y="5281201"/>
            <a:ext cx="10561418" cy="43395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lvl1pPr marL="457200" lvl="0" indent="-228600" algn="r">
              <a:lnSpc>
                <a:spcPct val="100000"/>
              </a:lnSpc>
              <a:spcBef>
                <a:spcPts val="360"/>
              </a:spcBef>
              <a:spcAft>
                <a:spcPts val="0"/>
              </a:spcAft>
              <a:buSzPts val="1800"/>
              <a:buNone/>
              <a:defRPr sz="1800">
                <a:solidFill>
                  <a:schemeClr val="lt1"/>
                </a:solidFill>
              </a:defRPr>
            </a:lvl1pPr>
            <a:lvl2pPr marL="914400" lvl="1" indent="-228600" algn="l">
              <a:lnSpc>
                <a:spcPct val="100000"/>
              </a:lnSpc>
              <a:spcBef>
                <a:spcPts val="600"/>
              </a:spcBef>
              <a:spcAft>
                <a:spcPts val="0"/>
              </a:spcAft>
              <a:buSzPts val="1800"/>
              <a:buNone/>
              <a:defRPr sz="1800">
                <a:solidFill>
                  <a:schemeClr val="lt1"/>
                </a:solidFill>
              </a:defRPr>
            </a:lvl2pPr>
            <a:lvl3pPr marL="1371600" lvl="2" indent="-228600" algn="l">
              <a:lnSpc>
                <a:spcPct val="100000"/>
              </a:lnSpc>
              <a:spcBef>
                <a:spcPts val="600"/>
              </a:spcBef>
              <a:spcAft>
                <a:spcPts val="0"/>
              </a:spcAft>
              <a:buSzPts val="1600"/>
              <a:buNone/>
              <a:defRPr sz="1600">
                <a:solidFill>
                  <a:schemeClr val="lt1"/>
                </a:solidFill>
              </a:defRPr>
            </a:lvl3pPr>
            <a:lvl4pPr marL="1828800" lvl="3" indent="-228600" algn="l">
              <a:lnSpc>
                <a:spcPct val="100000"/>
              </a:lnSpc>
              <a:spcBef>
                <a:spcPts val="600"/>
              </a:spcBef>
              <a:spcAft>
                <a:spcPts val="0"/>
              </a:spcAft>
              <a:buSzPts val="1400"/>
              <a:buNone/>
              <a:defRPr sz="1400">
                <a:solidFill>
                  <a:schemeClr val="lt1"/>
                </a:solidFill>
              </a:defRPr>
            </a:lvl4pPr>
            <a:lvl5pPr marL="2286000" lvl="4" indent="-228600" algn="l">
              <a:lnSpc>
                <a:spcPct val="100000"/>
              </a:lnSpc>
              <a:spcBef>
                <a:spcPts val="600"/>
              </a:spcBef>
              <a:spcAft>
                <a:spcPts val="0"/>
              </a:spcAft>
              <a:buSzPts val="1400"/>
              <a:buNone/>
              <a:defRPr sz="1400">
                <a:solidFill>
                  <a:schemeClr val="lt1"/>
                </a:solidFill>
              </a:defRPr>
            </a:lvl5pPr>
            <a:lvl6pPr marL="2743200" lvl="5" indent="-228600" algn="l">
              <a:lnSpc>
                <a:spcPct val="100000"/>
              </a:lnSpc>
              <a:spcBef>
                <a:spcPts val="600"/>
              </a:spcBef>
              <a:spcAft>
                <a:spcPts val="0"/>
              </a:spcAft>
              <a:buSzPts val="1400"/>
              <a:buNone/>
              <a:defRPr sz="1400">
                <a:solidFill>
                  <a:schemeClr val="lt1"/>
                </a:solidFill>
              </a:defRPr>
            </a:lvl6pPr>
            <a:lvl7pPr marL="3200400" lvl="6" indent="-228600" algn="l">
              <a:lnSpc>
                <a:spcPct val="100000"/>
              </a:lnSpc>
              <a:spcBef>
                <a:spcPts val="600"/>
              </a:spcBef>
              <a:spcAft>
                <a:spcPts val="0"/>
              </a:spcAft>
              <a:buSzPts val="1400"/>
              <a:buNone/>
              <a:defRPr sz="1400">
                <a:solidFill>
                  <a:schemeClr val="lt1"/>
                </a:solidFill>
              </a:defRPr>
            </a:lvl7pPr>
            <a:lvl8pPr marL="3657600" lvl="7" indent="-228600" algn="l">
              <a:lnSpc>
                <a:spcPct val="100000"/>
              </a:lnSpc>
              <a:spcBef>
                <a:spcPts val="600"/>
              </a:spcBef>
              <a:spcAft>
                <a:spcPts val="0"/>
              </a:spcAft>
              <a:buSzPts val="1400"/>
              <a:buNone/>
              <a:defRPr sz="1400">
                <a:solidFill>
                  <a:schemeClr val="lt1"/>
                </a:solidFill>
              </a:defRPr>
            </a:lvl8pPr>
            <a:lvl9pPr marL="4114800" lvl="8" indent="-228600" algn="l">
              <a:lnSpc>
                <a:spcPct val="100000"/>
              </a:lnSpc>
              <a:spcBef>
                <a:spcPts val="600"/>
              </a:spcBef>
              <a:spcAft>
                <a:spcPts val="600"/>
              </a:spcAft>
              <a:buSzPts val="1400"/>
              <a:buNone/>
              <a:defRPr sz="1400">
                <a:solidFill>
                  <a:schemeClr val="lt1"/>
                </a:solidFill>
              </a:defRPr>
            </a:lvl9pPr>
          </a:lstStyle>
          <a:p>
            <a:endParaRPr/>
          </a:p>
        </p:txBody>
      </p:sp>
      <p:sp>
        <p:nvSpPr>
          <p:cNvPr id="24" name="Google Shape;24;p42"/>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2"/>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2"/>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42" descr="A picture containing text, room, sign, gambling house&#10;&#10;Description automatically generated"/>
          <p:cNvPicPr preferRelativeResize="0"/>
          <p:nvPr/>
        </p:nvPicPr>
        <p:blipFill rotWithShape="1">
          <a:blip r:embed="rId3">
            <a:alphaModFix/>
          </a:blip>
          <a:srcRect/>
          <a:stretch/>
        </p:blipFill>
        <p:spPr>
          <a:xfrm>
            <a:off x="10006479" y="355562"/>
            <a:ext cx="1578077" cy="15745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41"/>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30" name="Google Shape;30;p4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32" name="Google Shape;32;p41"/>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1"/>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41" descr="A picture containing text, room, sign, gambling house&#10;&#10;Description automatically generated"/>
          <p:cNvPicPr preferRelativeResize="0"/>
          <p:nvPr/>
        </p:nvPicPr>
        <p:blipFill rotWithShape="1">
          <a:blip r:embed="rId3">
            <a:alphaModFix/>
          </a:blip>
          <a:srcRect/>
          <a:stretch/>
        </p:blipFill>
        <p:spPr>
          <a:xfrm>
            <a:off x="10006479" y="226456"/>
            <a:ext cx="1578077" cy="15745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46"/>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6"/>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6"/>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44"/>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42" name="Google Shape;42;p4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4"/>
          <p:cNvSpPr txBox="1">
            <a:spLocks noGrp="1"/>
          </p:cNvSpPr>
          <p:nvPr>
            <p:ph type="body" idx="1"/>
          </p:nvPr>
        </p:nvSpPr>
        <p:spPr>
          <a:xfrm>
            <a:off x="818712" y="2222287"/>
            <a:ext cx="5185873" cy="36387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44" name="Google Shape;44;p44"/>
          <p:cNvSpPr txBox="1">
            <a:spLocks noGrp="1"/>
          </p:cNvSpPr>
          <p:nvPr>
            <p:ph type="body" idx="2"/>
          </p:nvPr>
        </p:nvSpPr>
        <p:spPr>
          <a:xfrm>
            <a:off x="6187415" y="2222287"/>
            <a:ext cx="5194583" cy="363876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45" name="Google Shape;45;p44"/>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4"/>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4"/>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44" descr="A picture containing text, room, sign, gambling house&#10;&#10;Description automatically generated"/>
          <p:cNvPicPr preferRelativeResize="0"/>
          <p:nvPr/>
        </p:nvPicPr>
        <p:blipFill rotWithShape="1">
          <a:blip r:embed="rId3">
            <a:alphaModFix/>
          </a:blip>
          <a:srcRect/>
          <a:stretch/>
        </p:blipFill>
        <p:spPr>
          <a:xfrm>
            <a:off x="10006479" y="226456"/>
            <a:ext cx="1578077" cy="157456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51" name="Google Shape;51;p4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3"/>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43" descr="A picture containing text, room, sign, gambling house&#10;&#10;Description automatically generated"/>
          <p:cNvPicPr preferRelativeResize="0"/>
          <p:nvPr/>
        </p:nvPicPr>
        <p:blipFill rotWithShape="1">
          <a:blip r:embed="rId3">
            <a:alphaModFix/>
          </a:blip>
          <a:srcRect/>
          <a:stretch/>
        </p:blipFill>
        <p:spPr>
          <a:xfrm>
            <a:off x="10006479" y="226456"/>
            <a:ext cx="1578077" cy="157456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45"/>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58" name="Google Shape;58;p4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rgbClr val="FEFEFE"/>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a:off x="814728" y="2174875"/>
            <a:ext cx="5189857"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0"/>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60" name="Google Shape;60;p45"/>
          <p:cNvSpPr txBox="1">
            <a:spLocks noGrp="1"/>
          </p:cNvSpPr>
          <p:nvPr>
            <p:ph type="body" idx="2"/>
          </p:nvPr>
        </p:nvSpPr>
        <p:spPr>
          <a:xfrm>
            <a:off x="814729" y="2751138"/>
            <a:ext cx="5189856"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61" name="Google Shape;61;p45"/>
          <p:cNvSpPr txBox="1">
            <a:spLocks noGrp="1"/>
          </p:cNvSpPr>
          <p:nvPr>
            <p:ph type="body" idx="3"/>
          </p:nvPr>
        </p:nvSpPr>
        <p:spPr>
          <a:xfrm>
            <a:off x="6187415" y="2174875"/>
            <a:ext cx="5194583"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0"/>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62" name="Google Shape;62;p45"/>
          <p:cNvSpPr txBox="1">
            <a:spLocks noGrp="1"/>
          </p:cNvSpPr>
          <p:nvPr>
            <p:ph type="body" idx="4"/>
          </p:nvPr>
        </p:nvSpPr>
        <p:spPr>
          <a:xfrm>
            <a:off x="6187415" y="2751138"/>
            <a:ext cx="5194583"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63" name="Google Shape;63;p45"/>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5"/>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45" descr="A picture containing text, room, sign, gambling house&#10;&#10;Description automatically generated"/>
          <p:cNvPicPr preferRelativeResize="0"/>
          <p:nvPr/>
        </p:nvPicPr>
        <p:blipFill rotWithShape="1">
          <a:blip r:embed="rId3">
            <a:alphaModFix/>
          </a:blip>
          <a:srcRect/>
          <a:stretch/>
        </p:blipFill>
        <p:spPr>
          <a:xfrm>
            <a:off x="10006479" y="226456"/>
            <a:ext cx="1578077" cy="157456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47"/>
          <p:cNvSpPr/>
          <p:nvPr/>
        </p:nvSpPr>
        <p:spPr>
          <a:xfrm>
            <a:off x="1073151" y="446087"/>
            <a:ext cx="3547533" cy="1814651"/>
          </a:xfrm>
          <a:custGeom>
            <a:avLst/>
            <a:gdLst/>
            <a:ahLst/>
            <a:cxnLst/>
            <a:rect l="l" t="t" r="r" b="b"/>
            <a:pathLst>
              <a:path w="3384" h="2308" extrusionOk="0">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69" name="Google Shape;69;p47"/>
          <p:cNvSpPr txBox="1">
            <a:spLocks noGrp="1"/>
          </p:cNvSpPr>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lnSpc>
                <a:spcPct val="100000"/>
              </a:lnSpc>
              <a:spcBef>
                <a:spcPts val="0"/>
              </a:spcBef>
              <a:spcAft>
                <a:spcPts val="0"/>
              </a:spcAft>
              <a:buClr>
                <a:srgbClr val="FEFEFE"/>
              </a:buClr>
              <a:buSzPts val="2000"/>
              <a:buFont typeface="Century Gothic"/>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7"/>
          <p:cNvSpPr txBox="1">
            <a:spLocks noGrp="1"/>
          </p:cNvSpPr>
          <p:nvPr>
            <p:ph type="body" idx="1"/>
          </p:nvPr>
        </p:nvSpPr>
        <p:spPr>
          <a:xfrm>
            <a:off x="4855633" y="446088"/>
            <a:ext cx="6252633" cy="54149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71" name="Google Shape;71;p47"/>
          <p:cNvSpPr txBox="1">
            <a:spLocks noGrp="1"/>
          </p:cNvSpPr>
          <p:nvPr>
            <p:ph type="body" idx="2"/>
          </p:nvPr>
        </p:nvSpPr>
        <p:spPr>
          <a:xfrm>
            <a:off x="1073151" y="2260738"/>
            <a:ext cx="3547533" cy="36003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72" name="Google Shape;72;p47"/>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7"/>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48"/>
          <p:cNvSpPr txBox="1">
            <a:spLocks noGrp="1"/>
          </p:cNvSpPr>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rgbClr val="FEFEFE"/>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8"/>
          <p:cNvSpPr>
            <a:spLocks noGrp="1"/>
          </p:cNvSpPr>
          <p:nvPr>
            <p:ph type="pic" idx="2"/>
          </p:nvPr>
        </p:nvSpPr>
        <p:spPr>
          <a:xfrm>
            <a:off x="6098117" y="0"/>
            <a:ext cx="6093883" cy="6858000"/>
          </a:xfrm>
          <a:prstGeom prst="rect">
            <a:avLst/>
          </a:prstGeom>
          <a:noFill/>
          <a:ln w="9525" cap="flat" cmpd="sng">
            <a:solidFill>
              <a:schemeClr val="lt2"/>
            </a:solidFill>
            <a:prstDash val="solid"/>
            <a:round/>
            <a:headEnd type="none" w="sm" len="sm"/>
            <a:tailEnd type="none" w="sm" len="sm"/>
          </a:ln>
          <a:effectLst>
            <a:outerShdw blurRad="50800">
              <a:srgbClr val="000000">
                <a:alpha val="40000"/>
              </a:srgbClr>
            </a:outerShdw>
          </a:effectLst>
        </p:spPr>
      </p:sp>
      <p:sp>
        <p:nvSpPr>
          <p:cNvPr id="78" name="Google Shape;78;p48"/>
          <p:cNvSpPr txBox="1">
            <a:spLocks noGrp="1"/>
          </p:cNvSpPr>
          <p:nvPr>
            <p:ph type="body" idx="1"/>
          </p:nvPr>
        </p:nvSpPr>
        <p:spPr>
          <a:xfrm>
            <a:off x="814728" y="2344684"/>
            <a:ext cx="4852988" cy="3516365"/>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SzPts val="1200"/>
              <a:buNone/>
              <a:defRPr sz="12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79" name="Google Shape;79;p48"/>
          <p:cNvSpPr txBox="1">
            <a:spLocks noGrp="1"/>
          </p:cNvSpPr>
          <p:nvPr>
            <p:ph type="dt" idx="10"/>
          </p:nvPr>
        </p:nvSpPr>
        <p:spPr>
          <a:xfrm>
            <a:off x="3885810" y="6041362"/>
            <a:ext cx="976879" cy="365125"/>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ftr" idx="11"/>
          </p:nvPr>
        </p:nvSpPr>
        <p:spPr>
          <a:xfrm>
            <a:off x="590396" y="6041362"/>
            <a:ext cx="3295413"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8"/>
          <p:cNvSpPr txBox="1">
            <a:spLocks noGrp="1"/>
          </p:cNvSpPr>
          <p:nvPr>
            <p:ph type="sldNum" idx="12"/>
          </p:nvPr>
        </p:nvSpPr>
        <p:spPr>
          <a:xfrm>
            <a:off x="4862689" y="5915888"/>
            <a:ext cx="1062155" cy="490599"/>
          </a:xfrm>
          <a:prstGeom prst="rect">
            <a:avLst/>
          </a:prstGeom>
          <a:noFill/>
          <a:ln>
            <a:noFill/>
          </a:ln>
        </p:spPr>
        <p:txBody>
          <a:bodyPr spcFirstLastPara="1" wrap="square" lIns="91425" tIns="45700" rIns="91425" bIns="108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465E"/>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FEFEFE"/>
              </a:buClr>
              <a:buSzPts val="4000"/>
              <a:buFont typeface="Century Gothic"/>
              <a:buNone/>
              <a:defRPr sz="4000" b="1" i="0" u="none" strike="noStrike" cap="none">
                <a:solidFill>
                  <a:srgbClr val="FEFEFE"/>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 name="Google Shape;7;p39"/>
          <p:cNvSpPr txBox="1">
            <a:spLocks noGrp="1"/>
          </p:cNvSpPr>
          <p:nvPr>
            <p:ph type="body" idx="1"/>
          </p:nvPr>
        </p:nvSpPr>
        <p:spPr>
          <a:xfrm>
            <a:off x="810000" y="2184401"/>
            <a:ext cx="10563285" cy="3674397"/>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marR="0" lvl="0"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lnSpc>
                <a:spcPct val="100000"/>
              </a:lnSpc>
              <a:spcBef>
                <a:spcPts val="600"/>
              </a:spcBef>
              <a:spcAft>
                <a:spcPts val="0"/>
              </a:spcAft>
              <a:buClr>
                <a:schemeClr val="accent1"/>
              </a:buClr>
              <a:buSzPts val="1400"/>
              <a:buFont typeface="Noto Sans Symbols"/>
              <a:buChar char="🞆"/>
              <a:defRPr sz="1400" b="0" i="0" u="none" strike="noStrike" cap="none">
                <a:solidFill>
                  <a:schemeClr val="lt1"/>
                </a:solidFill>
                <a:latin typeface="Century Gothic"/>
                <a:ea typeface="Century Gothic"/>
                <a:cs typeface="Century Gothic"/>
                <a:sym typeface="Century Gothic"/>
              </a:defRPr>
            </a:lvl3pPr>
            <a:lvl4pPr marL="1828800" marR="0" lvl="3"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4pPr>
            <a:lvl5pPr marL="2286000" marR="0" lvl="4"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5pPr>
            <a:lvl6pPr marL="2743200" marR="0" lvl="5"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6pPr>
            <a:lvl7pPr marL="3200400" marR="0" lvl="6"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7pPr>
            <a:lvl8pPr marL="3657600" marR="0" lvl="7" indent="-304800" algn="l" rtl="0">
              <a:lnSpc>
                <a:spcPct val="100000"/>
              </a:lnSpc>
              <a:spcBef>
                <a:spcPts val="600"/>
              </a:spcBef>
              <a:spcAft>
                <a:spcPts val="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8pPr>
            <a:lvl9pPr marL="4114800" marR="0" lvl="8" indent="-304800" algn="l" rtl="0">
              <a:lnSpc>
                <a:spcPct val="100000"/>
              </a:lnSpc>
              <a:spcBef>
                <a:spcPts val="600"/>
              </a:spcBef>
              <a:spcAft>
                <a:spcPts val="600"/>
              </a:spcAft>
              <a:buClr>
                <a:schemeClr val="accent1"/>
              </a:buClr>
              <a:buSzPts val="1200"/>
              <a:buFont typeface="Noto Sans Symbols"/>
              <a:buChar char="🞆"/>
              <a:defRPr sz="1200" b="0" i="0" u="none" strike="noStrike" cap="none">
                <a:solidFill>
                  <a:schemeClr val="lt1"/>
                </a:solidFill>
                <a:latin typeface="Century Gothic"/>
                <a:ea typeface="Century Gothic"/>
                <a:cs typeface="Century Gothic"/>
                <a:sym typeface="Century Gothic"/>
              </a:defRPr>
            </a:lvl9pPr>
          </a:lstStyle>
          <a:p>
            <a:endParaRPr/>
          </a:p>
        </p:txBody>
      </p:sp>
      <p:sp>
        <p:nvSpPr>
          <p:cNvPr id="8" name="Google Shape;8;p39"/>
          <p:cNvSpPr txBox="1">
            <a:spLocks noGrp="1"/>
          </p:cNvSpPr>
          <p:nvPr>
            <p:ph type="ftr" idx="11"/>
          </p:nvPr>
        </p:nvSpPr>
        <p:spPr>
          <a:xfrm>
            <a:off x="451514" y="6041362"/>
            <a:ext cx="8644320"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 name="Google Shape;9;p39"/>
          <p:cNvSpPr txBox="1">
            <a:spLocks noGrp="1"/>
          </p:cNvSpPr>
          <p:nvPr>
            <p:ph type="dt" idx="10"/>
          </p:nvPr>
        </p:nvSpPr>
        <p:spPr>
          <a:xfrm>
            <a:off x="9334626" y="6041362"/>
            <a:ext cx="1343706" cy="365125"/>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 name="Google Shape;10;p39"/>
          <p:cNvSpPr txBox="1">
            <a:spLocks noGrp="1"/>
          </p:cNvSpPr>
          <p:nvPr>
            <p:ph type="sldNum" idx="12"/>
          </p:nvPr>
        </p:nvSpPr>
        <p:spPr>
          <a:xfrm>
            <a:off x="10678331" y="5915888"/>
            <a:ext cx="1062155" cy="490599"/>
          </a:xfrm>
          <a:prstGeom prst="rect">
            <a:avLst/>
          </a:prstGeom>
          <a:noFill/>
          <a:ln>
            <a:noFill/>
          </a:ln>
        </p:spPr>
        <p:txBody>
          <a:bodyPr spcFirstLastPara="1" wrap="square" lIns="91425" tIns="45700" rIns="91425" bIns="10800" anchor="b" anchorCtr="0">
            <a:noAutofit/>
          </a:bodyPr>
          <a:lstStyle>
            <a:lvl1pPr marL="0" marR="0" lvl="0"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2000"/>
              <a:buFont typeface="Arial"/>
              <a:buNone/>
              <a:defRPr sz="2000" b="0" i="0" u="none" strike="noStrike" cap="none">
                <a:solidFill>
                  <a:schemeClr val="accen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39" descr="A picture containing text, room, sign, gambling house&#10;&#10;Description automatically generated"/>
          <p:cNvPicPr preferRelativeResize="0"/>
          <p:nvPr/>
        </p:nvPicPr>
        <p:blipFill rotWithShape="1">
          <a:blip r:embed="rId16">
            <a:alphaModFix/>
          </a:blip>
          <a:srcRect/>
          <a:stretch/>
        </p:blipFill>
        <p:spPr>
          <a:xfrm>
            <a:off x="10006479" y="226456"/>
            <a:ext cx="1578077" cy="15745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downloads.aap.org/AAP/PDF/AAP%20Reunification%20Toolkit.pdf"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media.emscimprovement.center/documents/TCH_FRC_Plan_-_1.24.2019_Approved.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regionvforkids@gmail.com"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www.linkedin.com/company/region-v-%20for-kids-co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www.maine.gov/dhhs/mecdc/public-health-systems/phep/documents/mainecdcallhazfru.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ctrTitle"/>
          </p:nvPr>
        </p:nvSpPr>
        <p:spPr>
          <a:xfrm>
            <a:off x="1524000" y="3518153"/>
            <a:ext cx="9144000" cy="19890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6000"/>
              <a:buFont typeface="Century Gothic"/>
              <a:buNone/>
            </a:pPr>
            <a:r>
              <a:rPr lang="en-US" sz="4300"/>
              <a:t>Pediatric </a:t>
            </a:r>
            <a:r>
              <a:rPr lang="en-US" sz="4300">
                <a:solidFill>
                  <a:srgbClr val="FEFEFE"/>
                </a:solidFill>
              </a:rPr>
              <a:t>Reunification:  Module 2</a:t>
            </a:r>
            <a:br>
              <a:rPr lang="en-US" sz="6000">
                <a:solidFill>
                  <a:srgbClr val="FEFEFE"/>
                </a:solidFill>
              </a:rPr>
            </a:br>
            <a:endParaRPr/>
          </a:p>
        </p:txBody>
      </p:sp>
      <p:sp>
        <p:nvSpPr>
          <p:cNvPr id="123" name="Google Shape;123;p3"/>
          <p:cNvSpPr txBox="1">
            <a:spLocks noGrp="1"/>
          </p:cNvSpPr>
          <p:nvPr>
            <p:ph type="subTitle" idx="1"/>
          </p:nvPr>
        </p:nvSpPr>
        <p:spPr>
          <a:xfrm>
            <a:off x="1524000" y="5377146"/>
            <a:ext cx="9144000" cy="165570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1900"/>
              <a:t>Hospital Family Reunification Center, Pediatric Safe Area</a:t>
            </a:r>
            <a:endParaRPr sz="1900"/>
          </a:p>
          <a:p>
            <a:pPr marL="0" lvl="0" indent="0" algn="ctr" rtl="0">
              <a:lnSpc>
                <a:spcPct val="100000"/>
              </a:lnSpc>
              <a:spcBef>
                <a:spcPts val="900"/>
              </a:spcBef>
              <a:spcAft>
                <a:spcPts val="0"/>
              </a:spcAft>
              <a:buSzPts val="2400"/>
              <a:buNone/>
            </a:pPr>
            <a:r>
              <a:rPr lang="en-US" sz="1900"/>
              <a:t>Family Reunification Site</a:t>
            </a:r>
            <a:endParaRPr sz="1300"/>
          </a:p>
          <a:p>
            <a:pPr marL="0" lvl="0" indent="0" algn="l" rtl="0">
              <a:lnSpc>
                <a:spcPct val="100000"/>
              </a:lnSpc>
              <a:spcBef>
                <a:spcPts val="825"/>
              </a:spcBef>
              <a:spcAft>
                <a:spcPts val="0"/>
              </a:spcAft>
              <a:buSzPts val="1800"/>
              <a:buNone/>
            </a:pPr>
            <a:endParaRPr/>
          </a:p>
        </p:txBody>
      </p:sp>
      <p:sp>
        <p:nvSpPr>
          <p:cNvPr id="124" name="Google Shape;124;p3"/>
          <p:cNvSpPr txBox="1"/>
          <p:nvPr/>
        </p:nvSpPr>
        <p:spPr>
          <a:xfrm>
            <a:off x="4840200" y="6219425"/>
            <a:ext cx="3278100" cy="28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By. Dr. Roxanna Lefort </a:t>
            </a: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810000" y="447204"/>
            <a:ext cx="10572000" cy="12672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Hospital Family Reunification Center (HFRC)</a:t>
            </a:r>
            <a:endParaRPr/>
          </a:p>
        </p:txBody>
      </p:sp>
      <p:sp>
        <p:nvSpPr>
          <p:cNvPr id="193" name="Google Shape;193;p12"/>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lnSpc>
                <a:spcPct val="100000"/>
              </a:lnSpc>
              <a:spcBef>
                <a:spcPts val="0"/>
              </a:spcBef>
              <a:spcAft>
                <a:spcPts val="0"/>
              </a:spcAft>
              <a:buSzPts val="2100"/>
              <a:buChar char="●"/>
            </a:pPr>
            <a:r>
              <a:rPr lang="en-US" sz="2100" dirty="0"/>
              <a:t>Do not underestimate the number of calls that will come in or the number of people that will show up looking for family members or information after a disaster</a:t>
            </a:r>
            <a:endParaRPr sz="2100" dirty="0"/>
          </a:p>
          <a:p>
            <a:pPr marL="342900" lvl="0" indent="0" algn="l" rtl="0">
              <a:lnSpc>
                <a:spcPct val="100000"/>
              </a:lnSpc>
              <a:spcBef>
                <a:spcPts val="960"/>
              </a:spcBef>
              <a:spcAft>
                <a:spcPts val="0"/>
              </a:spcAft>
              <a:buSzPts val="1800"/>
              <a:buNone/>
            </a:pPr>
            <a:endParaRPr sz="2100" dirty="0"/>
          </a:p>
          <a:p>
            <a:pPr marL="342900" lvl="0" indent="-342900" algn="l" rtl="0">
              <a:lnSpc>
                <a:spcPct val="100000"/>
              </a:lnSpc>
              <a:spcBef>
                <a:spcPts val="960"/>
              </a:spcBef>
              <a:spcAft>
                <a:spcPts val="0"/>
              </a:spcAft>
              <a:buSzPts val="2100"/>
              <a:buChar char="●"/>
            </a:pPr>
            <a:r>
              <a:rPr lang="en-US" sz="2100" dirty="0"/>
              <a:t>With appropriate planning that includes an HFRC at a separate location, you can avoid overwhelming hospital lobbies and waiting rooms, and create a more controlled and supportive environment during a highly emotional time </a:t>
            </a:r>
            <a:endParaRPr sz="2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3"/>
          <p:cNvSpPr txBox="1">
            <a:spLocks noGrp="1"/>
          </p:cNvSpPr>
          <p:nvPr>
            <p:ph type="title"/>
          </p:nvPr>
        </p:nvSpPr>
        <p:spPr>
          <a:xfrm>
            <a:off x="657600" y="447204"/>
            <a:ext cx="10572000" cy="13086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Hospital Family Reunification Center (HFRC)</a:t>
            </a:r>
            <a:endParaRPr/>
          </a:p>
        </p:txBody>
      </p:sp>
      <p:sp>
        <p:nvSpPr>
          <p:cNvPr id="199" name="Google Shape;199;p13"/>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lnSpc>
                <a:spcPct val="100000"/>
              </a:lnSpc>
              <a:spcBef>
                <a:spcPts val="0"/>
              </a:spcBef>
              <a:spcAft>
                <a:spcPts val="0"/>
              </a:spcAft>
              <a:buSzPts val="2200"/>
              <a:buChar char="●"/>
            </a:pPr>
            <a:r>
              <a:rPr lang="en-US" sz="2200"/>
              <a:t>Purpose:</a:t>
            </a:r>
            <a:endParaRPr sz="2200"/>
          </a:p>
          <a:p>
            <a:pPr marL="742950" lvl="1" indent="-311150" algn="l" rtl="0">
              <a:lnSpc>
                <a:spcPct val="100000"/>
              </a:lnSpc>
              <a:spcBef>
                <a:spcPts val="920"/>
              </a:spcBef>
              <a:spcAft>
                <a:spcPts val="0"/>
              </a:spcAft>
              <a:buSzPts val="2000"/>
              <a:buChar char="○"/>
            </a:pPr>
            <a:r>
              <a:rPr lang="en-US" sz="2000"/>
              <a:t>Provide a private and secure area for people to gather while waiting for information about their children or other family members involved in the incident</a:t>
            </a:r>
            <a:endParaRPr sz="2000"/>
          </a:p>
          <a:p>
            <a:pPr marL="742950" lvl="1" indent="-311150" algn="l" rtl="0">
              <a:lnSpc>
                <a:spcPct val="100000"/>
              </a:lnSpc>
              <a:spcBef>
                <a:spcPts val="920"/>
              </a:spcBef>
              <a:spcAft>
                <a:spcPts val="0"/>
              </a:spcAft>
              <a:buSzPts val="2000"/>
              <a:buChar char="○"/>
            </a:pPr>
            <a:r>
              <a:rPr lang="en-US" sz="2000"/>
              <a:t>Support the psychosocial needs of these families</a:t>
            </a:r>
            <a:endParaRPr sz="2000"/>
          </a:p>
          <a:p>
            <a:pPr marL="742950" lvl="1" indent="-311150" algn="l" rtl="0">
              <a:lnSpc>
                <a:spcPct val="100000"/>
              </a:lnSpc>
              <a:spcBef>
                <a:spcPts val="920"/>
              </a:spcBef>
              <a:spcAft>
                <a:spcPts val="0"/>
              </a:spcAft>
              <a:buSzPts val="2000"/>
              <a:buChar char="○"/>
            </a:pPr>
            <a:r>
              <a:rPr lang="en-US" sz="2000"/>
              <a:t>Identify/track family members to facilitate accurate information sharing among different parts of the hospital and among other hospitals/response agencies</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810000" y="675788"/>
            <a:ext cx="10572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Hospital Family Reunification Center (HFRC)</a:t>
            </a:r>
            <a:endParaRPr/>
          </a:p>
        </p:txBody>
      </p:sp>
      <p:sp>
        <p:nvSpPr>
          <p:cNvPr id="205" name="Google Shape;205;p14"/>
          <p:cNvSpPr txBox="1">
            <a:spLocks noGrp="1"/>
          </p:cNvSpPr>
          <p:nvPr>
            <p:ph type="body" idx="1"/>
          </p:nvPr>
        </p:nvSpPr>
        <p:spPr>
          <a:xfrm>
            <a:off x="818712" y="25270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lnSpc>
                <a:spcPct val="100000"/>
              </a:lnSpc>
              <a:spcBef>
                <a:spcPts val="0"/>
              </a:spcBef>
              <a:spcAft>
                <a:spcPts val="0"/>
              </a:spcAft>
              <a:buSzPts val="2200"/>
              <a:buChar char="●"/>
            </a:pPr>
            <a:r>
              <a:rPr lang="en-US" sz="2200"/>
              <a:t>Location:</a:t>
            </a:r>
            <a:endParaRPr sz="2200"/>
          </a:p>
          <a:p>
            <a:pPr marL="742950" lvl="1" indent="-311150" algn="l" rtl="0">
              <a:lnSpc>
                <a:spcPct val="100000"/>
              </a:lnSpc>
              <a:spcBef>
                <a:spcPts val="920"/>
              </a:spcBef>
              <a:spcAft>
                <a:spcPts val="0"/>
              </a:spcAft>
              <a:buSzPts val="2000"/>
              <a:buChar char="○"/>
            </a:pPr>
            <a:r>
              <a:rPr lang="en-US" sz="2000"/>
              <a:t>Consider a location away from the Emergency Dept, media gathering area, and the other two reunification sites discussed here</a:t>
            </a:r>
            <a:endParaRPr sz="2000"/>
          </a:p>
          <a:p>
            <a:pPr marL="742950" lvl="1" indent="-311150" algn="l" rtl="0">
              <a:lnSpc>
                <a:spcPct val="100000"/>
              </a:lnSpc>
              <a:spcBef>
                <a:spcPts val="920"/>
              </a:spcBef>
              <a:spcAft>
                <a:spcPts val="0"/>
              </a:spcAft>
              <a:buSzPts val="2000"/>
              <a:buChar char="○"/>
            </a:pPr>
            <a:r>
              <a:rPr lang="en-US" sz="2000"/>
              <a:t>Easy access to restrooms, food, and water</a:t>
            </a:r>
            <a:endParaRPr sz="2000"/>
          </a:p>
          <a:p>
            <a:pPr marL="742950" lvl="1" indent="-311150" algn="l" rtl="0">
              <a:lnSpc>
                <a:spcPct val="100000"/>
              </a:lnSpc>
              <a:spcBef>
                <a:spcPts val="920"/>
              </a:spcBef>
              <a:spcAft>
                <a:spcPts val="0"/>
              </a:spcAft>
              <a:buSzPts val="2000"/>
              <a:buChar char="○"/>
            </a:pPr>
            <a:r>
              <a:rPr lang="en-US" sz="2000"/>
              <a:t>Consider the ability to communicate in this space, calling out names or finding where people are seated</a:t>
            </a:r>
            <a:endParaRPr sz="2000"/>
          </a:p>
          <a:p>
            <a:pPr marL="742950" lvl="1" indent="-311150" algn="l" rtl="0">
              <a:lnSpc>
                <a:spcPct val="100000"/>
              </a:lnSpc>
              <a:spcBef>
                <a:spcPts val="920"/>
              </a:spcBef>
              <a:spcAft>
                <a:spcPts val="0"/>
              </a:spcAft>
              <a:buSzPts val="2000"/>
              <a:buChar char="○"/>
            </a:pPr>
            <a:r>
              <a:rPr lang="en-US" sz="2000"/>
              <a:t>This should be a secure area, preventing unwanted media exposure of families </a:t>
            </a:r>
            <a:endParaRPr sz="2000"/>
          </a:p>
          <a:p>
            <a:pPr marL="742950" lvl="1" indent="-311150" algn="l" rtl="0">
              <a:lnSpc>
                <a:spcPct val="100000"/>
              </a:lnSpc>
              <a:spcBef>
                <a:spcPts val="920"/>
              </a:spcBef>
              <a:spcAft>
                <a:spcPts val="0"/>
              </a:spcAft>
              <a:buSzPts val="2000"/>
              <a:buChar char="○"/>
            </a:pPr>
            <a:r>
              <a:rPr lang="en-US" sz="2000"/>
              <a:t>Consider accessibility needs</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5"/>
          <p:cNvSpPr txBox="1">
            <a:spLocks noGrp="1"/>
          </p:cNvSpPr>
          <p:nvPr>
            <p:ph type="title"/>
          </p:nvPr>
        </p:nvSpPr>
        <p:spPr>
          <a:xfrm>
            <a:off x="810000" y="751988"/>
            <a:ext cx="10572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Hospital Family Reunification Center (HFRC)</a:t>
            </a:r>
            <a:endParaRPr/>
          </a:p>
        </p:txBody>
      </p:sp>
      <p:sp>
        <p:nvSpPr>
          <p:cNvPr id="211" name="Google Shape;211;p15"/>
          <p:cNvSpPr txBox="1">
            <a:spLocks noGrp="1"/>
          </p:cNvSpPr>
          <p:nvPr>
            <p:ph type="body" idx="1"/>
          </p:nvPr>
        </p:nvSpPr>
        <p:spPr>
          <a:xfrm>
            <a:off x="818712" y="24508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lnSpc>
                <a:spcPct val="100000"/>
              </a:lnSpc>
              <a:spcBef>
                <a:spcPts val="0"/>
              </a:spcBef>
              <a:spcAft>
                <a:spcPts val="0"/>
              </a:spcAft>
              <a:buSzPts val="2200"/>
              <a:buChar char="●"/>
            </a:pPr>
            <a:r>
              <a:rPr lang="en-US" sz="2200"/>
              <a:t>Staff/Supplies:</a:t>
            </a:r>
            <a:endParaRPr sz="2200"/>
          </a:p>
          <a:p>
            <a:pPr marL="742950" lvl="1" indent="-311150" algn="l" rtl="0">
              <a:lnSpc>
                <a:spcPct val="100000"/>
              </a:lnSpc>
              <a:spcBef>
                <a:spcPts val="920"/>
              </a:spcBef>
              <a:spcAft>
                <a:spcPts val="0"/>
              </a:spcAft>
              <a:buSzPts val="2000"/>
              <a:buChar char="○"/>
            </a:pPr>
            <a:r>
              <a:rPr lang="en-US" sz="2000"/>
              <a:t>Personnel to consider: Chaplains, Security, Social Workers, Interpreters </a:t>
            </a:r>
            <a:endParaRPr sz="2000"/>
          </a:p>
          <a:p>
            <a:pPr marL="742950" lvl="1" indent="-311150" algn="l" rtl="0">
              <a:lnSpc>
                <a:spcPct val="100000"/>
              </a:lnSpc>
              <a:spcBef>
                <a:spcPts val="920"/>
              </a:spcBef>
              <a:spcAft>
                <a:spcPts val="0"/>
              </a:spcAft>
              <a:buSzPts val="2000"/>
              <a:buChar char="○"/>
            </a:pPr>
            <a:r>
              <a:rPr lang="en-US" sz="2000"/>
              <a:t>Clearly marked instructions/signage to reach the location – Families may be hesitant to leave the clinical area without information</a:t>
            </a:r>
            <a:endParaRPr sz="2000"/>
          </a:p>
          <a:p>
            <a:pPr marL="742950" lvl="1" indent="-311150" algn="l" rtl="0">
              <a:lnSpc>
                <a:spcPct val="100000"/>
              </a:lnSpc>
              <a:spcBef>
                <a:spcPts val="920"/>
              </a:spcBef>
              <a:spcAft>
                <a:spcPts val="0"/>
              </a:spcAft>
              <a:buSzPts val="2000"/>
              <a:buChar char="○"/>
            </a:pPr>
            <a:r>
              <a:rPr lang="en-US" sz="2000"/>
              <a:t>Sign-in and Sign-out documentation supplies with clear contact info </a:t>
            </a:r>
            <a:endParaRPr sz="2000"/>
          </a:p>
          <a:p>
            <a:pPr marL="742950" lvl="1" indent="-311150" algn="l" rtl="0">
              <a:lnSpc>
                <a:spcPct val="100000"/>
              </a:lnSpc>
              <a:spcBef>
                <a:spcPts val="920"/>
              </a:spcBef>
              <a:spcAft>
                <a:spcPts val="0"/>
              </a:spcAft>
              <a:buSzPts val="2000"/>
              <a:buChar char="○"/>
            </a:pPr>
            <a:r>
              <a:rPr lang="en-US" sz="2000"/>
              <a:t>Tables and chairs</a:t>
            </a:r>
            <a:endParaRPr sz="2000"/>
          </a:p>
          <a:p>
            <a:pPr marL="742950" lvl="1" indent="-311150" algn="l" rtl="0">
              <a:lnSpc>
                <a:spcPct val="100000"/>
              </a:lnSpc>
              <a:spcBef>
                <a:spcPts val="920"/>
              </a:spcBef>
              <a:spcAft>
                <a:spcPts val="0"/>
              </a:spcAft>
              <a:buSzPts val="2000"/>
              <a:buChar char="○"/>
            </a:pPr>
            <a:r>
              <a:rPr lang="en-US" sz="2000"/>
              <a:t>Phone chargers, computers, forms (either digital or paper) to submit identifying information</a:t>
            </a:r>
            <a:endParaRPr sz="2000"/>
          </a:p>
          <a:p>
            <a:pPr marL="742950" lvl="1" indent="-311150" algn="l" rtl="0">
              <a:lnSpc>
                <a:spcPct val="100000"/>
              </a:lnSpc>
              <a:spcBef>
                <a:spcPts val="920"/>
              </a:spcBef>
              <a:spcAft>
                <a:spcPts val="0"/>
              </a:spcAft>
              <a:buSzPts val="2000"/>
              <a:buChar char="○"/>
            </a:pPr>
            <a:r>
              <a:rPr lang="en-US" sz="2000"/>
              <a:t>Nutritional Services (water, food, bathrooms)</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7" descr="A diagram of a family health system&#10;&#10;Description automatically generated"/>
          <p:cNvPicPr preferRelativeResize="0"/>
          <p:nvPr/>
        </p:nvPicPr>
        <p:blipFill rotWithShape="1">
          <a:blip r:embed="rId3">
            <a:alphaModFix/>
          </a:blip>
          <a:srcRect/>
          <a:stretch/>
        </p:blipFill>
        <p:spPr>
          <a:xfrm>
            <a:off x="1662550" y="123475"/>
            <a:ext cx="5982776" cy="6435901"/>
          </a:xfrm>
          <a:prstGeom prst="rect">
            <a:avLst/>
          </a:prstGeom>
          <a:noFill/>
          <a:ln>
            <a:noFill/>
          </a:ln>
        </p:spPr>
      </p:pic>
      <p:sp>
        <p:nvSpPr>
          <p:cNvPr id="217" name="Google Shape;217;p17"/>
          <p:cNvSpPr txBox="1"/>
          <p:nvPr/>
        </p:nvSpPr>
        <p:spPr>
          <a:xfrm>
            <a:off x="7748925" y="5943775"/>
            <a:ext cx="4164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entury Gothic"/>
                <a:ea typeface="Century Gothic"/>
                <a:cs typeface="Century Gothic"/>
                <a:sym typeface="Century Gothic"/>
              </a:rPr>
              <a:t>* Diagram from Texas Children’s Hospital Family Reunification Center Plan</a:t>
            </a:r>
            <a:endParaRPr>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b02954f741_0_0"/>
          <p:cNvSpPr txBox="1">
            <a:spLocks noGrp="1"/>
          </p:cNvSpPr>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a:t>Any Questions?</a:t>
            </a:r>
            <a:endParaRPr/>
          </a:p>
        </p:txBody>
      </p:sp>
      <p:sp>
        <p:nvSpPr>
          <p:cNvPr id="223" name="Google Shape;223;g2b02954f741_0_0"/>
          <p:cNvSpPr txBox="1">
            <a:spLocks noGrp="1"/>
          </p:cNvSpPr>
          <p:nvPr>
            <p:ph type="body" idx="1"/>
          </p:nvPr>
        </p:nvSpPr>
        <p:spPr>
          <a:xfrm>
            <a:off x="818712" y="22222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ctr" rtl="0">
              <a:lnSpc>
                <a:spcPct val="100000"/>
              </a:lnSpc>
              <a:spcBef>
                <a:spcPts val="360"/>
              </a:spcBef>
              <a:spcAft>
                <a:spcPts val="600"/>
              </a:spcAft>
              <a:buSzPts val="1800"/>
              <a:buNone/>
            </a:pPr>
            <a:r>
              <a:rPr lang="en-US" sz="3000"/>
              <a:t>30 seconds - 1 min to answer quick questions on Hospital Family Reunification Center (HFRC)</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7"/>
        <p:cNvGrpSpPr/>
        <p:nvPr/>
      </p:nvGrpSpPr>
      <p:grpSpPr>
        <a:xfrm>
          <a:off x="0" y="0"/>
          <a:ext cx="0" cy="0"/>
          <a:chOff x="0" y="0"/>
          <a:chExt cx="0" cy="0"/>
        </a:xfrm>
      </p:grpSpPr>
      <p:sp>
        <p:nvSpPr>
          <p:cNvPr id="228" name="Google Shape;228;p16"/>
          <p:cNvSpPr txBox="1">
            <a:spLocks noGrp="1"/>
          </p:cNvSpPr>
          <p:nvPr>
            <p:ph type="title"/>
          </p:nvPr>
        </p:nvSpPr>
        <p:spPr>
          <a:xfrm>
            <a:off x="0" y="5035377"/>
            <a:ext cx="10561418" cy="1468800"/>
          </a:xfrm>
          <a:prstGeom prst="rect">
            <a:avLst/>
          </a:prstGeom>
          <a:blipFill rotWithShape="1">
            <a:blip r:embed="rId4">
              <a:alphaModFix/>
            </a:blip>
            <a:tile tx="0" ty="0" sx="100000" sy="100000" flip="none" algn="tl"/>
          </a:blipFill>
          <a:ln>
            <a:noFill/>
          </a:ln>
          <a:effectLst>
            <a:outerShdw blurRad="50800">
              <a:srgbClr val="000000">
                <a:alpha val="60000"/>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PEDIATRIC SAFE AREA (PSA)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8"/>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Pediatric Safe Area (PSA)</a:t>
            </a:r>
            <a:endParaRPr/>
          </a:p>
        </p:txBody>
      </p:sp>
      <p:sp>
        <p:nvSpPr>
          <p:cNvPr id="234" name="Google Shape;234;p18"/>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457200" lvl="0" indent="-374650" algn="l" rtl="0">
              <a:lnSpc>
                <a:spcPct val="100000"/>
              </a:lnSpc>
              <a:spcBef>
                <a:spcPts val="0"/>
              </a:spcBef>
              <a:spcAft>
                <a:spcPts val="0"/>
              </a:spcAft>
              <a:buSzPts val="2300"/>
              <a:buChar char="●"/>
            </a:pPr>
            <a:r>
              <a:rPr lang="en-US" sz="2300"/>
              <a:t>Children injured in a disaster, medically treated, and safe for discharge should not stay in the Emergency Department (ED)</a:t>
            </a:r>
            <a:endParaRPr sz="2300"/>
          </a:p>
          <a:p>
            <a:pPr marL="914400" lvl="0" indent="0" algn="l" rtl="0">
              <a:lnSpc>
                <a:spcPct val="100000"/>
              </a:lnSpc>
              <a:spcBef>
                <a:spcPts val="920"/>
              </a:spcBef>
              <a:spcAft>
                <a:spcPts val="0"/>
              </a:spcAft>
              <a:buSzPts val="1800"/>
              <a:buNone/>
            </a:pPr>
            <a:endParaRPr sz="2100"/>
          </a:p>
          <a:p>
            <a:pPr marL="457200" lvl="0" indent="-374650" algn="l" rtl="0">
              <a:lnSpc>
                <a:spcPct val="100000"/>
              </a:lnSpc>
              <a:spcBef>
                <a:spcPts val="960"/>
              </a:spcBef>
              <a:spcAft>
                <a:spcPts val="0"/>
              </a:spcAft>
              <a:buSzPts val="2300"/>
              <a:buChar char="●"/>
            </a:pPr>
            <a:r>
              <a:rPr lang="en-US" sz="2300"/>
              <a:t>In planning for a PSA, consider the high amount of stress these children will be under and their limited ability to process information under these circumstances</a:t>
            </a:r>
            <a:endParaRPr sz="2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Pediatric Safe Area (PSA)</a:t>
            </a:r>
            <a:endParaRPr/>
          </a:p>
        </p:txBody>
      </p:sp>
      <p:sp>
        <p:nvSpPr>
          <p:cNvPr id="240" name="Google Shape;240;p19"/>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lnSpc>
                <a:spcPct val="100000"/>
              </a:lnSpc>
              <a:spcBef>
                <a:spcPts val="0"/>
              </a:spcBef>
              <a:spcAft>
                <a:spcPts val="0"/>
              </a:spcAft>
              <a:buSzPts val="2100"/>
              <a:buChar char="●"/>
            </a:pPr>
            <a:r>
              <a:rPr lang="en-US" sz="2100"/>
              <a:t>Purpose:</a:t>
            </a:r>
            <a:endParaRPr sz="2100"/>
          </a:p>
          <a:p>
            <a:pPr marL="742950" lvl="1" indent="-304800" algn="l" rtl="0">
              <a:lnSpc>
                <a:spcPct val="100000"/>
              </a:lnSpc>
              <a:spcBef>
                <a:spcPts val="0"/>
              </a:spcBef>
              <a:spcAft>
                <a:spcPts val="0"/>
              </a:spcAft>
              <a:buSzPts val="2100"/>
              <a:buChar char="○"/>
            </a:pPr>
            <a:r>
              <a:rPr lang="en-US" sz="1900"/>
              <a:t>By moving discharged children out of the ED, this clears space/resources for incoming sick/injured children and prevents the child from witnessing further traumatizing events.  </a:t>
            </a:r>
            <a:endParaRPr sz="1900"/>
          </a:p>
          <a:p>
            <a:pPr marL="742950" lvl="1" indent="-304800" algn="l" rtl="0">
              <a:lnSpc>
                <a:spcPct val="100000"/>
              </a:lnSpc>
              <a:spcBef>
                <a:spcPts val="960"/>
              </a:spcBef>
              <a:spcAft>
                <a:spcPts val="0"/>
              </a:spcAft>
              <a:buSzPts val="2100"/>
              <a:buChar char="○"/>
            </a:pPr>
            <a:r>
              <a:rPr lang="en-US" sz="1900"/>
              <a:t>The PSA removes the child from the clinical area but keeps them safe until reunification with family </a:t>
            </a:r>
            <a:endParaRPr sz="1900"/>
          </a:p>
          <a:p>
            <a:pPr marL="742950" lvl="1" indent="-304800" algn="l" rtl="0">
              <a:lnSpc>
                <a:spcPct val="100000"/>
              </a:lnSpc>
              <a:spcBef>
                <a:spcPts val="960"/>
              </a:spcBef>
              <a:spcAft>
                <a:spcPts val="0"/>
              </a:spcAft>
              <a:buSzPts val="2100"/>
              <a:buChar char="○"/>
            </a:pPr>
            <a:r>
              <a:rPr lang="en-US" sz="1900"/>
              <a:t>The space allows for monitoring of (additional problematic signs or symptoms of children and their well being)  further physical symptoms or emotional support by appropriate clinical staff</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0"/>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Pediatric Safe Area (PSA)</a:t>
            </a:r>
            <a:endParaRPr/>
          </a:p>
        </p:txBody>
      </p:sp>
      <p:sp>
        <p:nvSpPr>
          <p:cNvPr id="246" name="Google Shape;246;p20"/>
          <p:cNvSpPr txBox="1">
            <a:spLocks noGrp="1"/>
          </p:cNvSpPr>
          <p:nvPr>
            <p:ph type="body" idx="1"/>
          </p:nvPr>
        </p:nvSpPr>
        <p:spPr>
          <a:xfrm>
            <a:off x="818712" y="24508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lnSpc>
                <a:spcPct val="100000"/>
              </a:lnSpc>
              <a:spcBef>
                <a:spcPts val="0"/>
              </a:spcBef>
              <a:spcAft>
                <a:spcPts val="0"/>
              </a:spcAft>
              <a:buSzPts val="2300"/>
              <a:buChar char="●"/>
            </a:pPr>
            <a:r>
              <a:rPr lang="en-US" sz="2300"/>
              <a:t>Location:</a:t>
            </a:r>
            <a:endParaRPr sz="2300"/>
          </a:p>
          <a:p>
            <a:pPr marL="742950" lvl="1" indent="-317500" algn="l" rtl="0">
              <a:lnSpc>
                <a:spcPct val="100000"/>
              </a:lnSpc>
              <a:spcBef>
                <a:spcPts val="920"/>
              </a:spcBef>
              <a:spcAft>
                <a:spcPts val="0"/>
              </a:spcAft>
              <a:buSzPts val="2100"/>
              <a:buChar char="○"/>
            </a:pPr>
            <a:r>
              <a:rPr lang="en-US" sz="2100"/>
              <a:t>Away from the Emergency Department, media staging area, and other reunification sites</a:t>
            </a:r>
            <a:endParaRPr sz="2100"/>
          </a:p>
          <a:p>
            <a:pPr marL="742950" lvl="1" indent="-317500" algn="l" rtl="0">
              <a:lnSpc>
                <a:spcPct val="100000"/>
              </a:lnSpc>
              <a:spcBef>
                <a:spcPts val="920"/>
              </a:spcBef>
              <a:spcAft>
                <a:spcPts val="0"/>
              </a:spcAft>
              <a:buSzPts val="2100"/>
              <a:buChar char="○"/>
            </a:pPr>
            <a:r>
              <a:rPr lang="en-US" sz="2100"/>
              <a:t>Security is critical to identify and track anyone entering and exiting the area</a:t>
            </a:r>
            <a:endParaRPr sz="2100"/>
          </a:p>
          <a:p>
            <a:pPr marL="742950" lvl="1" indent="-317500" algn="l" rtl="0">
              <a:lnSpc>
                <a:spcPct val="100000"/>
              </a:lnSpc>
              <a:spcBef>
                <a:spcPts val="920"/>
              </a:spcBef>
              <a:spcAft>
                <a:spcPts val="0"/>
              </a:spcAft>
              <a:buSzPts val="2100"/>
              <a:buChar char="○"/>
            </a:pPr>
            <a:r>
              <a:rPr lang="en-US" sz="2100"/>
              <a:t>Consider safety of the area with young exploring children</a:t>
            </a:r>
            <a:endParaRPr sz="2100"/>
          </a:p>
          <a:p>
            <a:pPr marL="742950" lvl="1" indent="-317500" algn="l" rtl="0">
              <a:lnSpc>
                <a:spcPct val="100000"/>
              </a:lnSpc>
              <a:spcBef>
                <a:spcPts val="920"/>
              </a:spcBef>
              <a:spcAft>
                <a:spcPts val="0"/>
              </a:spcAft>
              <a:buSzPts val="2100"/>
              <a:buChar char="○"/>
            </a:pPr>
            <a:r>
              <a:rPr lang="en-US" sz="2100"/>
              <a:t>Bathroom access, diaper changing areas, and food/water access </a:t>
            </a:r>
            <a:endParaRPr sz="2100"/>
          </a:p>
          <a:p>
            <a:pPr marL="742950" lvl="1" indent="-317500" algn="l" rtl="0">
              <a:lnSpc>
                <a:spcPct val="100000"/>
              </a:lnSpc>
              <a:spcBef>
                <a:spcPts val="920"/>
              </a:spcBef>
              <a:spcAft>
                <a:spcPts val="0"/>
              </a:spcAft>
              <a:buSzPts val="2100"/>
              <a:buChar char="○"/>
            </a:pPr>
            <a:r>
              <a:rPr lang="en-US" sz="2100"/>
              <a:t>Quiet spaces – nap/ behavioral health (if able too)</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1"/>
          <p:cNvSpPr txBox="1">
            <a:spLocks noGrp="1"/>
          </p:cNvSpPr>
          <p:nvPr>
            <p:ph type="title"/>
          </p:nvPr>
        </p:nvSpPr>
        <p:spPr>
          <a:xfrm>
            <a:off x="1630582" y="4012462"/>
            <a:ext cx="10561418" cy="1468800"/>
          </a:xfrm>
          <a:prstGeom prst="rect">
            <a:avLst/>
          </a:prstGeom>
          <a:blipFill rotWithShape="1">
            <a:blip r:embed="rId4">
              <a:alphaModFix/>
            </a:blip>
            <a:tile tx="0" ty="0" sx="100000" sy="100000" flip="none" algn="tl"/>
          </a:blipFill>
          <a:ln>
            <a:noFill/>
          </a:ln>
          <a:effectLst>
            <a:outerShdw blurRad="50800">
              <a:srgbClr val="000000">
                <a:alpha val="60000"/>
              </a:srgbClr>
            </a:outerShdw>
          </a:effectLst>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FEFEFE"/>
              </a:buClr>
              <a:buSzPts val="4800"/>
              <a:buFont typeface="Century Gothic"/>
              <a:buNone/>
            </a:pPr>
            <a:r>
              <a:rPr lang="en-US"/>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1"/>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Pediatric Safe Area (PSA)</a:t>
            </a:r>
            <a:endParaRPr/>
          </a:p>
        </p:txBody>
      </p:sp>
      <p:sp>
        <p:nvSpPr>
          <p:cNvPr id="252" name="Google Shape;252;p21"/>
          <p:cNvSpPr txBox="1">
            <a:spLocks noGrp="1"/>
          </p:cNvSpPr>
          <p:nvPr>
            <p:ph type="body" idx="1"/>
          </p:nvPr>
        </p:nvSpPr>
        <p:spPr>
          <a:xfrm>
            <a:off x="818712" y="25270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lnSpc>
                <a:spcPct val="100000"/>
              </a:lnSpc>
              <a:spcBef>
                <a:spcPts val="0"/>
              </a:spcBef>
              <a:spcAft>
                <a:spcPts val="0"/>
              </a:spcAft>
              <a:buSzPts val="2200"/>
              <a:buChar char="●"/>
            </a:pPr>
            <a:r>
              <a:rPr lang="en-US" sz="2200"/>
              <a:t>Staff/Supplies:</a:t>
            </a:r>
            <a:endParaRPr sz="2200"/>
          </a:p>
          <a:p>
            <a:pPr marL="742950" lvl="1" indent="-311150" algn="l" rtl="0">
              <a:lnSpc>
                <a:spcPct val="100000"/>
              </a:lnSpc>
              <a:spcBef>
                <a:spcPts val="920"/>
              </a:spcBef>
              <a:spcAft>
                <a:spcPts val="0"/>
              </a:spcAft>
              <a:buSzPts val="2000"/>
              <a:buChar char="○"/>
            </a:pPr>
            <a:r>
              <a:rPr lang="en-US" sz="2000"/>
              <a:t>Child life specialists or other available staff to assist with the care and monitoring of the children and documentation/communication efforts</a:t>
            </a:r>
            <a:endParaRPr sz="2000"/>
          </a:p>
          <a:p>
            <a:pPr marL="1143000" lvl="2" indent="-254000" algn="l" rtl="0">
              <a:lnSpc>
                <a:spcPct val="100000"/>
              </a:lnSpc>
              <a:spcBef>
                <a:spcPts val="880"/>
              </a:spcBef>
              <a:spcAft>
                <a:spcPts val="0"/>
              </a:spcAft>
              <a:buSzPts val="1800"/>
              <a:buChar char="■"/>
            </a:pPr>
            <a:r>
              <a:rPr lang="en-US" sz="1800"/>
              <a:t>If childcare centers or are part of your healthcare center, consider leveraging those resources</a:t>
            </a:r>
            <a:endParaRPr sz="1800"/>
          </a:p>
          <a:p>
            <a:pPr marL="1143000" lvl="2" indent="-254000" algn="l" rtl="0">
              <a:lnSpc>
                <a:spcPct val="100000"/>
              </a:lnSpc>
              <a:spcBef>
                <a:spcPts val="880"/>
              </a:spcBef>
              <a:spcAft>
                <a:spcPts val="0"/>
              </a:spcAft>
              <a:buSzPts val="1800"/>
              <a:buChar char="■"/>
            </a:pPr>
            <a:r>
              <a:rPr lang="en-US" sz="1800"/>
              <a:t>If your center does not have a child life specialist, consider linking out to other hospitals for this need</a:t>
            </a:r>
            <a:endParaRPr sz="1800"/>
          </a:p>
          <a:p>
            <a:pPr marL="742950" lvl="1" indent="-311150" algn="l" rtl="0">
              <a:lnSpc>
                <a:spcPct val="100000"/>
              </a:lnSpc>
              <a:spcBef>
                <a:spcPts val="920"/>
              </a:spcBef>
              <a:spcAft>
                <a:spcPts val="0"/>
              </a:spcAft>
              <a:buSzPts val="2000"/>
              <a:buChar char="○"/>
            </a:pPr>
            <a:r>
              <a:rPr lang="en-US" sz="2000"/>
              <a:t>Security </a:t>
            </a:r>
            <a:endParaRPr sz="2000"/>
          </a:p>
          <a:p>
            <a:pPr marL="742950" lvl="1" indent="-311150" algn="l" rtl="0">
              <a:lnSpc>
                <a:spcPct val="100000"/>
              </a:lnSpc>
              <a:spcBef>
                <a:spcPts val="920"/>
              </a:spcBef>
              <a:spcAft>
                <a:spcPts val="0"/>
              </a:spcAft>
              <a:buSzPts val="2000"/>
              <a:buChar char="○"/>
            </a:pPr>
            <a:r>
              <a:rPr lang="en-US" sz="2000"/>
              <a:t>Games, toys, movies, diapers, snacks/drinks (consider allergies), cribs if age appropriate</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b02954f741_0_13"/>
          <p:cNvSpPr txBox="1">
            <a:spLocks noGrp="1"/>
          </p:cNvSpPr>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a:t>Any Questions?</a:t>
            </a:r>
            <a:endParaRPr/>
          </a:p>
        </p:txBody>
      </p:sp>
      <p:sp>
        <p:nvSpPr>
          <p:cNvPr id="258" name="Google Shape;258;g2b02954f741_0_13"/>
          <p:cNvSpPr txBox="1">
            <a:spLocks noGrp="1"/>
          </p:cNvSpPr>
          <p:nvPr>
            <p:ph type="body" idx="1"/>
          </p:nvPr>
        </p:nvSpPr>
        <p:spPr>
          <a:xfrm>
            <a:off x="818712" y="22222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ctr" rtl="0">
              <a:lnSpc>
                <a:spcPct val="100000"/>
              </a:lnSpc>
              <a:spcBef>
                <a:spcPts val="360"/>
              </a:spcBef>
              <a:spcAft>
                <a:spcPts val="600"/>
              </a:spcAft>
              <a:buSzPts val="1800"/>
              <a:buNone/>
            </a:pPr>
            <a:r>
              <a:rPr lang="en-US" sz="3000"/>
              <a:t>30 seconds - 1 min to answer quick questions on Pediatric Safe Area (PSA)</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p22"/>
          <p:cNvSpPr txBox="1">
            <a:spLocks noGrp="1"/>
          </p:cNvSpPr>
          <p:nvPr>
            <p:ph type="title"/>
          </p:nvPr>
        </p:nvSpPr>
        <p:spPr>
          <a:xfrm>
            <a:off x="1630582" y="3711684"/>
            <a:ext cx="10561418" cy="1468800"/>
          </a:xfrm>
          <a:prstGeom prst="rect">
            <a:avLst/>
          </a:prstGeom>
          <a:blipFill rotWithShape="1">
            <a:blip r:embed="rId4">
              <a:alphaModFix/>
            </a:blip>
            <a:tile tx="0" ty="0" sx="100000" sy="100000" flip="none" algn="tl"/>
          </a:blipFill>
          <a:ln>
            <a:noFill/>
          </a:ln>
          <a:effectLst>
            <a:outerShdw blurRad="50800">
              <a:srgbClr val="000000">
                <a:alpha val="60000"/>
              </a:srgbClr>
            </a:outerShdw>
          </a:effectLst>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FEFEFE"/>
              </a:buClr>
              <a:buSzPts val="4000"/>
              <a:buFont typeface="Century Gothic"/>
              <a:buNone/>
            </a:pPr>
            <a:r>
              <a:rPr lang="en-US"/>
              <a:t>FAMILY REUNIFICATION SITE (FRS)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3"/>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Family Reunification Site (FRS)</a:t>
            </a:r>
            <a:endParaRPr/>
          </a:p>
        </p:txBody>
      </p:sp>
      <p:sp>
        <p:nvSpPr>
          <p:cNvPr id="269" name="Google Shape;269;p23"/>
          <p:cNvSpPr txBox="1">
            <a:spLocks noGrp="1"/>
          </p:cNvSpPr>
          <p:nvPr>
            <p:ph type="body" idx="1"/>
          </p:nvPr>
        </p:nvSpPr>
        <p:spPr>
          <a:xfrm>
            <a:off x="818712" y="22984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lnSpc>
                <a:spcPct val="100000"/>
              </a:lnSpc>
              <a:spcBef>
                <a:spcPts val="0"/>
              </a:spcBef>
              <a:spcAft>
                <a:spcPts val="0"/>
              </a:spcAft>
              <a:buSzPts val="2300"/>
              <a:buChar char="●"/>
            </a:pPr>
            <a:r>
              <a:rPr lang="en-US" sz="2300"/>
              <a:t>Purpose:</a:t>
            </a:r>
            <a:endParaRPr sz="2300"/>
          </a:p>
          <a:p>
            <a:pPr marL="742950" lvl="1" indent="-317500" algn="l" rtl="0">
              <a:lnSpc>
                <a:spcPct val="100000"/>
              </a:lnSpc>
              <a:spcBef>
                <a:spcPts val="920"/>
              </a:spcBef>
              <a:spcAft>
                <a:spcPts val="0"/>
              </a:spcAft>
              <a:buSzPts val="2100"/>
              <a:buChar char="○"/>
            </a:pPr>
            <a:r>
              <a:rPr lang="en-US" sz="2100"/>
              <a:t>To safely reunify medically cleared children and their families so they can depart the hospital and begin their healing process </a:t>
            </a:r>
            <a:endParaRPr sz="2100"/>
          </a:p>
          <a:p>
            <a:pPr marL="742950" lvl="1" indent="-317500" algn="l" rtl="0">
              <a:lnSpc>
                <a:spcPct val="100000"/>
              </a:lnSpc>
              <a:spcBef>
                <a:spcPts val="920"/>
              </a:spcBef>
              <a:spcAft>
                <a:spcPts val="0"/>
              </a:spcAft>
              <a:buSzPts val="2100"/>
              <a:buChar char="○"/>
            </a:pPr>
            <a:r>
              <a:rPr lang="en-US" sz="2100"/>
              <a:t>To help decompress the crowds by clearing the other reunification areas and clinical areas, which will assist identification and tracking efforts</a:t>
            </a:r>
            <a:endParaRPr sz="2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Family Reunification Site (FRS)</a:t>
            </a:r>
            <a:endParaRPr/>
          </a:p>
        </p:txBody>
      </p:sp>
      <p:sp>
        <p:nvSpPr>
          <p:cNvPr id="275" name="Google Shape;275;p24"/>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lnSpc>
                <a:spcPct val="100000"/>
              </a:lnSpc>
              <a:spcBef>
                <a:spcPts val="0"/>
              </a:spcBef>
              <a:spcAft>
                <a:spcPts val="0"/>
              </a:spcAft>
              <a:buSzPts val="2500"/>
              <a:buChar char="●"/>
            </a:pPr>
            <a:r>
              <a:rPr lang="en-US" sz="2500"/>
              <a:t>Location:</a:t>
            </a:r>
            <a:endParaRPr sz="2500"/>
          </a:p>
          <a:p>
            <a:pPr marL="742950" lvl="1" indent="-330200" algn="l" rtl="0">
              <a:lnSpc>
                <a:spcPct val="100000"/>
              </a:lnSpc>
              <a:spcBef>
                <a:spcPts val="920"/>
              </a:spcBef>
              <a:spcAft>
                <a:spcPts val="0"/>
              </a:spcAft>
              <a:buSzPts val="2300"/>
              <a:buChar char="○"/>
            </a:pPr>
            <a:r>
              <a:rPr lang="en-US" sz="2300"/>
              <a:t>Separate from the other reunification areas</a:t>
            </a:r>
            <a:endParaRPr sz="2300"/>
          </a:p>
          <a:p>
            <a:pPr marL="742950" lvl="1" indent="-330200" algn="l" rtl="0">
              <a:lnSpc>
                <a:spcPct val="100000"/>
              </a:lnSpc>
              <a:spcBef>
                <a:spcPts val="920"/>
              </a:spcBef>
              <a:spcAft>
                <a:spcPts val="0"/>
              </a:spcAft>
              <a:buSzPts val="2300"/>
              <a:buChar char="○"/>
            </a:pPr>
            <a:r>
              <a:rPr lang="en-US" sz="2300"/>
              <a:t>Secure and away from the noise and chaos of the event if possible</a:t>
            </a:r>
            <a:endParaRPr sz="2300"/>
          </a:p>
          <a:p>
            <a:pPr marL="742950" lvl="1" indent="-330200" algn="l" rtl="0">
              <a:lnSpc>
                <a:spcPct val="100000"/>
              </a:lnSpc>
              <a:spcBef>
                <a:spcPts val="920"/>
              </a:spcBef>
              <a:spcAft>
                <a:spcPts val="0"/>
              </a:spcAft>
              <a:buSzPts val="2300"/>
              <a:buChar char="○"/>
            </a:pPr>
            <a:r>
              <a:rPr lang="en-US" sz="2300"/>
              <a:t>Near a hospital exit, ideally avoiding media </a:t>
            </a:r>
            <a:endParaRPr sz="23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Family Reunification Site (FRS)</a:t>
            </a:r>
            <a:endParaRPr/>
          </a:p>
        </p:txBody>
      </p:sp>
      <p:sp>
        <p:nvSpPr>
          <p:cNvPr id="281" name="Google Shape;281;p25"/>
          <p:cNvSpPr txBox="1">
            <a:spLocks noGrp="1"/>
          </p:cNvSpPr>
          <p:nvPr>
            <p:ph type="body" idx="1"/>
          </p:nvPr>
        </p:nvSpPr>
        <p:spPr>
          <a:xfrm>
            <a:off x="818712" y="25270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342900" lvl="0" indent="-342900" algn="l" rtl="0">
              <a:lnSpc>
                <a:spcPct val="100000"/>
              </a:lnSpc>
              <a:spcBef>
                <a:spcPts val="0"/>
              </a:spcBef>
              <a:spcAft>
                <a:spcPts val="0"/>
              </a:spcAft>
              <a:buSzPts val="2300"/>
              <a:buChar char="●"/>
            </a:pPr>
            <a:r>
              <a:rPr lang="en-US" sz="2300"/>
              <a:t>Once a medically cleared child and their guardian is identified, the reunification should occur in a separate safe location, away from clinical areas and away from other families or children awaiting reunification</a:t>
            </a:r>
            <a:endParaRPr sz="2300"/>
          </a:p>
          <a:p>
            <a:pPr marL="342900" lvl="0" indent="0" algn="l" rtl="0">
              <a:lnSpc>
                <a:spcPct val="100000"/>
              </a:lnSpc>
              <a:spcBef>
                <a:spcPts val="960"/>
              </a:spcBef>
              <a:spcAft>
                <a:spcPts val="0"/>
              </a:spcAft>
              <a:buSzPts val="1800"/>
              <a:buNone/>
            </a:pPr>
            <a:endParaRPr sz="2300"/>
          </a:p>
          <a:p>
            <a:pPr marL="342900" lvl="0" indent="-342900" algn="l" rtl="0">
              <a:lnSpc>
                <a:spcPct val="100000"/>
              </a:lnSpc>
              <a:spcBef>
                <a:spcPts val="960"/>
              </a:spcBef>
              <a:spcAft>
                <a:spcPts val="0"/>
              </a:spcAft>
              <a:buSzPts val="2300"/>
              <a:buChar char="●"/>
            </a:pPr>
            <a:r>
              <a:rPr lang="en-US" sz="2300"/>
              <a:t>Planning should consider pathways to moving patients or families between these areas so that reunification occurs as quickly as possible and allows for safe departure from the hospital</a:t>
            </a:r>
            <a:endParaRPr sz="2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6"/>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Family Reunification Site (FRS)</a:t>
            </a:r>
            <a:endParaRPr/>
          </a:p>
        </p:txBody>
      </p:sp>
      <p:sp>
        <p:nvSpPr>
          <p:cNvPr id="287" name="Google Shape;287;p26"/>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457200" lvl="0" indent="-381000" algn="l" rtl="0">
              <a:lnSpc>
                <a:spcPct val="100000"/>
              </a:lnSpc>
              <a:spcBef>
                <a:spcPts val="0"/>
              </a:spcBef>
              <a:spcAft>
                <a:spcPts val="0"/>
              </a:spcAft>
              <a:buSzPts val="2400"/>
              <a:buChar char="●"/>
            </a:pPr>
            <a:r>
              <a:rPr lang="en-US" sz="2400"/>
              <a:t>For children not medically cleared, reunification should occur with primary guardians at the bedside also as quickly as possible to support both patient and guardian</a:t>
            </a:r>
            <a:endParaRPr sz="2400"/>
          </a:p>
          <a:p>
            <a:pPr marL="457200" lvl="0" indent="0" algn="l" rtl="0">
              <a:lnSpc>
                <a:spcPct val="100000"/>
              </a:lnSpc>
              <a:spcBef>
                <a:spcPts val="0"/>
              </a:spcBef>
              <a:spcAft>
                <a:spcPts val="0"/>
              </a:spcAft>
              <a:buSzPts val="1800"/>
              <a:buNone/>
            </a:pPr>
            <a:endParaRPr sz="2400"/>
          </a:p>
          <a:p>
            <a:pPr marL="457200" lvl="0" indent="-381000" algn="l" rtl="0">
              <a:lnSpc>
                <a:spcPct val="100000"/>
              </a:lnSpc>
              <a:spcBef>
                <a:spcPts val="960"/>
              </a:spcBef>
              <a:spcAft>
                <a:spcPts val="0"/>
              </a:spcAft>
              <a:buSzPts val="2400"/>
              <a:buChar char="●"/>
            </a:pPr>
            <a:r>
              <a:rPr lang="en-US" sz="2400"/>
              <a:t>Death notifications (discussed further in other modules) should also occur in a separate location</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7"/>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Family Reunification Site (FRS)</a:t>
            </a:r>
            <a:endParaRPr/>
          </a:p>
        </p:txBody>
      </p:sp>
      <p:sp>
        <p:nvSpPr>
          <p:cNvPr id="293" name="Google Shape;293;p27"/>
          <p:cNvSpPr txBox="1">
            <a:spLocks noGrp="1"/>
          </p:cNvSpPr>
          <p:nvPr>
            <p:ph type="body" idx="1"/>
          </p:nvPr>
        </p:nvSpPr>
        <p:spPr>
          <a:xfrm>
            <a:off x="818712" y="2222287"/>
            <a:ext cx="5185873" cy="3638763"/>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lnSpcReduction="10000"/>
          </a:bodyPr>
          <a:lstStyle/>
          <a:p>
            <a:pPr marL="342900" lvl="0" indent="-342900" algn="l" rtl="0">
              <a:lnSpc>
                <a:spcPct val="100000"/>
              </a:lnSpc>
              <a:spcBef>
                <a:spcPts val="0"/>
              </a:spcBef>
              <a:spcAft>
                <a:spcPts val="0"/>
              </a:spcAft>
              <a:buSzPts val="2400"/>
              <a:buChar char="●"/>
            </a:pPr>
            <a:r>
              <a:rPr lang="en-US" sz="2400"/>
              <a:t>Staff/Supplies:</a:t>
            </a:r>
            <a:endParaRPr sz="2400"/>
          </a:p>
          <a:p>
            <a:pPr marL="742950" lvl="1" indent="-323850" algn="l" rtl="0">
              <a:lnSpc>
                <a:spcPct val="100000"/>
              </a:lnSpc>
              <a:spcBef>
                <a:spcPts val="920"/>
              </a:spcBef>
              <a:spcAft>
                <a:spcPts val="0"/>
              </a:spcAft>
              <a:buSzPts val="2200"/>
              <a:buChar char="○"/>
            </a:pPr>
            <a:r>
              <a:rPr lang="en-US" sz="2200"/>
              <a:t>Security or other personnel able to check identity and document the successful reunification, departure, contact info</a:t>
            </a:r>
            <a:endParaRPr sz="2200"/>
          </a:p>
          <a:p>
            <a:pPr marL="742950" lvl="1" indent="-323850" algn="l" rtl="0">
              <a:lnSpc>
                <a:spcPct val="100000"/>
              </a:lnSpc>
              <a:spcBef>
                <a:spcPts val="920"/>
              </a:spcBef>
              <a:spcAft>
                <a:spcPts val="0"/>
              </a:spcAft>
              <a:buSzPts val="2200"/>
              <a:buChar char="○"/>
            </a:pPr>
            <a:r>
              <a:rPr lang="en-US" sz="2200"/>
              <a:t>Medical personnel able to discuss any discharge instructions given at time of medical clearance </a:t>
            </a:r>
            <a:endParaRPr sz="2200"/>
          </a:p>
        </p:txBody>
      </p:sp>
      <p:sp>
        <p:nvSpPr>
          <p:cNvPr id="294" name="Google Shape;294;p27"/>
          <p:cNvSpPr txBox="1">
            <a:spLocks noGrp="1"/>
          </p:cNvSpPr>
          <p:nvPr>
            <p:ph type="body" idx="2"/>
          </p:nvPr>
        </p:nvSpPr>
        <p:spPr>
          <a:xfrm>
            <a:off x="6187415" y="2222287"/>
            <a:ext cx="5194583" cy="3638764"/>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457200" lvl="0" indent="-228600" algn="l" rtl="0">
              <a:lnSpc>
                <a:spcPct val="100000"/>
              </a:lnSpc>
              <a:spcBef>
                <a:spcPts val="360"/>
              </a:spcBef>
              <a:spcAft>
                <a:spcPts val="0"/>
              </a:spcAft>
              <a:buSzPts val="1800"/>
              <a:buNone/>
            </a:pPr>
            <a:endParaRPr/>
          </a:p>
        </p:txBody>
      </p:sp>
      <p:pic>
        <p:nvPicPr>
          <p:cNvPr id="295" name="Google Shape;295;p27" descr="A diagram of a table and chairs&#10;&#10;Description automatically generated"/>
          <p:cNvPicPr preferRelativeResize="0"/>
          <p:nvPr/>
        </p:nvPicPr>
        <p:blipFill rotWithShape="1">
          <a:blip r:embed="rId3">
            <a:alphaModFix/>
          </a:blip>
          <a:srcRect l="6314"/>
          <a:stretch/>
        </p:blipFill>
        <p:spPr>
          <a:xfrm>
            <a:off x="5500900" y="2222275"/>
            <a:ext cx="6393501" cy="41138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8"/>
          <p:cNvSpPr txBox="1"/>
          <p:nvPr/>
        </p:nvSpPr>
        <p:spPr>
          <a:xfrm>
            <a:off x="452625" y="2839194"/>
            <a:ext cx="10901100" cy="2177700"/>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rgbClr val="000000"/>
              </a:buClr>
              <a:buSzPct val="100000"/>
              <a:buFont typeface="Arial"/>
              <a:buNone/>
            </a:pPr>
            <a:br>
              <a:rPr lang="en-US" sz="1600" b="0" i="0" u="none" strike="noStrike" cap="none">
                <a:solidFill>
                  <a:schemeClr val="lt1"/>
                </a:solidFill>
                <a:latin typeface="Century Gothic"/>
                <a:ea typeface="Century Gothic"/>
                <a:cs typeface="Century Gothic"/>
                <a:sym typeface="Century Gothic"/>
              </a:rPr>
            </a:br>
            <a:br>
              <a:rPr lang="en-US" sz="1600" b="0" i="0" u="none" strike="noStrike" cap="none">
                <a:solidFill>
                  <a:schemeClr val="lt1"/>
                </a:solidFill>
                <a:latin typeface="Century Gothic"/>
                <a:ea typeface="Century Gothic"/>
                <a:cs typeface="Century Gothic"/>
                <a:sym typeface="Century Gothic"/>
              </a:rPr>
            </a:br>
            <a:r>
              <a:rPr lang="en-US" sz="1600" b="0" i="0" u="none" strike="noStrike" cap="none">
                <a:solidFill>
                  <a:schemeClr val="lt1"/>
                </a:solidFill>
                <a:latin typeface="Century Gothic"/>
                <a:ea typeface="Century Gothic"/>
                <a:cs typeface="Century Gothic"/>
                <a:sym typeface="Century Gothic"/>
              </a:rPr>
              <a:t>This AAP resource has sample layouts for the above sites, planning checklists, and several other useful tools for reunification planning:</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00"/>
              </a:spcBef>
              <a:spcAft>
                <a:spcPts val="0"/>
              </a:spcAft>
              <a:buClr>
                <a:srgbClr val="000000"/>
              </a:buClr>
              <a:buSzPct val="100000"/>
              <a:buFont typeface="Arial"/>
              <a:buNone/>
            </a:pPr>
            <a:br>
              <a:rPr lang="en-US" sz="1600" b="0" i="0" u="none" strike="noStrike" cap="none">
                <a:solidFill>
                  <a:schemeClr val="lt1"/>
                </a:solidFill>
                <a:latin typeface="Century Gothic"/>
                <a:ea typeface="Century Gothic"/>
                <a:cs typeface="Century Gothic"/>
                <a:sym typeface="Century Gothic"/>
              </a:rPr>
            </a:br>
            <a:r>
              <a:rPr lang="en-US" sz="1600" b="0" i="0" u="sng" strike="noStrike" cap="none">
                <a:solidFill>
                  <a:srgbClr val="FFD966"/>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https://downloads.aap.org/AAP/PDF/AAP%20Reunification%20Toolkit.pdf</a:t>
            </a:r>
            <a:endParaRPr sz="1600">
              <a:solidFill>
                <a:srgbClr val="FFD966"/>
              </a:solidFill>
              <a:latin typeface="Century Gothic"/>
              <a:ea typeface="Century Gothic"/>
              <a:cs typeface="Century Gothic"/>
              <a:sym typeface="Century Gothic"/>
            </a:endParaRPr>
          </a:p>
          <a:p>
            <a:pPr marL="0" marR="0" lvl="0" indent="0" algn="ctr" rtl="0">
              <a:lnSpc>
                <a:spcPct val="90000"/>
              </a:lnSpc>
              <a:spcBef>
                <a:spcPts val="600"/>
              </a:spcBef>
              <a:spcAft>
                <a:spcPts val="0"/>
              </a:spcAft>
              <a:buClr>
                <a:srgbClr val="000000"/>
              </a:buClr>
              <a:buSzPct val="100000"/>
              <a:buFont typeface="Arial"/>
              <a:buNone/>
            </a:pPr>
            <a:endParaRPr sz="1600">
              <a:solidFill>
                <a:schemeClr val="lt1"/>
              </a:solidFill>
              <a:latin typeface="Century Gothic"/>
              <a:ea typeface="Century Gothic"/>
              <a:cs typeface="Century Gothic"/>
              <a:sym typeface="Century Gothic"/>
            </a:endParaRPr>
          </a:p>
          <a:p>
            <a:pPr marL="0" marR="0" lvl="0" indent="0" algn="ctr" rtl="0">
              <a:lnSpc>
                <a:spcPct val="90000"/>
              </a:lnSpc>
              <a:spcBef>
                <a:spcPts val="600"/>
              </a:spcBef>
              <a:spcAft>
                <a:spcPts val="0"/>
              </a:spcAft>
              <a:buClr>
                <a:srgbClr val="000000"/>
              </a:buClr>
              <a:buSzPct val="100000"/>
              <a:buFont typeface="Arial"/>
              <a:buNone/>
            </a:pPr>
            <a:r>
              <a:rPr lang="en-US" sz="1600">
                <a:solidFill>
                  <a:schemeClr val="lt1"/>
                </a:solidFill>
                <a:latin typeface="Century Gothic"/>
                <a:ea typeface="Century Gothic"/>
                <a:cs typeface="Century Gothic"/>
                <a:sym typeface="Century Gothic"/>
              </a:rPr>
              <a:t>Texas Children’s Hospital Family Reception Center Plan</a:t>
            </a:r>
            <a:endParaRPr sz="1600">
              <a:solidFill>
                <a:schemeClr val="lt1"/>
              </a:solidFill>
              <a:latin typeface="Century Gothic"/>
              <a:ea typeface="Century Gothic"/>
              <a:cs typeface="Century Gothic"/>
              <a:sym typeface="Century Gothic"/>
            </a:endParaRPr>
          </a:p>
          <a:p>
            <a:pPr marL="0" marR="0" lvl="0" indent="0" algn="ctr" rtl="0">
              <a:lnSpc>
                <a:spcPct val="90000"/>
              </a:lnSpc>
              <a:spcBef>
                <a:spcPts val="600"/>
              </a:spcBef>
              <a:spcAft>
                <a:spcPts val="0"/>
              </a:spcAft>
              <a:buClr>
                <a:srgbClr val="000000"/>
              </a:buClr>
              <a:buSzPct val="100000"/>
              <a:buFont typeface="Arial"/>
              <a:buNone/>
            </a:pPr>
            <a:r>
              <a:rPr lang="en-US" sz="1600" u="sng">
                <a:solidFill>
                  <a:srgbClr val="FFD966"/>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https://media.emscimprovement.center/documents/TCH_FRC_Plan_-_1.24.2019_Approved.pdf</a:t>
            </a:r>
            <a:endParaRPr sz="1600">
              <a:solidFill>
                <a:srgbClr val="FFD966"/>
              </a:solidFill>
              <a:latin typeface="Century Gothic"/>
              <a:ea typeface="Century Gothic"/>
              <a:cs typeface="Century Gothic"/>
              <a:sym typeface="Century Gothic"/>
            </a:endParaRPr>
          </a:p>
          <a:p>
            <a:pPr marL="0" marR="0" lvl="0" indent="0" algn="ctr" rtl="0">
              <a:lnSpc>
                <a:spcPct val="90000"/>
              </a:lnSpc>
              <a:spcBef>
                <a:spcPts val="600"/>
              </a:spcBef>
              <a:spcAft>
                <a:spcPts val="0"/>
              </a:spcAft>
              <a:buClr>
                <a:srgbClr val="000000"/>
              </a:buClr>
              <a:buSzPct val="100000"/>
              <a:buFont typeface="Arial"/>
              <a:buNone/>
            </a:pPr>
            <a:endParaRPr sz="1600">
              <a:solidFill>
                <a:schemeClr val="lt1"/>
              </a:solidFill>
              <a:latin typeface="Century Gothic"/>
              <a:ea typeface="Century Gothic"/>
              <a:cs typeface="Century Gothic"/>
              <a:sym typeface="Century Gothic"/>
            </a:endParaRPr>
          </a:p>
        </p:txBody>
      </p:sp>
      <p:sp>
        <p:nvSpPr>
          <p:cNvPr id="301" name="Google Shape;301;p38"/>
          <p:cNvSpPr txBox="1"/>
          <p:nvPr/>
        </p:nvSpPr>
        <p:spPr>
          <a:xfrm>
            <a:off x="1426475" y="617225"/>
            <a:ext cx="8366700" cy="105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600"/>
              <a:buFont typeface="Arial"/>
              <a:buNone/>
            </a:pPr>
            <a:r>
              <a:rPr lang="en-US" sz="4600" b="1" i="0" u="none" strike="noStrike" cap="none">
                <a:solidFill>
                  <a:schemeClr val="lt1"/>
                </a:solidFill>
                <a:latin typeface="Century Gothic"/>
                <a:ea typeface="Century Gothic"/>
                <a:cs typeface="Century Gothic"/>
                <a:sym typeface="Century Gothic"/>
              </a:rPr>
              <a:t>References </a:t>
            </a:r>
            <a:endParaRPr sz="4600" b="1"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b02954f741_0_18"/>
          <p:cNvSpPr txBox="1">
            <a:spLocks noGrp="1"/>
          </p:cNvSpPr>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a:t>Any Questions?</a:t>
            </a:r>
            <a:endParaRPr/>
          </a:p>
        </p:txBody>
      </p:sp>
      <p:sp>
        <p:nvSpPr>
          <p:cNvPr id="307" name="Google Shape;307;g2b02954f741_0_18"/>
          <p:cNvSpPr txBox="1">
            <a:spLocks noGrp="1"/>
          </p:cNvSpPr>
          <p:nvPr>
            <p:ph type="body" idx="1"/>
          </p:nvPr>
        </p:nvSpPr>
        <p:spPr>
          <a:xfrm>
            <a:off x="818712" y="22222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ctr" rtl="0">
              <a:lnSpc>
                <a:spcPct val="100000"/>
              </a:lnSpc>
              <a:spcBef>
                <a:spcPts val="360"/>
              </a:spcBef>
              <a:spcAft>
                <a:spcPts val="0"/>
              </a:spcAft>
              <a:buSzPts val="1800"/>
              <a:buNone/>
            </a:pPr>
            <a:r>
              <a:rPr lang="en-US" sz="3000"/>
              <a:t>30 seconds - 1 min to answer quick questions on</a:t>
            </a:r>
            <a:endParaRPr sz="3000"/>
          </a:p>
          <a:p>
            <a:pPr marL="0" lvl="0" indent="0" algn="ctr" rtl="0">
              <a:lnSpc>
                <a:spcPct val="100000"/>
              </a:lnSpc>
              <a:spcBef>
                <a:spcPts val="600"/>
              </a:spcBef>
              <a:spcAft>
                <a:spcPts val="0"/>
              </a:spcAft>
              <a:buSzPts val="1800"/>
              <a:buNone/>
            </a:pPr>
            <a:r>
              <a:rPr lang="en-US" sz="3000"/>
              <a:t>Family Reunification Site (FRS)</a:t>
            </a:r>
            <a:endParaRPr sz="3000"/>
          </a:p>
          <a:p>
            <a:pPr marL="0" lvl="0" indent="0" algn="ctr" rtl="0">
              <a:lnSpc>
                <a:spcPct val="100000"/>
              </a:lnSpc>
              <a:spcBef>
                <a:spcPts val="600"/>
              </a:spcBef>
              <a:spcAft>
                <a:spcPts val="0"/>
              </a:spcAft>
              <a:buSzPts val="1800"/>
              <a:buNone/>
            </a:pPr>
            <a:r>
              <a:rPr lang="en-US" sz="3000"/>
              <a:t>OR </a:t>
            </a:r>
            <a:endParaRPr sz="3000"/>
          </a:p>
          <a:p>
            <a:pPr marL="0" lvl="0" indent="0" algn="ctr" rtl="0">
              <a:lnSpc>
                <a:spcPct val="100000"/>
              </a:lnSpc>
              <a:spcBef>
                <a:spcPts val="600"/>
              </a:spcBef>
              <a:spcAft>
                <a:spcPts val="600"/>
              </a:spcAft>
              <a:buSzPts val="1800"/>
              <a:buNone/>
            </a:pPr>
            <a:r>
              <a:rPr lang="en-US" sz="3000"/>
              <a:t>The rest of the presentation</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With this module, we hope you</a:t>
            </a:r>
            <a:endParaRPr/>
          </a:p>
        </p:txBody>
      </p:sp>
      <p:grpSp>
        <p:nvGrpSpPr>
          <p:cNvPr id="135" name="Google Shape;135;p6"/>
          <p:cNvGrpSpPr/>
          <p:nvPr/>
        </p:nvGrpSpPr>
        <p:grpSpPr>
          <a:xfrm>
            <a:off x="458779" y="2493303"/>
            <a:ext cx="11247190" cy="4195542"/>
            <a:chOff x="54" y="158528"/>
            <a:chExt cx="11247190" cy="4195542"/>
          </a:xfrm>
        </p:grpSpPr>
        <p:sp>
          <p:nvSpPr>
            <p:cNvPr id="136" name="Google Shape;136;p6"/>
            <p:cNvSpPr/>
            <p:nvPr/>
          </p:nvSpPr>
          <p:spPr>
            <a:xfrm>
              <a:off x="54" y="158528"/>
              <a:ext cx="5255696" cy="1465639"/>
            </a:xfrm>
            <a:prstGeom prst="rect">
              <a:avLst/>
            </a:prstGeom>
            <a:solidFill>
              <a:srgbClr val="6EEA9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txBox="1"/>
            <p:nvPr/>
          </p:nvSpPr>
          <p:spPr>
            <a:xfrm>
              <a:off x="54" y="158528"/>
              <a:ext cx="5255696" cy="1465639"/>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Obtain a clear understanding of each of those 3 reunification entities: </a:t>
              </a:r>
              <a:endParaRPr sz="2400" b="0" i="0" u="none" strike="noStrike" cap="none">
                <a:solidFill>
                  <a:schemeClr val="lt1"/>
                </a:solidFill>
                <a:latin typeface="Arial"/>
                <a:ea typeface="Arial"/>
                <a:cs typeface="Arial"/>
                <a:sym typeface="Arial"/>
              </a:endParaRPr>
            </a:p>
          </p:txBody>
        </p:sp>
        <p:sp>
          <p:nvSpPr>
            <p:cNvPr id="138" name="Google Shape;138;p6"/>
            <p:cNvSpPr/>
            <p:nvPr/>
          </p:nvSpPr>
          <p:spPr>
            <a:xfrm>
              <a:off x="54" y="1624168"/>
              <a:ext cx="5255696" cy="2729902"/>
            </a:xfrm>
            <a:prstGeom prst="rect">
              <a:avLst/>
            </a:prstGeom>
            <a:solidFill>
              <a:srgbClr val="D3F7D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txBox="1"/>
            <p:nvPr/>
          </p:nvSpPr>
          <p:spPr>
            <a:xfrm>
              <a:off x="54" y="1624168"/>
              <a:ext cx="5255696" cy="2729902"/>
            </a:xfrm>
            <a:prstGeom prst="rect">
              <a:avLst/>
            </a:prstGeom>
            <a:noFill/>
            <a:ln>
              <a:noFill/>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Hospital Family Reunification Center</a:t>
              </a:r>
              <a:endParaRPr sz="2400" b="0" i="0" u="none" strike="noStrike" cap="none">
                <a:solidFill>
                  <a:srgbClr val="000000"/>
                </a:solidFill>
                <a:latin typeface="Arial"/>
                <a:ea typeface="Arial"/>
                <a:cs typeface="Arial"/>
                <a:sym typeface="Arial"/>
              </a:endParaRPr>
            </a:p>
            <a:p>
              <a:pPr marL="228600" marR="0" lvl="1"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Pediatric Safe Area</a:t>
              </a:r>
              <a:endParaRPr sz="2400" b="0" i="0" u="none" strike="noStrike" cap="none">
                <a:solidFill>
                  <a:srgbClr val="000000"/>
                </a:solidFill>
                <a:latin typeface="Arial"/>
                <a:ea typeface="Arial"/>
                <a:cs typeface="Arial"/>
                <a:sym typeface="Arial"/>
              </a:endParaRPr>
            </a:p>
            <a:p>
              <a:pPr marL="228600" marR="0" lvl="1"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Family Reunification Site </a:t>
              </a:r>
              <a:endParaRPr sz="2400" b="0" i="0" u="none" strike="noStrike" cap="none">
                <a:solidFill>
                  <a:srgbClr val="000000"/>
                </a:solidFill>
                <a:latin typeface="Arial"/>
                <a:ea typeface="Arial"/>
                <a:cs typeface="Arial"/>
                <a:sym typeface="Arial"/>
              </a:endParaRPr>
            </a:p>
          </p:txBody>
        </p:sp>
        <p:sp>
          <p:nvSpPr>
            <p:cNvPr id="140" name="Google Shape;140;p6"/>
            <p:cNvSpPr/>
            <p:nvPr/>
          </p:nvSpPr>
          <p:spPr>
            <a:xfrm>
              <a:off x="5991548" y="158528"/>
              <a:ext cx="5255696" cy="1465639"/>
            </a:xfrm>
            <a:prstGeom prst="rect">
              <a:avLst/>
            </a:prstGeom>
            <a:solidFill>
              <a:srgbClr val="B4DF5B"/>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txBox="1"/>
            <p:nvPr/>
          </p:nvSpPr>
          <p:spPr>
            <a:xfrm>
              <a:off x="5991548" y="158528"/>
              <a:ext cx="5255696" cy="1465639"/>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Start considering how to plan or coordinate planning with other organizations for each of these areas in your own setting</a:t>
              </a:r>
              <a:endParaRPr sz="2400" b="0" i="0" u="none" strike="noStrike" cap="none">
                <a:solidFill>
                  <a:schemeClr val="lt1"/>
                </a:solidFill>
                <a:latin typeface="Arial"/>
                <a:ea typeface="Arial"/>
                <a:cs typeface="Arial"/>
                <a:sym typeface="Arial"/>
              </a:endParaRPr>
            </a:p>
          </p:txBody>
        </p:sp>
        <p:sp>
          <p:nvSpPr>
            <p:cNvPr id="142" name="Google Shape;142;p6"/>
            <p:cNvSpPr/>
            <p:nvPr/>
          </p:nvSpPr>
          <p:spPr>
            <a:xfrm>
              <a:off x="5991548" y="1624168"/>
              <a:ext cx="5255696" cy="2729902"/>
            </a:xfrm>
            <a:prstGeom prst="rect">
              <a:avLst/>
            </a:prstGeom>
            <a:solidFill>
              <a:srgbClr val="E5F3CF">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txBox="1"/>
            <p:nvPr/>
          </p:nvSpPr>
          <p:spPr>
            <a:xfrm>
              <a:off x="5991548" y="1624168"/>
              <a:ext cx="5255696" cy="2729902"/>
            </a:xfrm>
            <a:prstGeom prst="rect">
              <a:avLst/>
            </a:prstGeom>
            <a:noFill/>
            <a:ln>
              <a:noFill/>
            </a:ln>
          </p:spPr>
          <p:txBody>
            <a:bodyPr spcFirstLastPara="1" wrap="square" lIns="128000" tIns="128000" rIns="170675" bIns="192000" anchor="t"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Who should be involved?</a:t>
              </a:r>
              <a:endParaRPr sz="2400" b="0" i="0" u="none" strike="noStrike" cap="none">
                <a:solidFill>
                  <a:srgbClr val="000000"/>
                </a:solidFill>
                <a:latin typeface="Arial"/>
                <a:ea typeface="Arial"/>
                <a:cs typeface="Arial"/>
                <a:sym typeface="Arial"/>
              </a:endParaRPr>
            </a:p>
            <a:p>
              <a:pPr marL="228600" marR="0" lvl="1"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Where should this be located?</a:t>
              </a:r>
              <a:endParaRPr sz="2400" b="0" i="0" u="none" strike="noStrike" cap="none">
                <a:solidFill>
                  <a:srgbClr val="000000"/>
                </a:solidFill>
                <a:latin typeface="Arial"/>
                <a:ea typeface="Arial"/>
                <a:cs typeface="Arial"/>
                <a:sym typeface="Arial"/>
              </a:endParaRPr>
            </a:p>
            <a:p>
              <a:pPr marL="228600" marR="0" lvl="1"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What items are needed in each of these?</a:t>
              </a:r>
              <a:endParaRPr sz="2400" b="0" i="0" u="none" strike="noStrike" cap="none">
                <a:solidFill>
                  <a:srgbClr val="000000"/>
                </a:solidFill>
                <a:latin typeface="Arial"/>
                <a:ea typeface="Arial"/>
                <a:cs typeface="Arial"/>
                <a:sym typeface="Arial"/>
              </a:endParaRPr>
            </a:p>
            <a:p>
              <a:pPr marL="228600" marR="0" lvl="1" indent="-228600" algn="l" rtl="0">
                <a:lnSpc>
                  <a:spcPct val="90000"/>
                </a:lnSpc>
                <a:spcBef>
                  <a:spcPts val="36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How can we identify and track patients and families in these sites to assist smooth reunification?</a:t>
              </a:r>
              <a:endParaRPr sz="2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b02954f741_0_26"/>
          <p:cNvSpPr txBox="1">
            <a:spLocks noGrp="1"/>
          </p:cNvSpPr>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a:t>What to look forward too</a:t>
            </a:r>
            <a:endParaRPr/>
          </a:p>
        </p:txBody>
      </p:sp>
      <p:sp>
        <p:nvSpPr>
          <p:cNvPr id="313" name="Google Shape;313;g2b02954f741_0_26"/>
          <p:cNvSpPr txBox="1">
            <a:spLocks noGrp="1"/>
          </p:cNvSpPr>
          <p:nvPr>
            <p:ph type="body" idx="1"/>
          </p:nvPr>
        </p:nvSpPr>
        <p:spPr>
          <a:xfrm>
            <a:off x="818712" y="22222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lnSpc>
                <a:spcPct val="100000"/>
              </a:lnSpc>
              <a:spcBef>
                <a:spcPts val="360"/>
              </a:spcBef>
              <a:spcAft>
                <a:spcPts val="0"/>
              </a:spcAft>
              <a:buSzPts val="1800"/>
              <a:buNone/>
            </a:pPr>
            <a:r>
              <a:rPr lang="en-US" sz="2900"/>
              <a:t>Module 3: Security Concerns</a:t>
            </a:r>
            <a:endParaRPr sz="2900"/>
          </a:p>
          <a:p>
            <a:pPr marL="0" lvl="0" indent="0" algn="l" rtl="0">
              <a:lnSpc>
                <a:spcPct val="100000"/>
              </a:lnSpc>
              <a:spcBef>
                <a:spcPts val="600"/>
              </a:spcBef>
              <a:spcAft>
                <a:spcPts val="0"/>
              </a:spcAft>
              <a:buSzPts val="1800"/>
              <a:buNone/>
            </a:pPr>
            <a:r>
              <a:rPr lang="en-US" sz="2900"/>
              <a:t>Module 4: Plan Activation</a:t>
            </a:r>
            <a:endParaRPr sz="2900"/>
          </a:p>
          <a:p>
            <a:pPr marL="0" lvl="0" indent="0" algn="l" rtl="0">
              <a:lnSpc>
                <a:spcPct val="100000"/>
              </a:lnSpc>
              <a:spcBef>
                <a:spcPts val="600"/>
              </a:spcBef>
              <a:spcAft>
                <a:spcPts val="600"/>
              </a:spcAft>
              <a:buSzPts val="1800"/>
              <a:buNone/>
            </a:pPr>
            <a:r>
              <a:rPr lang="en-US" sz="2900"/>
              <a:t>Module 5: Recovery </a:t>
            </a:r>
            <a:endParaRPr sz="29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b02954f741_0_31"/>
          <p:cNvSpPr txBox="1">
            <a:spLocks noGrp="1"/>
          </p:cNvSpPr>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a:t>MOC Part 4 Credit</a:t>
            </a:r>
            <a:endParaRPr/>
          </a:p>
        </p:txBody>
      </p:sp>
      <p:sp>
        <p:nvSpPr>
          <p:cNvPr id="319" name="Google Shape;319;g2b02954f741_0_31"/>
          <p:cNvSpPr txBox="1">
            <a:spLocks noGrp="1"/>
          </p:cNvSpPr>
          <p:nvPr>
            <p:ph type="body" idx="1"/>
          </p:nvPr>
        </p:nvSpPr>
        <p:spPr>
          <a:xfrm>
            <a:off x="818712" y="22222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lnSpc>
                <a:spcPct val="100000"/>
              </a:lnSpc>
              <a:spcBef>
                <a:spcPts val="360"/>
              </a:spcBef>
              <a:spcAft>
                <a:spcPts val="0"/>
              </a:spcAft>
              <a:buSzPts val="1800"/>
              <a:buNone/>
            </a:pPr>
            <a:r>
              <a:rPr lang="en-US" sz="2500"/>
              <a:t>MOC Part 4 Credit: 25 Points </a:t>
            </a:r>
            <a:endParaRPr sz="2500"/>
          </a:p>
          <a:p>
            <a:pPr marL="457200" lvl="0" indent="-387350" algn="l" rtl="0">
              <a:lnSpc>
                <a:spcPct val="100000"/>
              </a:lnSpc>
              <a:spcBef>
                <a:spcPts val="600"/>
              </a:spcBef>
              <a:spcAft>
                <a:spcPts val="0"/>
              </a:spcAft>
              <a:buSzPts val="2500"/>
              <a:buChar char="●"/>
            </a:pPr>
            <a:r>
              <a:rPr lang="en-US" sz="2500"/>
              <a:t>Attend of Asynchronously watch Module Education Series</a:t>
            </a:r>
            <a:endParaRPr sz="2500"/>
          </a:p>
          <a:p>
            <a:pPr marL="457200" lvl="0" indent="-387350" algn="l" rtl="0">
              <a:lnSpc>
                <a:spcPct val="100000"/>
              </a:lnSpc>
              <a:spcBef>
                <a:spcPts val="0"/>
              </a:spcBef>
              <a:spcAft>
                <a:spcPts val="0"/>
              </a:spcAft>
              <a:buSzPts val="2500"/>
              <a:buChar char="●"/>
            </a:pPr>
            <a:r>
              <a:rPr lang="en-US" sz="2500"/>
              <a:t>Complete Post - Reunification Survey</a:t>
            </a:r>
            <a:endParaRPr sz="2500"/>
          </a:p>
          <a:p>
            <a:pPr marL="457200" lvl="0" indent="-387350" algn="l" rtl="0">
              <a:lnSpc>
                <a:spcPct val="100000"/>
              </a:lnSpc>
              <a:spcBef>
                <a:spcPts val="0"/>
              </a:spcBef>
              <a:spcAft>
                <a:spcPts val="0"/>
              </a:spcAft>
              <a:buSzPts val="2500"/>
              <a:buChar char="●"/>
            </a:pPr>
            <a:r>
              <a:rPr lang="en-US" sz="2500"/>
              <a:t>Submit Draft updated reunification plan OR a list of planned reunification plan changes</a:t>
            </a:r>
            <a:endParaRPr sz="25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9"/>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EFEFE"/>
              </a:buClr>
              <a:buSzPts val="1800"/>
              <a:buNone/>
            </a:pPr>
            <a:r>
              <a:rPr lang="en-US" b="1" i="0" u="none" strike="noStrike" cap="none">
                <a:latin typeface="Century Gothic"/>
                <a:ea typeface="Century Gothic"/>
                <a:cs typeface="Century Gothic"/>
                <a:sym typeface="Century Gothic"/>
              </a:rPr>
              <a:t>Acknowledgements &amp; Disclosures</a:t>
            </a:r>
            <a:endParaRPr/>
          </a:p>
        </p:txBody>
      </p:sp>
      <p:sp>
        <p:nvSpPr>
          <p:cNvPr id="325" name="Google Shape;325;p29"/>
          <p:cNvSpPr txBo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114300" marR="0" lvl="0" indent="0" algn="l" rtl="0">
              <a:lnSpc>
                <a:spcPct val="100000"/>
              </a:lnSpc>
              <a:spcBef>
                <a:spcPts val="360"/>
              </a:spcBef>
              <a:spcAft>
                <a:spcPts val="0"/>
              </a:spcAft>
              <a:buNone/>
            </a:pPr>
            <a:r>
              <a:rPr lang="en-US" sz="1800" b="0" i="0" u="none" strike="noStrike" cap="none">
                <a:solidFill>
                  <a:schemeClr val="lt1"/>
                </a:solidFill>
                <a:latin typeface="Century Gothic"/>
                <a:ea typeface="Century Gothic"/>
                <a:cs typeface="Century Gothic"/>
                <a:sym typeface="Century Gothic"/>
              </a:rPr>
              <a:t>Funding Source:</a:t>
            </a:r>
            <a:endParaRPr/>
          </a:p>
          <a:p>
            <a:pPr marL="114300" marR="0" lvl="0" indent="0" algn="l" rtl="0">
              <a:lnSpc>
                <a:spcPct val="100000"/>
              </a:lnSpc>
              <a:spcBef>
                <a:spcPts val="360"/>
              </a:spcBef>
              <a:spcAft>
                <a:spcPts val="0"/>
              </a:spcAft>
              <a:buNone/>
            </a:pPr>
            <a:r>
              <a:rPr lang="en-US" sz="1800" b="0" i="0" u="none" strike="noStrike" cap="none">
                <a:solidFill>
                  <a:schemeClr val="lt1"/>
                </a:solidFill>
                <a:latin typeface="Century Gothic"/>
                <a:ea typeface="Century Gothic"/>
                <a:cs typeface="Century Gothic"/>
                <a:sym typeface="Century Gothic"/>
              </a:rPr>
              <a:t>This publication was made possible by Award Number (U3REP190615-10-10) from the Office of the Assistant Secretary for Preparedness and Response (ASPR).  Its contents are solely the responsibility of the authors and do not necessarily represent the official views of ASPR or the Department of Health and Human Services.  </a:t>
            </a:r>
            <a:endParaRPr/>
          </a:p>
          <a:p>
            <a:pPr marL="114300" marR="0" lvl="0" indent="0" algn="l" rtl="0">
              <a:lnSpc>
                <a:spcPct val="100000"/>
              </a:lnSpc>
              <a:spcBef>
                <a:spcPts val="360"/>
              </a:spcBef>
              <a:spcAft>
                <a:spcPts val="0"/>
              </a:spcAft>
              <a:buNone/>
            </a:pPr>
            <a:endParaRPr sz="1800" b="0" i="0" u="none" strike="noStrike" cap="none">
              <a:solidFill>
                <a:schemeClr val="lt1"/>
              </a:solidFill>
              <a:latin typeface="Century Gothic"/>
              <a:ea typeface="Century Gothic"/>
              <a:cs typeface="Century Gothic"/>
              <a:sym typeface="Century Gothic"/>
            </a:endParaRPr>
          </a:p>
          <a:p>
            <a:pPr marL="114300" marR="0" lvl="0" indent="0" algn="l" rtl="0">
              <a:lnSpc>
                <a:spcPct val="100000"/>
              </a:lnSpc>
              <a:spcBef>
                <a:spcPts val="360"/>
              </a:spcBef>
              <a:spcAft>
                <a:spcPts val="0"/>
              </a:spcAft>
              <a:buNone/>
            </a:pPr>
            <a:r>
              <a:rPr lang="en-US" sz="1800" b="0" i="0" u="none" strike="noStrike" cap="none">
                <a:solidFill>
                  <a:schemeClr val="lt1"/>
                </a:solidFill>
                <a:latin typeface="Century Gothic"/>
                <a:ea typeface="Century Gothic"/>
                <a:cs typeface="Century Gothic"/>
                <a:sym typeface="Century Gothic"/>
              </a:rPr>
              <a:t>Disclaimer: </a:t>
            </a:r>
            <a:endParaRPr/>
          </a:p>
          <a:p>
            <a:pPr marL="114300" marR="0" lvl="0" indent="0" algn="l" rtl="0">
              <a:lnSpc>
                <a:spcPct val="100000"/>
              </a:lnSpc>
              <a:spcBef>
                <a:spcPts val="360"/>
              </a:spcBef>
              <a:spcAft>
                <a:spcPts val="0"/>
              </a:spcAft>
              <a:buNone/>
            </a:pPr>
            <a:r>
              <a:rPr lang="en-US" sz="1800" b="0" i="0" u="none" strike="noStrike" cap="none">
                <a:solidFill>
                  <a:schemeClr val="lt1"/>
                </a:solidFill>
                <a:latin typeface="Century Gothic"/>
                <a:ea typeface="Century Gothic"/>
                <a:cs typeface="Century Gothic"/>
                <a:sym typeface="Century Gothic"/>
              </a:rPr>
              <a:t>The content presented here and throughout the collaborative is that of the authors and do not necessarily represent the official views of, nor an endorsement by, ASPR, HRSA, HHS, or the U.S. Government. </a:t>
            </a:r>
            <a:endParaRPr/>
          </a:p>
          <a:p>
            <a:pPr marL="114300" marR="0" lvl="0" indent="0" algn="l" rtl="0">
              <a:lnSpc>
                <a:spcPct val="100000"/>
              </a:lnSpc>
              <a:spcBef>
                <a:spcPts val="360"/>
              </a:spcBef>
              <a:spcAft>
                <a:spcPts val="0"/>
              </a:spcAft>
              <a:buNone/>
            </a:pPr>
            <a:endParaRPr sz="1800" b="0" i="0" u="none" strike="noStrike" cap="none">
              <a:solidFill>
                <a:schemeClr val="lt1"/>
              </a:solidFill>
              <a:latin typeface="Century Gothic"/>
              <a:ea typeface="Century Gothic"/>
              <a:cs typeface="Century Gothic"/>
              <a:sym typeface="Century Gothic"/>
            </a:endParaRPr>
          </a:p>
          <a:p>
            <a:pPr marL="114300" marR="0" lvl="0" indent="0" algn="l" rtl="0">
              <a:lnSpc>
                <a:spcPct val="100000"/>
              </a:lnSpc>
              <a:spcBef>
                <a:spcPts val="36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b02954f741_1_0"/>
          <p:cNvSpPr txBox="1">
            <a:spLocks noGrp="1"/>
          </p:cNvSpPr>
          <p:nvPr>
            <p:ph type="title"/>
          </p:nvPr>
        </p:nvSpPr>
        <p:spPr>
          <a:xfrm>
            <a:off x="286018" y="426640"/>
            <a:ext cx="10572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a:t>ASPR: Region V For Kids Social Media </a:t>
            </a:r>
            <a:endParaRPr/>
          </a:p>
        </p:txBody>
      </p:sp>
      <p:sp>
        <p:nvSpPr>
          <p:cNvPr id="331" name="Google Shape;331;g2b02954f741_1_0"/>
          <p:cNvSpPr txBox="1"/>
          <p:nvPr/>
        </p:nvSpPr>
        <p:spPr>
          <a:xfrm>
            <a:off x="818712" y="2222287"/>
            <a:ext cx="10554600" cy="363660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457200" marR="0" lvl="0" indent="-342900" algn="l" rtl="0">
              <a:lnSpc>
                <a:spcPct val="100000"/>
              </a:lnSpc>
              <a:spcBef>
                <a:spcPts val="360"/>
              </a:spcBef>
              <a:spcAft>
                <a:spcPts val="0"/>
              </a:spcAft>
              <a:buClr>
                <a:srgbClr val="4690CD"/>
              </a:buClr>
              <a:buSzPts val="1800"/>
              <a:buFont typeface="Courier New"/>
              <a:buChar char="o"/>
            </a:pPr>
            <a:r>
              <a:rPr lang="en-US" sz="1800" b="0" i="0" u="none" strike="noStrike" cap="none">
                <a:solidFill>
                  <a:srgbClr val="FFFFFF"/>
                </a:solidFill>
                <a:latin typeface="Century Gothic"/>
                <a:ea typeface="Century Gothic"/>
                <a:cs typeface="Century Gothic"/>
                <a:sym typeface="Century Gothic"/>
              </a:rPr>
              <a:t>Email: </a:t>
            </a:r>
            <a:r>
              <a:rPr lang="en-US" sz="1800" b="0" i="0" u="sng" strike="noStrike" cap="none">
                <a:solidFill>
                  <a:srgbClr val="EFB25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regionvforkids@gmail.com</a:t>
            </a:r>
            <a:r>
              <a:rPr lang="en-US" sz="1800" b="0" i="0" u="none" strike="noStrike" cap="none">
                <a:solidFill>
                  <a:srgbClr val="EFB251"/>
                </a:solidFill>
                <a:latin typeface="Century Gothic"/>
                <a:ea typeface="Century Gothic"/>
                <a:cs typeface="Century Gothic"/>
                <a:sym typeface="Century Gothic"/>
              </a:rPr>
              <a:t> </a:t>
            </a:r>
            <a:endParaRPr sz="1800" b="0" i="0" u="none" strike="noStrike" cap="none">
              <a:solidFill>
                <a:srgbClr val="FFFFFF"/>
              </a:solidFill>
              <a:latin typeface="Century Gothic"/>
              <a:ea typeface="Century Gothic"/>
              <a:cs typeface="Century Gothic"/>
              <a:sym typeface="Century Gothic"/>
            </a:endParaRPr>
          </a:p>
          <a:p>
            <a:pPr marL="457200" marR="0" lvl="0" indent="-342900" algn="l" rtl="0">
              <a:lnSpc>
                <a:spcPct val="100000"/>
              </a:lnSpc>
              <a:spcBef>
                <a:spcPts val="360"/>
              </a:spcBef>
              <a:spcAft>
                <a:spcPts val="0"/>
              </a:spcAft>
              <a:buClr>
                <a:srgbClr val="4690CD"/>
              </a:buClr>
              <a:buSzPts val="1800"/>
              <a:buFont typeface="Courier New"/>
              <a:buChar char="o"/>
            </a:pPr>
            <a:r>
              <a:rPr lang="en-US" sz="1800" b="0" i="0" u="none" strike="noStrike" cap="none">
                <a:solidFill>
                  <a:srgbClr val="FFFFFF"/>
                </a:solidFill>
                <a:latin typeface="Century Gothic"/>
                <a:ea typeface="Century Gothic"/>
                <a:cs typeface="Century Gothic"/>
                <a:sym typeface="Century Gothic"/>
              </a:rPr>
              <a:t>LinkedIn: </a:t>
            </a:r>
            <a:r>
              <a:rPr lang="en-US" sz="1800" b="0" i="0" u="sng" strike="noStrike" cap="none">
                <a:solidFill>
                  <a:srgbClr val="EFB25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www.linkedin.com/company/region-v- for-kids-coe/</a:t>
            </a:r>
            <a:r>
              <a:rPr lang="en-US" sz="1800" b="0" i="0" u="none" strike="noStrike" cap="none">
                <a:solidFill>
                  <a:srgbClr val="EFB251"/>
                </a:solidFill>
                <a:latin typeface="Century Gothic"/>
                <a:ea typeface="Century Gothic"/>
                <a:cs typeface="Century Gothic"/>
                <a:sym typeface="Century Gothic"/>
              </a:rPr>
              <a:t> </a:t>
            </a:r>
            <a:endParaRPr sz="1800" b="0" i="0" u="none" strike="noStrike" cap="none">
              <a:solidFill>
                <a:srgbClr val="FFFFFF"/>
              </a:solidFill>
              <a:latin typeface="Century Gothic"/>
              <a:ea typeface="Century Gothic"/>
              <a:cs typeface="Century Gothic"/>
              <a:sym typeface="Century Gothic"/>
            </a:endParaRPr>
          </a:p>
          <a:p>
            <a:pPr marL="457200" marR="0" lvl="0" indent="-342900" algn="l" rtl="0">
              <a:lnSpc>
                <a:spcPct val="100000"/>
              </a:lnSpc>
              <a:spcBef>
                <a:spcPts val="360"/>
              </a:spcBef>
              <a:spcAft>
                <a:spcPts val="0"/>
              </a:spcAft>
              <a:buClr>
                <a:srgbClr val="4690CD"/>
              </a:buClr>
              <a:buSzPts val="1800"/>
              <a:buFont typeface="Courier New"/>
              <a:buChar char="o"/>
            </a:pPr>
            <a:r>
              <a:rPr lang="en-US" sz="1800" b="0" i="0" u="none" strike="noStrike" cap="none">
                <a:solidFill>
                  <a:srgbClr val="FFFFFF"/>
                </a:solidFill>
                <a:latin typeface="Century Gothic"/>
                <a:ea typeface="Century Gothic"/>
                <a:cs typeface="Century Gothic"/>
                <a:sym typeface="Century Gothic"/>
              </a:rPr>
              <a:t>Twitter: @RegionVforKids </a:t>
            </a:r>
            <a:endParaRPr sz="1800" b="0" i="0" u="none" strike="noStrike" cap="none">
              <a:solidFill>
                <a:srgbClr val="FFFFFF"/>
              </a:solidFill>
              <a:latin typeface="Century Gothic"/>
              <a:ea typeface="Century Gothic"/>
              <a:cs typeface="Century Gothic"/>
              <a:sym typeface="Century Gothic"/>
            </a:endParaRPr>
          </a:p>
          <a:p>
            <a:pPr marL="457200" marR="0" lvl="0" indent="-342900" algn="l" rtl="0">
              <a:lnSpc>
                <a:spcPct val="100000"/>
              </a:lnSpc>
              <a:spcBef>
                <a:spcPts val="360"/>
              </a:spcBef>
              <a:spcAft>
                <a:spcPts val="0"/>
              </a:spcAft>
              <a:buClr>
                <a:srgbClr val="4690CD"/>
              </a:buClr>
              <a:buSzPts val="1800"/>
              <a:buFont typeface="Courier New"/>
              <a:buChar char="o"/>
            </a:pPr>
            <a:r>
              <a:rPr lang="en-US" sz="1800" b="0" i="0" u="none" strike="noStrike" cap="none">
                <a:solidFill>
                  <a:srgbClr val="FFFFFF"/>
                </a:solidFill>
                <a:latin typeface="Century Gothic"/>
                <a:ea typeface="Century Gothic"/>
                <a:cs typeface="Century Gothic"/>
                <a:sym typeface="Century Gothic"/>
              </a:rPr>
              <a:t>Website: QR Code to Website </a:t>
            </a:r>
            <a:endParaRPr sz="1800" b="0" i="0" u="none" strike="noStrike" cap="none">
              <a:solidFill>
                <a:srgbClr val="FFFFFF"/>
              </a:solidFill>
              <a:latin typeface="Century Gothic"/>
              <a:ea typeface="Century Gothic"/>
              <a:cs typeface="Century Gothic"/>
              <a:sym typeface="Century Gothic"/>
            </a:endParaRPr>
          </a:p>
          <a:p>
            <a:pPr marL="114300" marR="0" lvl="0" indent="0" algn="l" rtl="0">
              <a:lnSpc>
                <a:spcPct val="100000"/>
              </a:lnSpc>
              <a:spcBef>
                <a:spcPts val="360"/>
              </a:spcBef>
              <a:spcAft>
                <a:spcPts val="0"/>
              </a:spcAft>
              <a:buClr>
                <a:srgbClr val="000000"/>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pic>
        <p:nvPicPr>
          <p:cNvPr id="332" name="Google Shape;332;g2b02954f741_1_0"/>
          <p:cNvPicPr preferRelativeResize="0"/>
          <p:nvPr/>
        </p:nvPicPr>
        <p:blipFill rotWithShape="1">
          <a:blip r:embed="rId5">
            <a:alphaModFix/>
          </a:blip>
          <a:srcRect/>
          <a:stretch/>
        </p:blipFill>
        <p:spPr>
          <a:xfrm>
            <a:off x="9361604" y="3147375"/>
            <a:ext cx="1689350" cy="168485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10"/>
          <p:cNvPicPr preferRelativeResize="0"/>
          <p:nvPr/>
        </p:nvPicPr>
        <p:blipFill>
          <a:blip r:embed="rId3">
            <a:alphaModFix/>
          </a:blip>
          <a:stretch>
            <a:fillRect/>
          </a:stretch>
        </p:blipFill>
        <p:spPr>
          <a:xfrm>
            <a:off x="1394600" y="610725"/>
            <a:ext cx="7421375" cy="5788199"/>
          </a:xfrm>
          <a:prstGeom prst="rect">
            <a:avLst/>
          </a:prstGeom>
          <a:noFill/>
          <a:ln>
            <a:noFill/>
          </a:ln>
        </p:spPr>
      </p:pic>
      <p:sp>
        <p:nvSpPr>
          <p:cNvPr id="338" name="Google Shape;338;p10"/>
          <p:cNvSpPr txBox="1"/>
          <p:nvPr/>
        </p:nvSpPr>
        <p:spPr>
          <a:xfrm>
            <a:off x="9023150" y="5542350"/>
            <a:ext cx="3190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latin typeface="Century Gothic"/>
                <a:ea typeface="Century Gothic"/>
                <a:cs typeface="Century Gothic"/>
                <a:sym typeface="Century Gothic"/>
              </a:rPr>
              <a:t>*Main Behavioral Health Family Reunification Plan</a:t>
            </a:r>
            <a:endParaRPr>
              <a:solidFill>
                <a:schemeClr val="lt1"/>
              </a:solidFill>
              <a:latin typeface="Century Gothic"/>
              <a:ea typeface="Century Gothic"/>
              <a:cs typeface="Century Gothic"/>
              <a:sym typeface="Century Gothic"/>
            </a:endParaRPr>
          </a:p>
          <a:p>
            <a:pPr marL="0" lvl="0" indent="0" algn="l" rtl="0">
              <a:spcBef>
                <a:spcPts val="0"/>
              </a:spcBef>
              <a:spcAft>
                <a:spcPts val="0"/>
              </a:spcAft>
              <a:buNone/>
            </a:pPr>
            <a:r>
              <a:rPr lang="en-US" u="sng">
                <a:solidFill>
                  <a:srgbClr val="FFFF00"/>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https://www.maine.gov/dhhs/mecdc/public-health-systems/phep/documents/mainecdcallhazfru.pdf</a:t>
            </a:r>
            <a:endParaRPr>
              <a:solidFill>
                <a:srgbClr val="FFFF00"/>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lt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  Setting the Scene </a:t>
            </a:r>
            <a:endParaRPr/>
          </a:p>
        </p:txBody>
      </p:sp>
      <p:grpSp>
        <p:nvGrpSpPr>
          <p:cNvPr id="149" name="Google Shape;149;p5"/>
          <p:cNvGrpSpPr/>
          <p:nvPr/>
        </p:nvGrpSpPr>
        <p:grpSpPr>
          <a:xfrm>
            <a:off x="1603256" y="2337824"/>
            <a:ext cx="8962538" cy="4265601"/>
            <a:chOff x="808084" y="2642"/>
            <a:chExt cx="8938404" cy="3631226"/>
          </a:xfrm>
        </p:grpSpPr>
        <p:sp>
          <p:nvSpPr>
            <p:cNvPr id="150" name="Google Shape;150;p5"/>
            <p:cNvSpPr/>
            <p:nvPr/>
          </p:nvSpPr>
          <p:spPr>
            <a:xfrm>
              <a:off x="808084" y="2642"/>
              <a:ext cx="2793251" cy="1675950"/>
            </a:xfrm>
            <a:prstGeom prst="rect">
              <a:avLst/>
            </a:prstGeom>
            <a:solidFill>
              <a:srgbClr val="6EEA9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txBox="1"/>
            <p:nvPr/>
          </p:nvSpPr>
          <p:spPr>
            <a:xfrm>
              <a:off x="808084" y="2642"/>
              <a:ext cx="2793251" cy="167595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Consider the fact that many children are away from their parents for most of the day</a:t>
              </a:r>
              <a:endParaRPr sz="1900" b="0" i="0" u="none" strike="noStrike" cap="none">
                <a:solidFill>
                  <a:schemeClr val="lt1"/>
                </a:solidFill>
                <a:latin typeface="Arial"/>
                <a:ea typeface="Arial"/>
                <a:cs typeface="Arial"/>
                <a:sym typeface="Arial"/>
              </a:endParaRPr>
            </a:p>
          </p:txBody>
        </p:sp>
        <p:sp>
          <p:nvSpPr>
            <p:cNvPr id="152" name="Google Shape;152;p5"/>
            <p:cNvSpPr/>
            <p:nvPr/>
          </p:nvSpPr>
          <p:spPr>
            <a:xfrm>
              <a:off x="3880661" y="2642"/>
              <a:ext cx="2793251" cy="1675950"/>
            </a:xfrm>
            <a:prstGeom prst="rect">
              <a:avLst/>
            </a:prstGeom>
            <a:solidFill>
              <a:srgbClr val="B4DF5B"/>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txBox="1"/>
            <p:nvPr/>
          </p:nvSpPr>
          <p:spPr>
            <a:xfrm>
              <a:off x="3880661" y="2642"/>
              <a:ext cx="2793251" cy="167595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Risk of disaster when parents/children are separated is high</a:t>
              </a:r>
              <a:endParaRPr sz="1900" b="0" i="0" u="none" strike="noStrike" cap="none">
                <a:solidFill>
                  <a:schemeClr val="lt1"/>
                </a:solidFill>
                <a:latin typeface="Arial"/>
                <a:ea typeface="Arial"/>
                <a:cs typeface="Arial"/>
                <a:sym typeface="Arial"/>
              </a:endParaRPr>
            </a:p>
          </p:txBody>
        </p:sp>
        <p:sp>
          <p:nvSpPr>
            <p:cNvPr id="154" name="Google Shape;154;p5"/>
            <p:cNvSpPr/>
            <p:nvPr/>
          </p:nvSpPr>
          <p:spPr>
            <a:xfrm>
              <a:off x="6953237" y="2642"/>
              <a:ext cx="2793251" cy="1675950"/>
            </a:xfrm>
            <a:prstGeom prst="rect">
              <a:avLst/>
            </a:prstGeom>
            <a:solidFill>
              <a:srgbClr val="EEB14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txBox="1"/>
            <p:nvPr/>
          </p:nvSpPr>
          <p:spPr>
            <a:xfrm>
              <a:off x="6953237" y="2642"/>
              <a:ext cx="2793251" cy="167595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With social media and current rapid spread of information, parents may find out about an incident through a variety of ways</a:t>
              </a:r>
              <a:endParaRPr sz="1900" b="0" i="0" u="none" strike="noStrike" cap="none">
                <a:solidFill>
                  <a:schemeClr val="lt1"/>
                </a:solidFill>
                <a:latin typeface="Arial"/>
                <a:ea typeface="Arial"/>
                <a:cs typeface="Arial"/>
                <a:sym typeface="Arial"/>
              </a:endParaRPr>
            </a:p>
          </p:txBody>
        </p:sp>
        <p:sp>
          <p:nvSpPr>
            <p:cNvPr id="156" name="Google Shape;156;p5"/>
            <p:cNvSpPr/>
            <p:nvPr/>
          </p:nvSpPr>
          <p:spPr>
            <a:xfrm>
              <a:off x="2344372" y="1957918"/>
              <a:ext cx="2793251" cy="1675950"/>
            </a:xfrm>
            <a:prstGeom prst="rect">
              <a:avLst/>
            </a:prstGeom>
            <a:solidFill>
              <a:srgbClr val="EE745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txBox="1"/>
            <p:nvPr/>
          </p:nvSpPr>
          <p:spPr>
            <a:xfrm>
              <a:off x="2344372" y="1957918"/>
              <a:ext cx="2793251" cy="167595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True and false information is likely mixed</a:t>
              </a:r>
              <a:endParaRPr sz="1900" b="0" i="0" u="none" strike="noStrike" cap="none">
                <a:solidFill>
                  <a:schemeClr val="lt1"/>
                </a:solidFill>
                <a:latin typeface="Arial"/>
                <a:ea typeface="Arial"/>
                <a:cs typeface="Arial"/>
                <a:sym typeface="Arial"/>
              </a:endParaRPr>
            </a:p>
          </p:txBody>
        </p:sp>
        <p:sp>
          <p:nvSpPr>
            <p:cNvPr id="158" name="Google Shape;158;p5"/>
            <p:cNvSpPr/>
            <p:nvPr/>
          </p:nvSpPr>
          <p:spPr>
            <a:xfrm>
              <a:off x="5416949" y="1957918"/>
              <a:ext cx="2793251" cy="1675950"/>
            </a:xfrm>
            <a:prstGeom prst="rect">
              <a:avLst/>
            </a:prstGeom>
            <a:solidFill>
              <a:schemeClr val="accent6"/>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txBox="1"/>
            <p:nvPr/>
          </p:nvSpPr>
          <p:spPr>
            <a:xfrm>
              <a:off x="5416949" y="1957918"/>
              <a:ext cx="2793251" cy="167595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Parents want… </a:t>
              </a:r>
              <a:r>
                <a:rPr lang="en-US" sz="1900" b="0" i="1" u="none" strike="noStrike" cap="none">
                  <a:solidFill>
                    <a:schemeClr val="lt1"/>
                  </a:solidFill>
                  <a:latin typeface="Arial"/>
                  <a:ea typeface="Arial"/>
                  <a:cs typeface="Arial"/>
                  <a:sym typeface="Arial"/>
                </a:rPr>
                <a:t>need</a:t>
              </a:r>
              <a:r>
                <a:rPr lang="en-US" sz="1900" b="0" i="0" u="none" strike="noStrike" cap="none">
                  <a:solidFill>
                    <a:schemeClr val="lt1"/>
                  </a:solidFill>
                  <a:latin typeface="Arial"/>
                  <a:ea typeface="Arial"/>
                  <a:cs typeface="Arial"/>
                  <a:sym typeface="Arial"/>
                </a:rPr>
                <a:t> accurate information and to be REUNITED with their child as quickly as possible</a:t>
              </a:r>
              <a:endParaRPr sz="1900" b="0" i="0" u="none" strike="noStrike" cap="none">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1630582" y="4513068"/>
            <a:ext cx="10561418" cy="1468800"/>
          </a:xfrm>
          <a:prstGeom prst="rect">
            <a:avLst/>
          </a:prstGeom>
          <a:blipFill rotWithShape="1">
            <a:blip r:embed="rId4">
              <a:alphaModFix/>
            </a:blip>
            <a:tile tx="0" ty="0" sx="100000" sy="100000" flip="none" algn="tl"/>
          </a:blipFill>
          <a:ln>
            <a:noFill/>
          </a:ln>
          <a:effectLst>
            <a:outerShdw blurRad="50800">
              <a:srgbClr val="000000">
                <a:alpha val="60000"/>
              </a:srgbClr>
            </a:outerShdw>
          </a:effectLst>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FEFEFE"/>
              </a:buClr>
              <a:buSzPts val="4800"/>
              <a:buFont typeface="Century Gothic"/>
              <a:buNone/>
            </a:pPr>
            <a:r>
              <a:rPr lang="en-US"/>
              <a:t>PLANNING: THREE PRIMARY SITES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810000" y="447204"/>
            <a:ext cx="10572000" cy="12810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SITE 1: Hospital Family Reunification Center (HFRC)</a:t>
            </a:r>
            <a:endParaRPr/>
          </a:p>
        </p:txBody>
      </p:sp>
      <p:sp>
        <p:nvSpPr>
          <p:cNvPr id="170" name="Google Shape;170;p7"/>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2300"/>
              <a:t>Why:</a:t>
            </a:r>
            <a:endParaRPr sz="2300"/>
          </a:p>
          <a:p>
            <a:pPr marL="342900" lvl="0" indent="-342900" algn="l" rtl="0">
              <a:lnSpc>
                <a:spcPct val="100000"/>
              </a:lnSpc>
              <a:spcBef>
                <a:spcPts val="960"/>
              </a:spcBef>
              <a:spcAft>
                <a:spcPts val="0"/>
              </a:spcAft>
              <a:buSzPts val="2000"/>
              <a:buChar char="●"/>
            </a:pPr>
            <a:r>
              <a:rPr lang="en-US" sz="2000"/>
              <a:t>If children involved in the disaster are brought to your hospital, there will be a surge of concerned family members, guardians, and friends that will crowd and may overwhelm your lobby or entryway</a:t>
            </a:r>
            <a:endParaRPr sz="2000"/>
          </a:p>
          <a:p>
            <a:pPr marL="0" lvl="0" indent="0" algn="l" rtl="0">
              <a:lnSpc>
                <a:spcPct val="100000"/>
              </a:lnSpc>
              <a:spcBef>
                <a:spcPts val="960"/>
              </a:spcBef>
              <a:spcAft>
                <a:spcPts val="0"/>
              </a:spcAft>
              <a:buSzPts val="1800"/>
              <a:buNone/>
            </a:pPr>
            <a:r>
              <a:rPr lang="en-US" sz="2300"/>
              <a:t>Location:</a:t>
            </a:r>
            <a:endParaRPr sz="2300"/>
          </a:p>
          <a:p>
            <a:pPr marL="342900" lvl="0" indent="-342900" algn="l" rtl="0">
              <a:lnSpc>
                <a:spcPct val="100000"/>
              </a:lnSpc>
              <a:spcBef>
                <a:spcPts val="960"/>
              </a:spcBef>
              <a:spcAft>
                <a:spcPts val="0"/>
              </a:spcAft>
              <a:buSzPts val="2000"/>
              <a:buChar char="●"/>
            </a:pPr>
            <a:r>
              <a:rPr lang="en-US" sz="2000"/>
              <a:t>A hospital family reunification center (HFRC) should be a private and secure place to direct families presenting to the hospital, looking for information</a:t>
            </a:r>
            <a:endParaRPr sz="2000"/>
          </a:p>
          <a:p>
            <a:pPr marL="0" lvl="0" indent="0" algn="l" rtl="0">
              <a:lnSpc>
                <a:spcPct val="100000"/>
              </a:lnSpc>
              <a:spcBef>
                <a:spcPts val="960"/>
              </a:spcBef>
              <a:spcAft>
                <a:spcPts val="0"/>
              </a:spcAft>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  SITE 2: Pediatric Safe Area (PSA) </a:t>
            </a:r>
            <a:endParaRPr/>
          </a:p>
        </p:txBody>
      </p:sp>
      <p:sp>
        <p:nvSpPr>
          <p:cNvPr id="176" name="Google Shape;176;p8"/>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2300"/>
              <a:t>Why:</a:t>
            </a:r>
            <a:endParaRPr sz="2300"/>
          </a:p>
          <a:p>
            <a:pPr marL="342900" lvl="0" indent="-342900" algn="l" rtl="0">
              <a:lnSpc>
                <a:spcPct val="100000"/>
              </a:lnSpc>
              <a:spcBef>
                <a:spcPts val="960"/>
              </a:spcBef>
              <a:spcAft>
                <a:spcPts val="0"/>
              </a:spcAft>
              <a:buSzPts val="2000"/>
              <a:buChar char="●"/>
            </a:pPr>
            <a:r>
              <a:rPr lang="en-US" sz="2000"/>
              <a:t>In a pediatric disaster event, consider the children that may be medically treated and discharged but have no guardian present</a:t>
            </a:r>
            <a:endParaRPr sz="2000"/>
          </a:p>
          <a:p>
            <a:pPr marL="0" lvl="0" indent="0" algn="l" rtl="0">
              <a:lnSpc>
                <a:spcPct val="100000"/>
              </a:lnSpc>
              <a:spcBef>
                <a:spcPts val="960"/>
              </a:spcBef>
              <a:spcAft>
                <a:spcPts val="0"/>
              </a:spcAft>
              <a:buSzPts val="1800"/>
              <a:buNone/>
            </a:pPr>
            <a:r>
              <a:rPr lang="en-US" sz="2300"/>
              <a:t>Location:</a:t>
            </a:r>
            <a:endParaRPr sz="2300"/>
          </a:p>
          <a:p>
            <a:pPr marL="342900" lvl="0" indent="-342900" algn="l" rtl="0">
              <a:lnSpc>
                <a:spcPct val="100000"/>
              </a:lnSpc>
              <a:spcBef>
                <a:spcPts val="960"/>
              </a:spcBef>
              <a:spcAft>
                <a:spcPts val="0"/>
              </a:spcAft>
              <a:buSzPts val="2000"/>
              <a:buChar char="●"/>
            </a:pPr>
            <a:r>
              <a:rPr lang="en-US" sz="2000"/>
              <a:t>The Pediatric Safe Area is a supervised and secured space where children can play or wait safely until reunited with their families</a:t>
            </a:r>
            <a:endParaRPr sz="2000"/>
          </a:p>
          <a:p>
            <a:pPr marL="342900" lvl="0" indent="-228600" algn="l" rtl="0">
              <a:lnSpc>
                <a:spcPct val="100000"/>
              </a:lnSpc>
              <a:spcBef>
                <a:spcPts val="960"/>
              </a:spcBef>
              <a:spcAft>
                <a:spcPts val="0"/>
              </a:spcAft>
              <a:buSzPts val="1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505200" y="447188"/>
            <a:ext cx="10572000" cy="9705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EFEFE"/>
              </a:buClr>
              <a:buSzPts val="4000"/>
              <a:buFont typeface="Century Gothic"/>
              <a:buNone/>
            </a:pPr>
            <a:r>
              <a:rPr lang="en-US"/>
              <a:t>  SITE 3: Family Reunification Site (FRS)</a:t>
            </a:r>
            <a:endParaRPr/>
          </a:p>
        </p:txBody>
      </p:sp>
      <p:sp>
        <p:nvSpPr>
          <p:cNvPr id="182" name="Google Shape;182;p9"/>
          <p:cNvSpPr txBox="1">
            <a:spLocks noGrp="1"/>
          </p:cNvSpPr>
          <p:nvPr>
            <p:ph type="body" idx="1"/>
          </p:nvPr>
        </p:nvSpPr>
        <p:spPr>
          <a:xfrm>
            <a:off x="818712" y="2222287"/>
            <a:ext cx="10554574" cy="3636511"/>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sz="2300" dirty="0"/>
              <a:t>Why:</a:t>
            </a:r>
            <a:endParaRPr sz="2300" dirty="0"/>
          </a:p>
          <a:p>
            <a:pPr marL="342900" lvl="0" indent="-342900" algn="l" rtl="0">
              <a:lnSpc>
                <a:spcPct val="100000"/>
              </a:lnSpc>
              <a:spcBef>
                <a:spcPts val="960"/>
              </a:spcBef>
              <a:spcAft>
                <a:spcPts val="0"/>
              </a:spcAft>
              <a:buSzPts val="2000"/>
              <a:buChar char="●"/>
            </a:pPr>
            <a:r>
              <a:rPr lang="en-US" sz="2000" dirty="0"/>
              <a:t>Once the child and appropriate family are identified, they should be brought to a separate location for reunification, away from others still awaiting reunification or further information</a:t>
            </a:r>
            <a:endParaRPr sz="2000" dirty="0"/>
          </a:p>
          <a:p>
            <a:pPr marL="0" lvl="0" indent="0" algn="l" rtl="0">
              <a:lnSpc>
                <a:spcPct val="100000"/>
              </a:lnSpc>
              <a:spcBef>
                <a:spcPts val="0"/>
              </a:spcBef>
              <a:spcAft>
                <a:spcPts val="0"/>
              </a:spcAft>
              <a:buSzPts val="2300"/>
              <a:buNone/>
            </a:pPr>
            <a:r>
              <a:rPr lang="en-US" sz="2300" dirty="0"/>
              <a:t>Location:</a:t>
            </a:r>
            <a:endParaRPr sz="2300" dirty="0"/>
          </a:p>
          <a:p>
            <a:pPr marL="342900" lvl="0" indent="-342900" algn="l" rtl="0">
              <a:lnSpc>
                <a:spcPct val="100000"/>
              </a:lnSpc>
              <a:spcBef>
                <a:spcPts val="960"/>
              </a:spcBef>
              <a:spcAft>
                <a:spcPts val="0"/>
              </a:spcAft>
              <a:buSzPts val="2000"/>
              <a:buChar char="●"/>
            </a:pPr>
            <a:r>
              <a:rPr lang="en-US" sz="2000" dirty="0"/>
              <a:t>The Family Reunification Site is a location separate from the PSA and the HFRC to safely allow for the emotional reunifications to occur away from the noise and distractions of other areas</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4"/>
          <p:cNvSpPr txBox="1">
            <a:spLocks noGrp="1"/>
          </p:cNvSpPr>
          <p:nvPr>
            <p:ph type="title"/>
          </p:nvPr>
        </p:nvSpPr>
        <p:spPr>
          <a:xfrm>
            <a:off x="1630582" y="4067815"/>
            <a:ext cx="10561418" cy="1468800"/>
          </a:xfrm>
          <a:prstGeom prst="rect">
            <a:avLst/>
          </a:prstGeom>
          <a:blipFill rotWithShape="1">
            <a:blip r:embed="rId4">
              <a:alphaModFix/>
            </a:blip>
            <a:tile tx="0" ty="0" sx="100000" sy="100000" flip="none" algn="tl"/>
          </a:blip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FEFEFE"/>
              </a:buClr>
              <a:buSzPts val="4800"/>
              <a:buFont typeface="Century Gothic"/>
              <a:buNone/>
            </a:pPr>
            <a:r>
              <a:rPr lang="en-US"/>
              <a:t>HOSPITAL FAMILY REUNIFICATION CENTER (HFRC)</a:t>
            </a:r>
            <a:endParaRPr/>
          </a:p>
        </p:txBody>
      </p:sp>
    </p:spTree>
  </p:cSld>
  <p:clrMapOvr>
    <a:masterClrMapping/>
  </p:clrMapOvr>
</p:sld>
</file>

<file path=ppt/theme/theme1.xml><?xml version="1.0" encoding="utf-8"?>
<a:theme xmlns:a="http://schemas.openxmlformats.org/drawingml/2006/main" name="Quotable">
  <a:themeElements>
    <a:clrScheme name="RV4K WI Blue">
      <a:dk1>
        <a:srgbClr val="000000"/>
      </a:dk1>
      <a:lt1>
        <a:srgbClr val="FFFFFF"/>
      </a:lt1>
      <a:dk2>
        <a:srgbClr val="212121"/>
      </a:dk2>
      <a:lt2>
        <a:srgbClr val="636363"/>
      </a:lt2>
      <a:accent1>
        <a:srgbClr val="4690CD"/>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2930</TotalTime>
  <Words>1618</Words>
  <Application>Microsoft Office PowerPoint</Application>
  <PresentationFormat>Widescreen</PresentationFormat>
  <Paragraphs>146</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Century Gothic</vt:lpstr>
      <vt:lpstr>Courier New</vt:lpstr>
      <vt:lpstr>Noto Sans Symbols</vt:lpstr>
      <vt:lpstr>Arial</vt:lpstr>
      <vt:lpstr>Quotable</vt:lpstr>
      <vt:lpstr>Pediatric Reunification:  Module 2 </vt:lpstr>
      <vt:lpstr>INTRODUCTION</vt:lpstr>
      <vt:lpstr>With this module, we hope you</vt:lpstr>
      <vt:lpstr>  Setting the Scene </vt:lpstr>
      <vt:lpstr>PLANNING: THREE PRIMARY SITES </vt:lpstr>
      <vt:lpstr>SITE 1: Hospital Family Reunification Center (HFRC)</vt:lpstr>
      <vt:lpstr>  SITE 2: Pediatric Safe Area (PSA) </vt:lpstr>
      <vt:lpstr>  SITE 3: Family Reunification Site (FRS)</vt:lpstr>
      <vt:lpstr>HOSPITAL FAMILY REUNIFICATION CENTER (HFRC)</vt:lpstr>
      <vt:lpstr>Hospital Family Reunification Center (HFRC)</vt:lpstr>
      <vt:lpstr>Hospital Family Reunification Center (HFRC)</vt:lpstr>
      <vt:lpstr>Hospital Family Reunification Center (HFRC)</vt:lpstr>
      <vt:lpstr>Hospital Family Reunification Center (HFRC)</vt:lpstr>
      <vt:lpstr>PowerPoint Presentation</vt:lpstr>
      <vt:lpstr>Any Questions?</vt:lpstr>
      <vt:lpstr>PEDIATRIC SAFE AREA (PSA)</vt:lpstr>
      <vt:lpstr>Pediatric Safe Area (PSA)</vt:lpstr>
      <vt:lpstr>Pediatric Safe Area (PSA)</vt:lpstr>
      <vt:lpstr>Pediatric Safe Area (PSA)</vt:lpstr>
      <vt:lpstr>Pediatric Safe Area (PSA)</vt:lpstr>
      <vt:lpstr>Any Questions?</vt:lpstr>
      <vt:lpstr>FAMILY REUNIFICATION SITE (FRS)</vt:lpstr>
      <vt:lpstr>Family Reunification Site (FRS)</vt:lpstr>
      <vt:lpstr>Family Reunification Site (FRS)</vt:lpstr>
      <vt:lpstr>Family Reunification Site (FRS)</vt:lpstr>
      <vt:lpstr>Family Reunification Site (FRS)</vt:lpstr>
      <vt:lpstr>Family Reunification Site (FRS)</vt:lpstr>
      <vt:lpstr>PowerPoint Presentation</vt:lpstr>
      <vt:lpstr>Any Questions?</vt:lpstr>
      <vt:lpstr>What to look forward too</vt:lpstr>
      <vt:lpstr>MOC Part 4 Credit</vt:lpstr>
      <vt:lpstr>Acknowledgements &amp; Disclosures</vt:lpstr>
      <vt:lpstr>ASPR: Region V For Kids Social Media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Reunification:  Module 2 </dc:title>
  <dc:creator>Snyder Pollack, Shari</dc:creator>
  <cp:lastModifiedBy>Erpenbach, Holly</cp:lastModifiedBy>
  <cp:revision>2</cp:revision>
  <dcterms:created xsi:type="dcterms:W3CDTF">2022-07-05T13:52:22Z</dcterms:created>
  <dcterms:modified xsi:type="dcterms:W3CDTF">2024-02-08T15:51:32Z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0x010100CFDE1D2DCB37F746B956AF0FD829E1B3</vt:lpwstr>
  </property>
  <property fmtid="{D5CDD505-2E9C-101B-9397-08002B2CF9AE}" pid="3" name="MediaServiceImageTags">
    <vt:lpwstr/>
  </property>
</Properties>
</file>