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vzKQbJEx7Hk/OjGpU13Uy/UAY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C41BC2-D078-447A-89A5-74C6C457E173}" v="141" dt="2024-01-15T18:46:48.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penbach, Holly" userId="1ad7e10d-d356-475f-ae28-2b2e0fc91ed4" providerId="ADAL" clId="{E8C41BC2-D078-447A-89A5-74C6C457E173}"/>
    <pc:docChg chg="undo custSel addSld delSld modSld">
      <pc:chgData name="Erpenbach, Holly" userId="1ad7e10d-d356-475f-ae28-2b2e0fc91ed4" providerId="ADAL" clId="{E8C41BC2-D078-447A-89A5-74C6C457E173}" dt="2024-01-15T18:48:17.837" v="338" actId="20577"/>
      <pc:docMkLst>
        <pc:docMk/>
      </pc:docMkLst>
      <pc:sldChg chg="modSp mod">
        <pc:chgData name="Erpenbach, Holly" userId="1ad7e10d-d356-475f-ae28-2b2e0fc91ed4" providerId="ADAL" clId="{E8C41BC2-D078-447A-89A5-74C6C457E173}" dt="2024-01-11T17:10:26.395" v="152" actId="1036"/>
        <pc:sldMkLst>
          <pc:docMk/>
          <pc:sldMk cId="0" sldId="256"/>
        </pc:sldMkLst>
        <pc:spChg chg="mod">
          <ac:chgData name="Erpenbach, Holly" userId="1ad7e10d-d356-475f-ae28-2b2e0fc91ed4" providerId="ADAL" clId="{E8C41BC2-D078-447A-89A5-74C6C457E173}" dt="2024-01-11T17:10:26.395" v="152" actId="1036"/>
          <ac:spMkLst>
            <pc:docMk/>
            <pc:sldMk cId="0" sldId="256"/>
            <ac:spMk id="258" creationId="{00000000-0000-0000-0000-000000000000}"/>
          </ac:spMkLst>
        </pc:spChg>
      </pc:sldChg>
      <pc:sldChg chg="addSp delSp modSp mod">
        <pc:chgData name="Erpenbach, Holly" userId="1ad7e10d-d356-475f-ae28-2b2e0fc91ed4" providerId="ADAL" clId="{E8C41BC2-D078-447A-89A5-74C6C457E173}" dt="2024-01-15T18:37:45.206" v="169" actId="20577"/>
        <pc:sldMkLst>
          <pc:docMk/>
          <pc:sldMk cId="0" sldId="257"/>
        </pc:sldMkLst>
        <pc:graphicFrameChg chg="add mod">
          <ac:chgData name="Erpenbach, Holly" userId="1ad7e10d-d356-475f-ae28-2b2e0fc91ed4" providerId="ADAL" clId="{E8C41BC2-D078-447A-89A5-74C6C457E173}" dt="2024-01-15T18:37:45.206" v="169" actId="20577"/>
          <ac:graphicFrameMkLst>
            <pc:docMk/>
            <pc:sldMk cId="0" sldId="257"/>
            <ac:graphicFrameMk id="2" creationId="{B9AA13C0-2995-B055-ABD8-A8C626717FB2}"/>
          </ac:graphicFrameMkLst>
        </pc:graphicFrameChg>
        <pc:picChg chg="del mod">
          <ac:chgData name="Erpenbach, Holly" userId="1ad7e10d-d356-475f-ae28-2b2e0fc91ed4" providerId="ADAL" clId="{E8C41BC2-D078-447A-89A5-74C6C457E173}" dt="2024-01-11T15:18:45.087" v="8" actId="478"/>
          <ac:picMkLst>
            <pc:docMk/>
            <pc:sldMk cId="0" sldId="257"/>
            <ac:picMk id="265" creationId="{00000000-0000-0000-0000-000000000000}"/>
          </ac:picMkLst>
        </pc:picChg>
        <pc:picChg chg="add del mod">
          <ac:chgData name="Erpenbach, Holly" userId="1ad7e10d-d356-475f-ae28-2b2e0fc91ed4" providerId="ADAL" clId="{E8C41BC2-D078-447A-89A5-74C6C457E173}" dt="2024-01-11T15:18:45.087" v="8" actId="478"/>
          <ac:picMkLst>
            <pc:docMk/>
            <pc:sldMk cId="0" sldId="257"/>
            <ac:picMk id="1026" creationId="{D82D4CEA-AE31-A85B-34F7-6B4ABA117E87}"/>
          </ac:picMkLst>
        </pc:picChg>
        <pc:picChg chg="add del mod">
          <ac:chgData name="Erpenbach, Holly" userId="1ad7e10d-d356-475f-ae28-2b2e0fc91ed4" providerId="ADAL" clId="{E8C41BC2-D078-447A-89A5-74C6C457E173}" dt="2024-01-15T18:35:57.705" v="156" actId="478"/>
          <ac:picMkLst>
            <pc:docMk/>
            <pc:sldMk cId="0" sldId="257"/>
            <ac:picMk id="1027" creationId="{E4D76A51-DF1E-4AFA-6CF0-9481E69463B5}"/>
          </ac:picMkLst>
        </pc:picChg>
      </pc:sldChg>
      <pc:sldChg chg="modSp mod">
        <pc:chgData name="Erpenbach, Holly" userId="1ad7e10d-d356-475f-ae28-2b2e0fc91ed4" providerId="ADAL" clId="{E8C41BC2-D078-447A-89A5-74C6C457E173}" dt="2024-01-10T18:22:57.362" v="3" actId="20577"/>
        <pc:sldMkLst>
          <pc:docMk/>
          <pc:sldMk cId="0" sldId="259"/>
        </pc:sldMkLst>
        <pc:spChg chg="mod">
          <ac:chgData name="Erpenbach, Holly" userId="1ad7e10d-d356-475f-ae28-2b2e0fc91ed4" providerId="ADAL" clId="{E8C41BC2-D078-447A-89A5-74C6C457E173}" dt="2024-01-10T18:22:57.362" v="3" actId="20577"/>
          <ac:spMkLst>
            <pc:docMk/>
            <pc:sldMk cId="0" sldId="259"/>
            <ac:spMk id="301" creationId="{00000000-0000-0000-0000-000000000000}"/>
          </ac:spMkLst>
        </pc:spChg>
      </pc:sldChg>
      <pc:sldChg chg="addSp modSp mod">
        <pc:chgData name="Erpenbach, Holly" userId="1ad7e10d-d356-475f-ae28-2b2e0fc91ed4" providerId="ADAL" clId="{E8C41BC2-D078-447A-89A5-74C6C457E173}" dt="2024-01-15T18:38:20.552" v="174" actId="14100"/>
        <pc:sldMkLst>
          <pc:docMk/>
          <pc:sldMk cId="0" sldId="262"/>
        </pc:sldMkLst>
        <pc:spChg chg="add mod ord">
          <ac:chgData name="Erpenbach, Holly" userId="1ad7e10d-d356-475f-ae28-2b2e0fc91ed4" providerId="ADAL" clId="{E8C41BC2-D078-447A-89A5-74C6C457E173}" dt="2024-01-15T18:38:20.552" v="174" actId="14100"/>
          <ac:spMkLst>
            <pc:docMk/>
            <pc:sldMk cId="0" sldId="262"/>
            <ac:spMk id="2" creationId="{95D3E4DC-D031-922C-1276-47E6EF9CB81C}"/>
          </ac:spMkLst>
        </pc:spChg>
        <pc:spChg chg="mod">
          <ac:chgData name="Erpenbach, Holly" userId="1ad7e10d-d356-475f-ae28-2b2e0fc91ed4" providerId="ADAL" clId="{E8C41BC2-D078-447A-89A5-74C6C457E173}" dt="2024-01-10T18:22:44.019" v="2" actId="404"/>
          <ac:spMkLst>
            <pc:docMk/>
            <pc:sldMk cId="0" sldId="262"/>
            <ac:spMk id="330" creationId="{00000000-0000-0000-0000-000000000000}"/>
          </ac:spMkLst>
        </pc:spChg>
      </pc:sldChg>
      <pc:sldChg chg="modSp mod">
        <pc:chgData name="Erpenbach, Holly" userId="1ad7e10d-d356-475f-ae28-2b2e0fc91ed4" providerId="ADAL" clId="{E8C41BC2-D078-447A-89A5-74C6C457E173}" dt="2024-01-15T18:42:35.152" v="207" actId="3626"/>
        <pc:sldMkLst>
          <pc:docMk/>
          <pc:sldMk cId="0" sldId="264"/>
        </pc:sldMkLst>
        <pc:spChg chg="mod">
          <ac:chgData name="Erpenbach, Holly" userId="1ad7e10d-d356-475f-ae28-2b2e0fc91ed4" providerId="ADAL" clId="{E8C41BC2-D078-447A-89A5-74C6C457E173}" dt="2024-01-15T18:42:35.152" v="207" actId="3626"/>
          <ac:spMkLst>
            <pc:docMk/>
            <pc:sldMk cId="0" sldId="264"/>
            <ac:spMk id="348" creationId="{00000000-0000-0000-0000-000000000000}"/>
          </ac:spMkLst>
        </pc:spChg>
      </pc:sldChg>
      <pc:sldChg chg="modSp mod">
        <pc:chgData name="Erpenbach, Holly" userId="1ad7e10d-d356-475f-ae28-2b2e0fc91ed4" providerId="ADAL" clId="{E8C41BC2-D078-447A-89A5-74C6C457E173}" dt="2024-01-15T18:40:44.505" v="206" actId="5793"/>
        <pc:sldMkLst>
          <pc:docMk/>
          <pc:sldMk cId="0" sldId="268"/>
        </pc:sldMkLst>
        <pc:spChg chg="mod">
          <ac:chgData name="Erpenbach, Holly" userId="1ad7e10d-d356-475f-ae28-2b2e0fc91ed4" providerId="ADAL" clId="{E8C41BC2-D078-447A-89A5-74C6C457E173}" dt="2024-01-15T18:40:44.505" v="206" actId="5793"/>
          <ac:spMkLst>
            <pc:docMk/>
            <pc:sldMk cId="0" sldId="268"/>
            <ac:spMk id="384" creationId="{00000000-0000-0000-0000-000000000000}"/>
          </ac:spMkLst>
        </pc:spChg>
      </pc:sldChg>
      <pc:sldChg chg="modSp mod">
        <pc:chgData name="Erpenbach, Holly" userId="1ad7e10d-d356-475f-ae28-2b2e0fc91ed4" providerId="ADAL" clId="{E8C41BC2-D078-447A-89A5-74C6C457E173}" dt="2024-01-15T18:40:32.526" v="200" actId="207"/>
        <pc:sldMkLst>
          <pc:docMk/>
          <pc:sldMk cId="0" sldId="269"/>
        </pc:sldMkLst>
        <pc:spChg chg="mod">
          <ac:chgData name="Erpenbach, Holly" userId="1ad7e10d-d356-475f-ae28-2b2e0fc91ed4" providerId="ADAL" clId="{E8C41BC2-D078-447A-89A5-74C6C457E173}" dt="2024-01-15T18:40:32.526" v="200" actId="207"/>
          <ac:spMkLst>
            <pc:docMk/>
            <pc:sldMk cId="0" sldId="269"/>
            <ac:spMk id="392" creationId="{00000000-0000-0000-0000-000000000000}"/>
          </ac:spMkLst>
        </pc:spChg>
      </pc:sldChg>
      <pc:sldChg chg="modSp mod">
        <pc:chgData name="Erpenbach, Holly" userId="1ad7e10d-d356-475f-ae28-2b2e0fc91ed4" providerId="ADAL" clId="{E8C41BC2-D078-447A-89A5-74C6C457E173}" dt="2024-01-15T18:38:48.035" v="194" actId="20577"/>
        <pc:sldMkLst>
          <pc:docMk/>
          <pc:sldMk cId="0" sldId="273"/>
        </pc:sldMkLst>
        <pc:spChg chg="mod">
          <ac:chgData name="Erpenbach, Holly" userId="1ad7e10d-d356-475f-ae28-2b2e0fc91ed4" providerId="ADAL" clId="{E8C41BC2-D078-447A-89A5-74C6C457E173}" dt="2024-01-15T18:38:37.408" v="183" actId="20577"/>
          <ac:spMkLst>
            <pc:docMk/>
            <pc:sldMk cId="0" sldId="273"/>
            <ac:spMk id="421" creationId="{00000000-0000-0000-0000-000000000000}"/>
          </ac:spMkLst>
        </pc:spChg>
        <pc:spChg chg="mod">
          <ac:chgData name="Erpenbach, Holly" userId="1ad7e10d-d356-475f-ae28-2b2e0fc91ed4" providerId="ADAL" clId="{E8C41BC2-D078-447A-89A5-74C6C457E173}" dt="2024-01-15T18:38:48.035" v="194" actId="20577"/>
          <ac:spMkLst>
            <pc:docMk/>
            <pc:sldMk cId="0" sldId="273"/>
            <ac:spMk id="422" creationId="{00000000-0000-0000-0000-000000000000}"/>
          </ac:spMkLst>
        </pc:spChg>
      </pc:sldChg>
      <pc:sldChg chg="addSp modSp new mod">
        <pc:chgData name="Erpenbach, Holly" userId="1ad7e10d-d356-475f-ae28-2b2e0fc91ed4" providerId="ADAL" clId="{E8C41BC2-D078-447A-89A5-74C6C457E173}" dt="2024-01-15T18:48:17.837" v="338" actId="20577"/>
        <pc:sldMkLst>
          <pc:docMk/>
          <pc:sldMk cId="307044652" sldId="275"/>
        </pc:sldMkLst>
        <pc:spChg chg="mod">
          <ac:chgData name="Erpenbach, Holly" userId="1ad7e10d-d356-475f-ae28-2b2e0fc91ed4" providerId="ADAL" clId="{E8C41BC2-D078-447A-89A5-74C6C457E173}" dt="2024-01-15T18:46:23.954" v="264" actId="20577"/>
          <ac:spMkLst>
            <pc:docMk/>
            <pc:sldMk cId="307044652" sldId="275"/>
            <ac:spMk id="2" creationId="{EAD9975D-5683-492D-D797-E08269D3BAE2}"/>
          </ac:spMkLst>
        </pc:spChg>
        <pc:spChg chg="mod">
          <ac:chgData name="Erpenbach, Holly" userId="1ad7e10d-d356-475f-ae28-2b2e0fc91ed4" providerId="ADAL" clId="{E8C41BC2-D078-447A-89A5-74C6C457E173}" dt="2024-01-15T18:48:17.837" v="338" actId="20577"/>
          <ac:spMkLst>
            <pc:docMk/>
            <pc:sldMk cId="307044652" sldId="275"/>
            <ac:spMk id="3" creationId="{E299A82C-2A4E-6BC6-C5E2-BE2C82704F66}"/>
          </ac:spMkLst>
        </pc:spChg>
        <pc:picChg chg="add mod">
          <ac:chgData name="Erpenbach, Holly" userId="1ad7e10d-d356-475f-ae28-2b2e0fc91ed4" providerId="ADAL" clId="{E8C41BC2-D078-447A-89A5-74C6C457E173}" dt="2024-01-15T18:47:32.695" v="281" actId="1076"/>
          <ac:picMkLst>
            <pc:docMk/>
            <pc:sldMk cId="307044652" sldId="275"/>
            <ac:picMk id="5" creationId="{91962A75-422E-23C8-D7B8-9E7E2EA0785B}"/>
          </ac:picMkLst>
        </pc:picChg>
      </pc:sldChg>
      <pc:sldChg chg="add del">
        <pc:chgData name="Erpenbach, Holly" userId="1ad7e10d-d356-475f-ae28-2b2e0fc91ed4" providerId="ADAL" clId="{E8C41BC2-D078-447A-89A5-74C6C457E173}" dt="2024-01-11T17:12:26.482" v="154" actId="47"/>
        <pc:sldMkLst>
          <pc:docMk/>
          <pc:sldMk cId="1985980782" sldId="2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9E0BF-3C01-496A-AAAB-65AC069C1772}"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3E041A64-247B-4951-8657-D92AA587D335}">
      <dgm:prSet custT="1"/>
      <dgm:spPr>
        <a:solidFill>
          <a:schemeClr val="accent2">
            <a:lumMod val="75000"/>
          </a:schemeClr>
        </a:solidFill>
      </dgm:spPr>
      <dgm:t>
        <a:bodyPr/>
        <a:lstStyle/>
        <a:p>
          <a:r>
            <a:rPr lang="en-US" sz="2000" dirty="0"/>
            <a:t>Family reunification is an important piece of disaster medicine and is essential for pediatric preparedness.  Yet it is often an after-thought in the planning process.</a:t>
          </a:r>
        </a:p>
      </dgm:t>
    </dgm:pt>
    <dgm:pt modelId="{93DC4BFC-B782-414A-9E27-B535E21CA8AB}" type="parTrans" cxnId="{AA0F10B4-E13E-4372-95F1-4B75825152A6}">
      <dgm:prSet/>
      <dgm:spPr/>
      <dgm:t>
        <a:bodyPr/>
        <a:lstStyle/>
        <a:p>
          <a:endParaRPr lang="en-US"/>
        </a:p>
      </dgm:t>
    </dgm:pt>
    <dgm:pt modelId="{047D19D2-6DC6-4E18-8615-520C6E15CBD6}" type="sibTrans" cxnId="{AA0F10B4-E13E-4372-95F1-4B75825152A6}">
      <dgm:prSet/>
      <dgm:spPr/>
      <dgm:t>
        <a:bodyPr/>
        <a:lstStyle/>
        <a:p>
          <a:endParaRPr lang="en-US"/>
        </a:p>
      </dgm:t>
    </dgm:pt>
    <dgm:pt modelId="{98FBD518-837F-465A-9497-C20D52B79907}">
      <dgm:prSet custT="1"/>
      <dgm:spPr>
        <a:solidFill>
          <a:schemeClr val="accent1"/>
        </a:solidFill>
      </dgm:spPr>
      <dgm:t>
        <a:bodyPr/>
        <a:lstStyle/>
        <a:p>
          <a:r>
            <a:rPr lang="en-US" sz="2000" dirty="0"/>
            <a:t>In order to lead a successful disaster implementation and coordinated family reunification, there needs to be forethought of </a:t>
          </a:r>
          <a:r>
            <a:rPr lang="en-US" sz="2000"/>
            <a:t>supplies, strategy and space </a:t>
          </a:r>
          <a:r>
            <a:rPr lang="en-US" sz="2000" dirty="0"/>
            <a:t>prior to an event happening.</a:t>
          </a:r>
        </a:p>
      </dgm:t>
    </dgm:pt>
    <dgm:pt modelId="{8D1AD9F7-BCCE-4F22-9794-EB132101F462}" type="parTrans" cxnId="{B131B5AA-369F-4140-B4D5-66B8025B0FE0}">
      <dgm:prSet/>
      <dgm:spPr/>
      <dgm:t>
        <a:bodyPr/>
        <a:lstStyle/>
        <a:p>
          <a:endParaRPr lang="en-US"/>
        </a:p>
      </dgm:t>
    </dgm:pt>
    <dgm:pt modelId="{278380C5-3A21-439A-93E9-9CEB1C409C02}" type="sibTrans" cxnId="{B131B5AA-369F-4140-B4D5-66B8025B0FE0}">
      <dgm:prSet/>
      <dgm:spPr/>
      <dgm:t>
        <a:bodyPr/>
        <a:lstStyle/>
        <a:p>
          <a:endParaRPr lang="en-US"/>
        </a:p>
      </dgm:t>
    </dgm:pt>
    <dgm:pt modelId="{111B1076-01AB-4385-AD85-AEFB28DFDF14}">
      <dgm:prSet custT="1"/>
      <dgm:spPr>
        <a:solidFill>
          <a:srgbClr val="7030A0"/>
        </a:solidFill>
      </dgm:spPr>
      <dgm:t>
        <a:bodyPr/>
        <a:lstStyle/>
        <a:p>
          <a:r>
            <a:rPr lang="en-US" sz="2000" dirty="0"/>
            <a:t>This module will go through the pre-work necessary for reunification efforts, as well as a process of implementation during the event</a:t>
          </a:r>
        </a:p>
      </dgm:t>
    </dgm:pt>
    <dgm:pt modelId="{5DFE9825-BE60-4DF0-9D4B-3EF350288E1E}" type="parTrans" cxnId="{74DA72B6-7992-4830-A7CA-CF1540C49B66}">
      <dgm:prSet/>
      <dgm:spPr/>
      <dgm:t>
        <a:bodyPr/>
        <a:lstStyle/>
        <a:p>
          <a:endParaRPr lang="en-US"/>
        </a:p>
      </dgm:t>
    </dgm:pt>
    <dgm:pt modelId="{DBD8DCD7-5973-4FDE-8CF8-D9B9774E544E}" type="sibTrans" cxnId="{74DA72B6-7992-4830-A7CA-CF1540C49B66}">
      <dgm:prSet/>
      <dgm:spPr/>
      <dgm:t>
        <a:bodyPr/>
        <a:lstStyle/>
        <a:p>
          <a:endParaRPr lang="en-US"/>
        </a:p>
      </dgm:t>
    </dgm:pt>
    <dgm:pt modelId="{16B71438-1B78-4C98-80C0-3D47EC5FC7CE}">
      <dgm:prSet custT="1"/>
      <dgm:spPr/>
      <dgm:t>
        <a:bodyPr/>
        <a:lstStyle/>
        <a:p>
          <a:r>
            <a:rPr lang="en-US" sz="2000" dirty="0"/>
            <a:t>This module is the first of 5 modules offered through R54K and PPN collaborative on successful family reunification for a pediatric disaster.</a:t>
          </a:r>
        </a:p>
      </dgm:t>
    </dgm:pt>
    <dgm:pt modelId="{21C0FBC7-014B-49F7-A2C0-4254E6CEDF1B}" type="parTrans" cxnId="{67B76738-BDB3-4651-9F4D-8D431CE70F7E}">
      <dgm:prSet/>
      <dgm:spPr/>
      <dgm:t>
        <a:bodyPr/>
        <a:lstStyle/>
        <a:p>
          <a:endParaRPr lang="en-US"/>
        </a:p>
      </dgm:t>
    </dgm:pt>
    <dgm:pt modelId="{D5549F7D-5DC3-4EE8-AEA3-F9DA4AB14097}" type="sibTrans" cxnId="{67B76738-BDB3-4651-9F4D-8D431CE70F7E}">
      <dgm:prSet/>
      <dgm:spPr/>
      <dgm:t>
        <a:bodyPr/>
        <a:lstStyle/>
        <a:p>
          <a:endParaRPr lang="en-US"/>
        </a:p>
      </dgm:t>
    </dgm:pt>
    <dgm:pt modelId="{A04C716C-84ED-4DA0-9CC2-B8224434F30A}" type="pres">
      <dgm:prSet presAssocID="{B1C9E0BF-3C01-496A-AAAB-65AC069C1772}" presName="linear" presStyleCnt="0">
        <dgm:presLayoutVars>
          <dgm:animLvl val="lvl"/>
          <dgm:resizeHandles val="exact"/>
        </dgm:presLayoutVars>
      </dgm:prSet>
      <dgm:spPr/>
    </dgm:pt>
    <dgm:pt modelId="{EE9ED5C2-E2EE-4529-919A-00D979258B25}" type="pres">
      <dgm:prSet presAssocID="{3E041A64-247B-4951-8657-D92AA587D335}" presName="parentText" presStyleLbl="node1" presStyleIdx="0" presStyleCnt="4">
        <dgm:presLayoutVars>
          <dgm:chMax val="0"/>
          <dgm:bulletEnabled val="1"/>
        </dgm:presLayoutVars>
      </dgm:prSet>
      <dgm:spPr/>
    </dgm:pt>
    <dgm:pt modelId="{FD21CE63-E4DB-418B-BF24-CEFC0138B965}" type="pres">
      <dgm:prSet presAssocID="{047D19D2-6DC6-4E18-8615-520C6E15CBD6}" presName="spacer" presStyleCnt="0"/>
      <dgm:spPr/>
    </dgm:pt>
    <dgm:pt modelId="{A226AB6B-C36A-4594-90F2-9D9F4131CA89}" type="pres">
      <dgm:prSet presAssocID="{98FBD518-837F-465A-9497-C20D52B79907}" presName="parentText" presStyleLbl="node1" presStyleIdx="1" presStyleCnt="4">
        <dgm:presLayoutVars>
          <dgm:chMax val="0"/>
          <dgm:bulletEnabled val="1"/>
        </dgm:presLayoutVars>
      </dgm:prSet>
      <dgm:spPr/>
    </dgm:pt>
    <dgm:pt modelId="{5FB3AF06-BE74-4EA2-8872-06F8E186EDE0}" type="pres">
      <dgm:prSet presAssocID="{278380C5-3A21-439A-93E9-9CEB1C409C02}" presName="spacer" presStyleCnt="0"/>
      <dgm:spPr/>
    </dgm:pt>
    <dgm:pt modelId="{4C4BF42B-B3B3-4311-BDAF-15F19DD81293}" type="pres">
      <dgm:prSet presAssocID="{111B1076-01AB-4385-AD85-AEFB28DFDF14}" presName="parentText" presStyleLbl="node1" presStyleIdx="2" presStyleCnt="4">
        <dgm:presLayoutVars>
          <dgm:chMax val="0"/>
          <dgm:bulletEnabled val="1"/>
        </dgm:presLayoutVars>
      </dgm:prSet>
      <dgm:spPr/>
    </dgm:pt>
    <dgm:pt modelId="{00B4D608-8393-43F3-8D1A-BA5AD6AAE84C}" type="pres">
      <dgm:prSet presAssocID="{DBD8DCD7-5973-4FDE-8CF8-D9B9774E544E}" presName="spacer" presStyleCnt="0"/>
      <dgm:spPr/>
    </dgm:pt>
    <dgm:pt modelId="{3FA3187D-D6E8-46D8-8A8A-3B408CC0756A}" type="pres">
      <dgm:prSet presAssocID="{16B71438-1B78-4C98-80C0-3D47EC5FC7CE}" presName="parentText" presStyleLbl="node1" presStyleIdx="3" presStyleCnt="4">
        <dgm:presLayoutVars>
          <dgm:chMax val="0"/>
          <dgm:bulletEnabled val="1"/>
        </dgm:presLayoutVars>
      </dgm:prSet>
      <dgm:spPr/>
    </dgm:pt>
  </dgm:ptLst>
  <dgm:cxnLst>
    <dgm:cxn modelId="{67B76738-BDB3-4651-9F4D-8D431CE70F7E}" srcId="{B1C9E0BF-3C01-496A-AAAB-65AC069C1772}" destId="{16B71438-1B78-4C98-80C0-3D47EC5FC7CE}" srcOrd="3" destOrd="0" parTransId="{21C0FBC7-014B-49F7-A2C0-4254E6CEDF1B}" sibTransId="{D5549F7D-5DC3-4EE8-AEA3-F9DA4AB14097}"/>
    <dgm:cxn modelId="{A7CF7965-1D23-4C4D-9F6C-BDB9C63F57EC}" type="presOf" srcId="{16B71438-1B78-4C98-80C0-3D47EC5FC7CE}" destId="{3FA3187D-D6E8-46D8-8A8A-3B408CC0756A}" srcOrd="0" destOrd="0" presId="urn:microsoft.com/office/officeart/2005/8/layout/vList2"/>
    <dgm:cxn modelId="{169E6AA1-57C6-40EE-B36C-5C87BF17463A}" type="presOf" srcId="{3E041A64-247B-4951-8657-D92AA587D335}" destId="{EE9ED5C2-E2EE-4529-919A-00D979258B25}" srcOrd="0" destOrd="0" presId="urn:microsoft.com/office/officeart/2005/8/layout/vList2"/>
    <dgm:cxn modelId="{4E9E4CA8-C72C-4ABA-A180-BBAA8310A507}" type="presOf" srcId="{98FBD518-837F-465A-9497-C20D52B79907}" destId="{A226AB6B-C36A-4594-90F2-9D9F4131CA89}" srcOrd="0" destOrd="0" presId="urn:microsoft.com/office/officeart/2005/8/layout/vList2"/>
    <dgm:cxn modelId="{B131B5AA-369F-4140-B4D5-66B8025B0FE0}" srcId="{B1C9E0BF-3C01-496A-AAAB-65AC069C1772}" destId="{98FBD518-837F-465A-9497-C20D52B79907}" srcOrd="1" destOrd="0" parTransId="{8D1AD9F7-BCCE-4F22-9794-EB132101F462}" sibTransId="{278380C5-3A21-439A-93E9-9CEB1C409C02}"/>
    <dgm:cxn modelId="{AA0F10B4-E13E-4372-95F1-4B75825152A6}" srcId="{B1C9E0BF-3C01-496A-AAAB-65AC069C1772}" destId="{3E041A64-247B-4951-8657-D92AA587D335}" srcOrd="0" destOrd="0" parTransId="{93DC4BFC-B782-414A-9E27-B535E21CA8AB}" sibTransId="{047D19D2-6DC6-4E18-8615-520C6E15CBD6}"/>
    <dgm:cxn modelId="{74DA72B6-7992-4830-A7CA-CF1540C49B66}" srcId="{B1C9E0BF-3C01-496A-AAAB-65AC069C1772}" destId="{111B1076-01AB-4385-AD85-AEFB28DFDF14}" srcOrd="2" destOrd="0" parTransId="{5DFE9825-BE60-4DF0-9D4B-3EF350288E1E}" sibTransId="{DBD8DCD7-5973-4FDE-8CF8-D9B9774E544E}"/>
    <dgm:cxn modelId="{6CF421E1-C940-4218-82F0-D79A68A64BD0}" type="presOf" srcId="{B1C9E0BF-3C01-496A-AAAB-65AC069C1772}" destId="{A04C716C-84ED-4DA0-9CC2-B8224434F30A}" srcOrd="0" destOrd="0" presId="urn:microsoft.com/office/officeart/2005/8/layout/vList2"/>
    <dgm:cxn modelId="{D56CA9EF-3D7E-469A-A8B4-3C346609D3F5}" type="presOf" srcId="{111B1076-01AB-4385-AD85-AEFB28DFDF14}" destId="{4C4BF42B-B3B3-4311-BDAF-15F19DD81293}" srcOrd="0" destOrd="0" presId="urn:microsoft.com/office/officeart/2005/8/layout/vList2"/>
    <dgm:cxn modelId="{F76E4B93-09DC-480C-84A7-C45D8AB57258}" type="presParOf" srcId="{A04C716C-84ED-4DA0-9CC2-B8224434F30A}" destId="{EE9ED5C2-E2EE-4529-919A-00D979258B25}" srcOrd="0" destOrd="0" presId="urn:microsoft.com/office/officeart/2005/8/layout/vList2"/>
    <dgm:cxn modelId="{36145B54-8CB9-4C30-A0C6-61AEE4513440}" type="presParOf" srcId="{A04C716C-84ED-4DA0-9CC2-B8224434F30A}" destId="{FD21CE63-E4DB-418B-BF24-CEFC0138B965}" srcOrd="1" destOrd="0" presId="urn:microsoft.com/office/officeart/2005/8/layout/vList2"/>
    <dgm:cxn modelId="{B6B22943-7C27-4A03-A040-C4E87B4A79BF}" type="presParOf" srcId="{A04C716C-84ED-4DA0-9CC2-B8224434F30A}" destId="{A226AB6B-C36A-4594-90F2-9D9F4131CA89}" srcOrd="2" destOrd="0" presId="urn:microsoft.com/office/officeart/2005/8/layout/vList2"/>
    <dgm:cxn modelId="{A7CA44CD-9F03-4B1B-852A-93A39F1C95E5}" type="presParOf" srcId="{A04C716C-84ED-4DA0-9CC2-B8224434F30A}" destId="{5FB3AF06-BE74-4EA2-8872-06F8E186EDE0}" srcOrd="3" destOrd="0" presId="urn:microsoft.com/office/officeart/2005/8/layout/vList2"/>
    <dgm:cxn modelId="{B33E0D99-E1F6-43D6-8CC7-34D051FDA7A5}" type="presParOf" srcId="{A04C716C-84ED-4DA0-9CC2-B8224434F30A}" destId="{4C4BF42B-B3B3-4311-BDAF-15F19DD81293}" srcOrd="4" destOrd="0" presId="urn:microsoft.com/office/officeart/2005/8/layout/vList2"/>
    <dgm:cxn modelId="{B8670330-7A0E-46F4-AE9C-995A312150F2}" type="presParOf" srcId="{A04C716C-84ED-4DA0-9CC2-B8224434F30A}" destId="{00B4D608-8393-43F3-8D1A-BA5AD6AAE84C}" srcOrd="5" destOrd="0" presId="urn:microsoft.com/office/officeart/2005/8/layout/vList2"/>
    <dgm:cxn modelId="{7961EB11-4296-4371-8046-0862B6DFA562}" type="presParOf" srcId="{A04C716C-84ED-4DA0-9CC2-B8224434F30A}" destId="{3FA3187D-D6E8-46D8-8A8A-3B408CC0756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ED5C2-E2EE-4529-919A-00D979258B25}">
      <dsp:nvSpPr>
        <dsp:cNvPr id="0" name=""/>
        <dsp:cNvSpPr/>
      </dsp:nvSpPr>
      <dsp:spPr>
        <a:xfrm>
          <a:off x="0" y="17672"/>
          <a:ext cx="10515600" cy="917280"/>
        </a:xfrm>
        <a:prstGeom prst="round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Family reunification is an important piece of disaster medicine and is essential for pediatric preparedness.  Yet it is often an after-thought in the planning process.</a:t>
          </a:r>
        </a:p>
      </dsp:txBody>
      <dsp:txXfrm>
        <a:off x="44778" y="62450"/>
        <a:ext cx="10426044" cy="827724"/>
      </dsp:txXfrm>
    </dsp:sp>
    <dsp:sp modelId="{A226AB6B-C36A-4594-90F2-9D9F4131CA89}">
      <dsp:nvSpPr>
        <dsp:cNvPr id="0" name=""/>
        <dsp:cNvSpPr/>
      </dsp:nvSpPr>
      <dsp:spPr>
        <a:xfrm>
          <a:off x="0" y="1076073"/>
          <a:ext cx="10515600" cy="917280"/>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 order to lead a successful disaster implementation and coordinated family reunification, there needs to be forethought of </a:t>
          </a:r>
          <a:r>
            <a:rPr lang="en-US" sz="2000" kern="1200"/>
            <a:t>supplies, strategy and space </a:t>
          </a:r>
          <a:r>
            <a:rPr lang="en-US" sz="2000" kern="1200" dirty="0"/>
            <a:t>prior to an event happening.</a:t>
          </a:r>
        </a:p>
      </dsp:txBody>
      <dsp:txXfrm>
        <a:off x="44778" y="1120851"/>
        <a:ext cx="10426044" cy="827724"/>
      </dsp:txXfrm>
    </dsp:sp>
    <dsp:sp modelId="{4C4BF42B-B3B3-4311-BDAF-15F19DD81293}">
      <dsp:nvSpPr>
        <dsp:cNvPr id="0" name=""/>
        <dsp:cNvSpPr/>
      </dsp:nvSpPr>
      <dsp:spPr>
        <a:xfrm>
          <a:off x="0" y="2134473"/>
          <a:ext cx="10515600" cy="917280"/>
        </a:xfrm>
        <a:prstGeom prst="roundRect">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This module will go through the pre-work necessary for reunification efforts, as well as a process of implementation during the event</a:t>
          </a:r>
        </a:p>
      </dsp:txBody>
      <dsp:txXfrm>
        <a:off x="44778" y="2179251"/>
        <a:ext cx="10426044" cy="827724"/>
      </dsp:txXfrm>
    </dsp:sp>
    <dsp:sp modelId="{3FA3187D-D6E8-46D8-8A8A-3B408CC0756A}">
      <dsp:nvSpPr>
        <dsp:cNvPr id="0" name=""/>
        <dsp:cNvSpPr/>
      </dsp:nvSpPr>
      <dsp:spPr>
        <a:xfrm>
          <a:off x="0" y="3192873"/>
          <a:ext cx="10515600" cy="91728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This module is the first of 5 modules offered through R54K and PPN collaborative on successful family reunification for a pediatric disaster.</a:t>
          </a:r>
        </a:p>
      </dsp:txBody>
      <dsp:txXfrm>
        <a:off x="44778" y="3237651"/>
        <a:ext cx="10426044" cy="8277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Paper charting system always needs to be easily accessible, in cases of electronic failure or if ease of paper charting allows for safer and faster processing of patients into the healthcare system</a:t>
            </a:r>
            <a:endParaRPr/>
          </a:p>
          <a:p>
            <a:pPr marL="0" marR="0" lvl="0" indent="0" algn="l" rtl="0">
              <a:lnSpc>
                <a:spcPct val="100000"/>
              </a:lnSpc>
              <a:spcBef>
                <a:spcPts val="0"/>
              </a:spcBef>
              <a:spcAft>
                <a:spcPts val="0"/>
              </a:spcAft>
              <a:buClr>
                <a:schemeClr val="dk1"/>
              </a:buClr>
              <a:buSzPts val="1200"/>
              <a:buFont typeface="Calibri"/>
              <a:buNone/>
            </a:pPr>
            <a:r>
              <a:rPr lang="en-US"/>
              <a:t>If an EMR system is used, there needs to be regular just in time training and review of the system, to ensure all probable staff members can successfully use it during an event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While using electronic medical records is useful for ensuring tracking of patients throughout the course of their stay, a paper registration form should be easy to obtain, in cases of electricity failure, EMR overload, or inability to quickly register and input information in to EMR system.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54" name="Google Shape;2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rgbClr val="FF0000"/>
              </a:solidFill>
            </a:endParaRPr>
          </a:p>
          <a:p>
            <a:pPr marL="0" marR="0" lvl="0" indent="0" algn="l" rtl="0">
              <a:lnSpc>
                <a:spcPct val="100000"/>
              </a:lnSpc>
              <a:spcBef>
                <a:spcPts val="0"/>
              </a:spcBef>
              <a:spcAft>
                <a:spcPts val="0"/>
              </a:spcAft>
              <a:buClr>
                <a:schemeClr val="dk1"/>
              </a:buClr>
              <a:buSzPts val="1200"/>
              <a:buFont typeface="Calibri"/>
              <a:buNone/>
            </a:pPr>
            <a:endParaRPr sz="1200">
              <a:solidFill>
                <a:srgbClr val="FF0000"/>
              </a:solidFill>
            </a:endParaRPr>
          </a:p>
          <a:p>
            <a:pPr marL="0" marR="0" lvl="0" indent="0" algn="l" rtl="0">
              <a:lnSpc>
                <a:spcPct val="100000"/>
              </a:lnSpc>
              <a:spcBef>
                <a:spcPts val="0"/>
              </a:spcBef>
              <a:spcAft>
                <a:spcPts val="0"/>
              </a:spcAft>
              <a:buClr>
                <a:schemeClr val="dk1"/>
              </a:buClr>
              <a:buSzPts val="1200"/>
              <a:buFont typeface="Calibri"/>
              <a:buNone/>
            </a:pPr>
            <a:endParaRPr sz="1200">
              <a:solidFill>
                <a:srgbClr val="FF0000"/>
              </a:solidFill>
            </a:endParaRPr>
          </a:p>
          <a:p>
            <a:pPr marL="0" lvl="0" indent="0" algn="l" rtl="0">
              <a:spcBef>
                <a:spcPts val="0"/>
              </a:spcBef>
              <a:spcAft>
                <a:spcPts val="0"/>
              </a:spcAft>
              <a:buNone/>
            </a:pPr>
            <a:endParaRPr/>
          </a:p>
        </p:txBody>
      </p:sp>
      <p:sp>
        <p:nvSpPr>
          <p:cNvPr id="353" name="Google Shape;35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If a child cannot be definitively identified and placed with an appropriate guardian, the hospital should have plans in place to maintain care for children who do not require ongoing medical care.  The hospital should also have plans to transition the reunification of unidentified children from a hospital-based operation to a community-based operation if reunification efforts are ongoing for days.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There may be a timeframe that the hospital maintains care of unaccompanied children prior to Child services involvement.  Preparations should be made for this temporary care prior to an actual event occurring.  </a:t>
            </a:r>
            <a:endParaRPr/>
          </a:p>
          <a:p>
            <a:pPr marL="0" lvl="0" indent="0" algn="l" rtl="0">
              <a:spcBef>
                <a:spcPts val="0"/>
              </a:spcBef>
              <a:spcAft>
                <a:spcPts val="0"/>
              </a:spcAft>
              <a:buNone/>
            </a:pPr>
            <a:endParaRPr/>
          </a:p>
        </p:txBody>
      </p:sp>
      <p:sp>
        <p:nvSpPr>
          <p:cNvPr id="381" name="Google Shape;38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Western Regional Homeland Security Advisory Council - Family Reunification Plan Template</a:t>
            </a:r>
            <a:endParaRPr/>
          </a:p>
          <a:p>
            <a:pPr marL="0" lvl="0" indent="0" algn="l" rtl="0">
              <a:spcBef>
                <a:spcPts val="0"/>
              </a:spcBef>
              <a:spcAft>
                <a:spcPts val="0"/>
              </a:spcAft>
              <a:buNone/>
            </a:pPr>
            <a:endParaRPr/>
          </a:p>
        </p:txBody>
      </p:sp>
      <p:sp>
        <p:nvSpPr>
          <p:cNvPr id="389" name="Google Shape;38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626bdecb88_1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626bdecb88_1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g2626bdecb88_1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ad6ba99b3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ad6ba99b3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g2ad6ba99b3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626bdecb88_13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626bdecb88_13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2626bdecb88_13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626bdecb88_4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626bdecb88_4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2626bdecb88_4_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Paper charting system always needs to be easily accessible, in cases of electronic failure or if ease of paper charting allows for safer and faster processing of patients into the healthcare system</a:t>
            </a:r>
            <a:endParaRPr/>
          </a:p>
          <a:p>
            <a:pPr marL="0" marR="0" lvl="0" indent="0" algn="l" rtl="0">
              <a:lnSpc>
                <a:spcPct val="100000"/>
              </a:lnSpc>
              <a:spcBef>
                <a:spcPts val="0"/>
              </a:spcBef>
              <a:spcAft>
                <a:spcPts val="0"/>
              </a:spcAft>
              <a:buClr>
                <a:schemeClr val="dk1"/>
              </a:buClr>
              <a:buSzPts val="1200"/>
              <a:buFont typeface="Calibri"/>
              <a:buNone/>
            </a:pPr>
            <a:r>
              <a:rPr lang="en-US"/>
              <a:t>If an EMR system is used, there needs to be regular just in time training and review of the system, to ensure all probable staff members can successfully use it during an event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While using electronic medical records is useful for ensuring tracking of patients throughout the course of their stay, a paper registration form should be easy to obtain, in cases of electricity failure, EMR overload, or inability to quickly register and input information in to EMR system.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98" name="Google Shape;2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The purchase of an instant print camera or photo technology in the EMR system will provide an important layer of identification and should be used if at all possible. </a:t>
            </a:r>
            <a:endParaRPr/>
          </a:p>
          <a:p>
            <a:pPr marL="0" lvl="0" indent="0" algn="l" rtl="0">
              <a:spcBef>
                <a:spcPts val="0"/>
              </a:spcBef>
              <a:spcAft>
                <a:spcPts val="0"/>
              </a:spcAft>
              <a:buNone/>
            </a:pPr>
            <a:endParaRPr/>
          </a:p>
        </p:txBody>
      </p:sp>
      <p:sp>
        <p:nvSpPr>
          <p:cNvPr id="316" name="Google Shape;31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novel image-based tool to reunite children with their families after disasters - Acad Emerg Med . 2012 Nov;19(11):1227-34. </a:t>
            </a:r>
            <a:endParaRPr/>
          </a:p>
          <a:p>
            <a:pPr marL="0" lvl="0" indent="0" algn="l" rtl="0">
              <a:spcBef>
                <a:spcPts val="0"/>
              </a:spcBef>
              <a:spcAft>
                <a:spcPts val="0"/>
              </a:spcAft>
              <a:buNone/>
            </a:pPr>
            <a:endParaRPr/>
          </a:p>
          <a:p>
            <a:pPr marL="0" lvl="0" indent="0" algn="l" rtl="0">
              <a:spcBef>
                <a:spcPts val="0"/>
              </a:spcBef>
              <a:spcAft>
                <a:spcPts val="0"/>
              </a:spcAft>
              <a:buNone/>
            </a:pPr>
            <a:r>
              <a:rPr lang="en-US"/>
              <a:t>Utility of child physical characteristics and verbal descriptors to aid in family reunification during disasters. - American Journal of Disaster Medicine, [S.l.], v. 17, n. 1, p. 5-12, mar. 2022. </a:t>
            </a:r>
            <a:endParaRPr/>
          </a:p>
          <a:p>
            <a:pPr marL="0" lvl="0" indent="0" algn="l" rtl="0">
              <a:spcBef>
                <a:spcPts val="0"/>
              </a:spcBef>
              <a:spcAft>
                <a:spcPts val="0"/>
              </a:spcAft>
              <a:buNone/>
            </a:pPr>
            <a:r>
              <a:rPr lang="en-US"/>
              <a:t>Terri Rebmann, PhD, RN, CIC, FAPIC; Rachel L. Charney, MD; Rachel L. Mazzara, MPH </a:t>
            </a:r>
            <a:endParaRPr/>
          </a:p>
          <a:p>
            <a:pPr marL="0" lvl="0" indent="0" algn="l" rtl="0">
              <a:spcBef>
                <a:spcPts val="0"/>
              </a:spcBef>
              <a:spcAft>
                <a:spcPts val="0"/>
              </a:spcAft>
              <a:buNone/>
            </a:pPr>
            <a:endParaRPr/>
          </a:p>
        </p:txBody>
      </p:sp>
      <p:sp>
        <p:nvSpPr>
          <p:cNvPr id="325" name="Google Shape;32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4"/>
          <p:cNvSpPr/>
          <p:nvPr/>
        </p:nvSpPr>
        <p:spPr>
          <a:xfrm>
            <a:off x="0" y="-3175"/>
            <a:ext cx="12192000" cy="5203825"/>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8" name="Google Shape;18;p24"/>
          <p:cNvSpPr txBox="1">
            <a:spLocks noGrp="1"/>
          </p:cNvSpPr>
          <p:nvPr>
            <p:ph type="ctrTitle"/>
          </p:nvPr>
        </p:nvSpPr>
        <p:spPr>
          <a:xfrm>
            <a:off x="810000" y="3440218"/>
            <a:ext cx="10572000" cy="126241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subTitle" idx="1"/>
          </p:nvPr>
        </p:nvSpPr>
        <p:spPr>
          <a:xfrm>
            <a:off x="810001" y="5280847"/>
            <a:ext cx="10572000"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lvl="0" algn="l">
              <a:spcBef>
                <a:spcPts val="360"/>
              </a:spcBef>
              <a:spcAft>
                <a:spcPts val="0"/>
              </a:spcAft>
              <a:buSzPts val="1800"/>
              <a:buNone/>
              <a:defRPr>
                <a:solidFill>
                  <a:schemeClr val="lt1"/>
                </a:solidFill>
              </a:defRPr>
            </a:lvl1pPr>
            <a:lvl2pPr lvl="1" algn="ctr">
              <a:spcBef>
                <a:spcPts val="600"/>
              </a:spcBef>
              <a:spcAft>
                <a:spcPts val="0"/>
              </a:spcAft>
              <a:buSzPts val="1600"/>
              <a:buNone/>
              <a:defRPr>
                <a:solidFill>
                  <a:schemeClr val="lt1"/>
                </a:solidFill>
              </a:defRPr>
            </a:lvl2pPr>
            <a:lvl3pPr lvl="2" algn="ctr">
              <a:spcBef>
                <a:spcPts val="600"/>
              </a:spcBef>
              <a:spcAft>
                <a:spcPts val="0"/>
              </a:spcAft>
              <a:buSzPts val="1400"/>
              <a:buNone/>
              <a:defRPr>
                <a:solidFill>
                  <a:schemeClr val="lt1"/>
                </a:solidFill>
              </a:defRPr>
            </a:lvl3pPr>
            <a:lvl4pPr lvl="3" algn="ctr">
              <a:spcBef>
                <a:spcPts val="600"/>
              </a:spcBef>
              <a:spcAft>
                <a:spcPts val="0"/>
              </a:spcAft>
              <a:buSzPts val="1200"/>
              <a:buNone/>
              <a:defRPr>
                <a:solidFill>
                  <a:schemeClr val="lt1"/>
                </a:solidFill>
              </a:defRPr>
            </a:lvl4pPr>
            <a:lvl5pPr lvl="4" algn="ctr">
              <a:spcBef>
                <a:spcPts val="600"/>
              </a:spcBef>
              <a:spcAft>
                <a:spcPts val="0"/>
              </a:spcAft>
              <a:buSzPts val="1200"/>
              <a:buNone/>
              <a:defRPr>
                <a:solidFill>
                  <a:schemeClr val="lt1"/>
                </a:solidFill>
              </a:defRPr>
            </a:lvl5pPr>
            <a:lvl6pPr lvl="5" algn="ctr">
              <a:spcBef>
                <a:spcPts val="600"/>
              </a:spcBef>
              <a:spcAft>
                <a:spcPts val="0"/>
              </a:spcAft>
              <a:buSzPts val="1200"/>
              <a:buNone/>
              <a:defRPr>
                <a:solidFill>
                  <a:schemeClr val="lt1"/>
                </a:solidFill>
              </a:defRPr>
            </a:lvl6pPr>
            <a:lvl7pPr lvl="6" algn="ctr">
              <a:spcBef>
                <a:spcPts val="600"/>
              </a:spcBef>
              <a:spcAft>
                <a:spcPts val="0"/>
              </a:spcAft>
              <a:buSzPts val="1200"/>
              <a:buNone/>
              <a:defRPr>
                <a:solidFill>
                  <a:schemeClr val="lt1"/>
                </a:solidFill>
              </a:defRPr>
            </a:lvl7pPr>
            <a:lvl8pPr lvl="7" algn="ctr">
              <a:spcBef>
                <a:spcPts val="600"/>
              </a:spcBef>
              <a:spcAft>
                <a:spcPts val="0"/>
              </a:spcAft>
              <a:buSzPts val="1200"/>
              <a:buNone/>
              <a:defRPr>
                <a:solidFill>
                  <a:schemeClr val="lt1"/>
                </a:solidFill>
              </a:defRPr>
            </a:lvl8pPr>
            <a:lvl9pPr lvl="8" algn="ctr">
              <a:spcBef>
                <a:spcPts val="600"/>
              </a:spcBef>
              <a:spcAft>
                <a:spcPts val="600"/>
              </a:spcAft>
              <a:buSzPts val="1200"/>
              <a:buNone/>
              <a:defRPr>
                <a:solidFill>
                  <a:schemeClr val="lt1"/>
                </a:solidFill>
              </a:defRPr>
            </a:lvl9pPr>
          </a:lstStyle>
          <a:p>
            <a:endParaRPr/>
          </a:p>
        </p:txBody>
      </p:sp>
      <p:sp>
        <p:nvSpPr>
          <p:cNvPr id="20" name="Google Shape;20;p24"/>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24" descr="A picture containing text, room, sign, gambling hous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44478" y="564088"/>
            <a:ext cx="3206696" cy="319955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7"/>
        <p:cNvGrpSpPr/>
        <p:nvPr/>
      </p:nvGrpSpPr>
      <p:grpSpPr>
        <a:xfrm>
          <a:off x="0" y="0"/>
          <a:ext cx="0" cy="0"/>
          <a:chOff x="0" y="0"/>
          <a:chExt cx="0" cy="0"/>
        </a:xfrm>
      </p:grpSpPr>
      <p:sp>
        <p:nvSpPr>
          <p:cNvPr id="88" name="Google Shape;88;p33"/>
          <p:cNvSpPr txBox="1">
            <a:spLocks noGrp="1"/>
          </p:cNvSpPr>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lvl1pPr lvl="0" algn="l">
              <a:spcBef>
                <a:spcPts val="0"/>
              </a:spcBef>
              <a:spcAft>
                <a:spcPts val="0"/>
              </a:spcAft>
              <a:buClr>
                <a:srgbClr val="FEFEFE"/>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3"/>
          <p:cNvSpPr>
            <a:spLocks noGrp="1"/>
          </p:cNvSpPr>
          <p:nvPr>
            <p:ph type="pic" idx="2"/>
          </p:nvPr>
        </p:nvSpPr>
        <p:spPr>
          <a:xfrm>
            <a:off x="6098117" y="0"/>
            <a:ext cx="6093883" cy="6858000"/>
          </a:xfrm>
          <a:prstGeom prst="rect">
            <a:avLst/>
          </a:prstGeom>
          <a:noFill/>
          <a:ln w="9525" cap="flat" cmpd="sng">
            <a:solidFill>
              <a:schemeClr val="lt2"/>
            </a:solidFill>
            <a:prstDash val="solid"/>
            <a:round/>
            <a:headEnd type="none" w="sm" len="sm"/>
            <a:tailEnd type="none" w="sm" len="sm"/>
          </a:ln>
        </p:spPr>
      </p:sp>
      <p:sp>
        <p:nvSpPr>
          <p:cNvPr id="90" name="Google Shape;90;p33"/>
          <p:cNvSpPr txBox="1">
            <a:spLocks noGrp="1"/>
          </p:cNvSpPr>
          <p:nvPr>
            <p:ph type="body" idx="1"/>
          </p:nvPr>
        </p:nvSpPr>
        <p:spPr>
          <a:xfrm>
            <a:off x="814728" y="2344684"/>
            <a:ext cx="4852988" cy="35163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91" name="Google Shape;91;p33"/>
          <p:cNvSpPr txBox="1">
            <a:spLocks noGrp="1"/>
          </p:cNvSpPr>
          <p:nvPr>
            <p:ph type="dt" idx="10"/>
          </p:nvPr>
        </p:nvSpPr>
        <p:spPr>
          <a:xfrm>
            <a:off x="3885810" y="6041362"/>
            <a:ext cx="976879"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3"/>
          <p:cNvSpPr txBox="1">
            <a:spLocks noGrp="1"/>
          </p:cNvSpPr>
          <p:nvPr>
            <p:ph type="ftr" idx="11"/>
          </p:nvPr>
        </p:nvSpPr>
        <p:spPr>
          <a:xfrm>
            <a:off x="590396" y="6041362"/>
            <a:ext cx="3295413"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3"/>
          <p:cNvSpPr txBox="1">
            <a:spLocks noGrp="1"/>
          </p:cNvSpPr>
          <p:nvPr>
            <p:ph type="sldNum" idx="12"/>
          </p:nvPr>
        </p:nvSpPr>
        <p:spPr>
          <a:xfrm>
            <a:off x="4862689"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4"/>
        <p:cNvGrpSpPr/>
        <p:nvPr/>
      </p:nvGrpSpPr>
      <p:grpSpPr>
        <a:xfrm>
          <a:off x="0" y="0"/>
          <a:ext cx="0" cy="0"/>
          <a:chOff x="0" y="0"/>
          <a:chExt cx="0" cy="0"/>
        </a:xfrm>
      </p:grpSpPr>
      <p:sp>
        <p:nvSpPr>
          <p:cNvPr id="95" name="Google Shape;95;p34"/>
          <p:cNvSpPr txBox="1">
            <a:spLocks noGrp="1"/>
          </p:cNvSpPr>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lvl1pPr lvl="0" algn="l">
              <a:spcBef>
                <a:spcPts val="0"/>
              </a:spcBef>
              <a:spcAft>
                <a:spcPts val="0"/>
              </a:spcAft>
              <a:buClr>
                <a:srgbClr val="FEFEFE"/>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4"/>
          <p:cNvSpPr>
            <a:spLocks noGrp="1"/>
          </p:cNvSpPr>
          <p:nvPr>
            <p:ph type="pic" idx="2"/>
          </p:nvPr>
        </p:nvSpPr>
        <p:spPr>
          <a:xfrm>
            <a:off x="0" y="0"/>
            <a:ext cx="12192000" cy="4800600"/>
          </a:xfrm>
          <a:prstGeom prst="rect">
            <a:avLst/>
          </a:prstGeom>
          <a:noFill/>
          <a:ln w="9525" cap="rnd" cmpd="sng">
            <a:solidFill>
              <a:schemeClr val="lt2"/>
            </a:solidFill>
            <a:prstDash val="solid"/>
            <a:round/>
            <a:headEnd type="none" w="sm" len="sm"/>
            <a:tailEnd type="none" w="sm" len="sm"/>
          </a:ln>
          <a:effectLst>
            <a:outerShdw blurRad="50800">
              <a:srgbClr val="000000">
                <a:alpha val="40000"/>
              </a:srgbClr>
            </a:outerShdw>
          </a:effectLst>
        </p:spPr>
      </p:sp>
      <p:sp>
        <p:nvSpPr>
          <p:cNvPr id="97" name="Google Shape;97;p34"/>
          <p:cNvSpPr txBox="1">
            <a:spLocks noGrp="1"/>
          </p:cNvSpPr>
          <p:nvPr>
            <p:ph type="body" idx="1"/>
          </p:nvPr>
        </p:nvSpPr>
        <p:spPr>
          <a:xfrm>
            <a:off x="810000" y="5367338"/>
            <a:ext cx="10561418" cy="493712"/>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98" name="Google Shape;98;p34"/>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4"/>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4"/>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1"/>
        <p:cNvGrpSpPr/>
        <p:nvPr/>
      </p:nvGrpSpPr>
      <p:grpSpPr>
        <a:xfrm>
          <a:off x="0" y="0"/>
          <a:ext cx="0" cy="0"/>
          <a:chOff x="0" y="0"/>
          <a:chExt cx="0" cy="0"/>
        </a:xfrm>
      </p:grpSpPr>
      <p:sp>
        <p:nvSpPr>
          <p:cNvPr id="102" name="Google Shape;102;p35"/>
          <p:cNvSpPr/>
          <p:nvPr/>
        </p:nvSpPr>
        <p:spPr>
          <a:xfrm>
            <a:off x="631697" y="1081456"/>
            <a:ext cx="6332416" cy="3239188"/>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03" name="Google Shape;103;p35"/>
          <p:cNvSpPr txBox="1">
            <a:spLocks noGrp="1"/>
          </p:cNvSpPr>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4200"/>
              <a:buFont typeface="Century Gothic"/>
              <a:buNone/>
              <a:defRPr sz="42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5"/>
          <p:cNvSpPr txBox="1">
            <a:spLocks noGrp="1"/>
          </p:cNvSpPr>
          <p:nvPr>
            <p:ph type="body" idx="1"/>
          </p:nvPr>
        </p:nvSpPr>
        <p:spPr>
          <a:xfrm>
            <a:off x="853190" y="4443680"/>
            <a:ext cx="5891636" cy="713241"/>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105" name="Google Shape;105;p35"/>
          <p:cNvSpPr txBox="1">
            <a:spLocks noGrp="1"/>
          </p:cNvSpPr>
          <p:nvPr>
            <p:ph type="body" idx="2"/>
          </p:nvPr>
        </p:nvSpPr>
        <p:spPr>
          <a:xfrm>
            <a:off x="7574642" y="1081456"/>
            <a:ext cx="3810001" cy="40754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06" name="Google Shape;106;p35"/>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5"/>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5"/>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6"/>
          <p:cNvSpPr/>
          <p:nvPr/>
        </p:nvSpPr>
        <p:spPr>
          <a:xfrm>
            <a:off x="1140884" y="2286585"/>
            <a:ext cx="4895115" cy="2503972"/>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11" name="Google Shape;111;p36"/>
          <p:cNvSpPr txBox="1">
            <a:spLocks noGrp="1"/>
          </p:cNvSpPr>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6"/>
          <p:cNvSpPr txBox="1">
            <a:spLocks noGrp="1"/>
          </p:cNvSpPr>
          <p:nvPr>
            <p:ph type="body" idx="1"/>
          </p:nvPr>
        </p:nvSpPr>
        <p:spPr>
          <a:xfrm>
            <a:off x="6156000" y="2286000"/>
            <a:ext cx="4880300" cy="229552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13" name="Google Shape;113;p36"/>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6"/>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6"/>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6"/>
        <p:cNvGrpSpPr/>
        <p:nvPr/>
      </p:nvGrpSpPr>
      <p:grpSpPr>
        <a:xfrm>
          <a:off x="0" y="0"/>
          <a:ext cx="0" cy="0"/>
          <a:chOff x="0" y="0"/>
          <a:chExt cx="0" cy="0"/>
        </a:xfrm>
      </p:grpSpPr>
      <p:sp>
        <p:nvSpPr>
          <p:cNvPr id="117" name="Google Shape;117;p37"/>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18" name="Google Shape;118;p3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7"/>
          <p:cNvSpPr txBox="1">
            <a:spLocks noGrp="1"/>
          </p:cNvSpPr>
          <p:nvPr>
            <p:ph type="body" idx="1"/>
          </p:nvPr>
        </p:nvSpPr>
        <p:spPr>
          <a:xfrm rot="5400000">
            <a:off x="4254444" y="-1260043"/>
            <a:ext cx="3674397" cy="1056328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20" name="Google Shape;120;p37"/>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7"/>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7"/>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38"/>
          <p:cNvSpPr/>
          <p:nvPr/>
        </p:nvSpPr>
        <p:spPr>
          <a:xfrm>
            <a:off x="7669651" y="446089"/>
            <a:ext cx="4522349" cy="5414962"/>
          </a:xfrm>
          <a:custGeom>
            <a:avLst/>
            <a:gdLst/>
            <a:ahLst/>
            <a:cxnLst/>
            <a:rect l="l" t="t" r="r" b="b"/>
            <a:pathLst>
              <a:path w="2879" h="4320" extrusionOk="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25" name="Google Shape;125;p38"/>
          <p:cNvSpPr txBox="1">
            <a:spLocks noGrp="1"/>
          </p:cNvSpPr>
          <p:nvPr>
            <p:ph type="title"/>
          </p:nvPr>
        </p:nvSpPr>
        <p:spPr>
          <a:xfrm rot="5400000">
            <a:off x="6863536" y="1906175"/>
            <a:ext cx="5134798" cy="249479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8"/>
          <p:cNvSpPr txBox="1">
            <a:spLocks noGrp="1"/>
          </p:cNvSpPr>
          <p:nvPr>
            <p:ph type="body" idx="1"/>
          </p:nvPr>
        </p:nvSpPr>
        <p:spPr>
          <a:xfrm rot="5400000">
            <a:off x="1408290" y="-152200"/>
            <a:ext cx="5414962" cy="661154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27" name="Google Shape;127;p38"/>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8"/>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8"/>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7"/>
        <p:cNvGrpSpPr/>
        <p:nvPr/>
      </p:nvGrpSpPr>
      <p:grpSpPr>
        <a:xfrm>
          <a:off x="0" y="0"/>
          <a:ext cx="0" cy="0"/>
          <a:chOff x="0" y="0"/>
          <a:chExt cx="0" cy="0"/>
        </a:xfrm>
      </p:grpSpPr>
      <p:sp>
        <p:nvSpPr>
          <p:cNvPr id="138" name="Google Shape;138;g2626bdecb88_4_7"/>
          <p:cNvSpPr/>
          <p:nvPr/>
        </p:nvSpPr>
        <p:spPr>
          <a:xfrm>
            <a:off x="0" y="-3175"/>
            <a:ext cx="12192000" cy="5203825"/>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39" name="Google Shape;139;g2626bdecb88_4_7"/>
          <p:cNvSpPr txBox="1">
            <a:spLocks noGrp="1"/>
          </p:cNvSpPr>
          <p:nvPr>
            <p:ph type="ctrTitle"/>
          </p:nvPr>
        </p:nvSpPr>
        <p:spPr>
          <a:xfrm>
            <a:off x="810000" y="3440218"/>
            <a:ext cx="10572000" cy="126241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g2626bdecb88_4_7"/>
          <p:cNvSpPr txBox="1">
            <a:spLocks noGrp="1"/>
          </p:cNvSpPr>
          <p:nvPr>
            <p:ph type="subTitle" idx="1"/>
          </p:nvPr>
        </p:nvSpPr>
        <p:spPr>
          <a:xfrm>
            <a:off x="810001" y="5280847"/>
            <a:ext cx="10572000"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lvl="0" algn="l">
              <a:spcBef>
                <a:spcPts val="360"/>
              </a:spcBef>
              <a:spcAft>
                <a:spcPts val="0"/>
              </a:spcAft>
              <a:buSzPts val="1800"/>
              <a:buNone/>
              <a:defRPr>
                <a:solidFill>
                  <a:schemeClr val="lt1"/>
                </a:solidFill>
              </a:defRPr>
            </a:lvl1pPr>
            <a:lvl2pPr lvl="1" algn="ctr">
              <a:spcBef>
                <a:spcPts val="600"/>
              </a:spcBef>
              <a:spcAft>
                <a:spcPts val="0"/>
              </a:spcAft>
              <a:buSzPts val="1600"/>
              <a:buNone/>
              <a:defRPr>
                <a:solidFill>
                  <a:schemeClr val="lt1"/>
                </a:solidFill>
              </a:defRPr>
            </a:lvl2pPr>
            <a:lvl3pPr lvl="2" algn="ctr">
              <a:spcBef>
                <a:spcPts val="600"/>
              </a:spcBef>
              <a:spcAft>
                <a:spcPts val="0"/>
              </a:spcAft>
              <a:buSzPts val="1400"/>
              <a:buNone/>
              <a:defRPr>
                <a:solidFill>
                  <a:schemeClr val="lt1"/>
                </a:solidFill>
              </a:defRPr>
            </a:lvl3pPr>
            <a:lvl4pPr lvl="3" algn="ctr">
              <a:spcBef>
                <a:spcPts val="600"/>
              </a:spcBef>
              <a:spcAft>
                <a:spcPts val="0"/>
              </a:spcAft>
              <a:buSzPts val="1200"/>
              <a:buNone/>
              <a:defRPr>
                <a:solidFill>
                  <a:schemeClr val="lt1"/>
                </a:solidFill>
              </a:defRPr>
            </a:lvl4pPr>
            <a:lvl5pPr lvl="4" algn="ctr">
              <a:spcBef>
                <a:spcPts val="600"/>
              </a:spcBef>
              <a:spcAft>
                <a:spcPts val="0"/>
              </a:spcAft>
              <a:buSzPts val="1200"/>
              <a:buNone/>
              <a:defRPr>
                <a:solidFill>
                  <a:schemeClr val="lt1"/>
                </a:solidFill>
              </a:defRPr>
            </a:lvl5pPr>
            <a:lvl6pPr lvl="5" algn="ctr">
              <a:spcBef>
                <a:spcPts val="600"/>
              </a:spcBef>
              <a:spcAft>
                <a:spcPts val="0"/>
              </a:spcAft>
              <a:buSzPts val="1200"/>
              <a:buNone/>
              <a:defRPr>
                <a:solidFill>
                  <a:schemeClr val="lt1"/>
                </a:solidFill>
              </a:defRPr>
            </a:lvl6pPr>
            <a:lvl7pPr lvl="6" algn="ctr">
              <a:spcBef>
                <a:spcPts val="600"/>
              </a:spcBef>
              <a:spcAft>
                <a:spcPts val="0"/>
              </a:spcAft>
              <a:buSzPts val="1200"/>
              <a:buNone/>
              <a:defRPr>
                <a:solidFill>
                  <a:schemeClr val="lt1"/>
                </a:solidFill>
              </a:defRPr>
            </a:lvl7pPr>
            <a:lvl8pPr lvl="7" algn="ctr">
              <a:spcBef>
                <a:spcPts val="600"/>
              </a:spcBef>
              <a:spcAft>
                <a:spcPts val="0"/>
              </a:spcAft>
              <a:buSzPts val="1200"/>
              <a:buNone/>
              <a:defRPr>
                <a:solidFill>
                  <a:schemeClr val="lt1"/>
                </a:solidFill>
              </a:defRPr>
            </a:lvl8pPr>
            <a:lvl9pPr lvl="8" algn="ctr">
              <a:spcBef>
                <a:spcPts val="600"/>
              </a:spcBef>
              <a:spcAft>
                <a:spcPts val="600"/>
              </a:spcAft>
              <a:buSzPts val="1200"/>
              <a:buNone/>
              <a:defRPr>
                <a:solidFill>
                  <a:schemeClr val="lt1"/>
                </a:solidFill>
              </a:defRPr>
            </a:lvl9pPr>
          </a:lstStyle>
          <a:p>
            <a:endParaRPr/>
          </a:p>
        </p:txBody>
      </p:sp>
      <p:sp>
        <p:nvSpPr>
          <p:cNvPr id="141" name="Google Shape;141;g2626bdecb88_4_7"/>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g2626bdecb88_4_7"/>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g2626bdecb88_4_7"/>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4" name="Google Shape;144;g2626bdecb88_4_7" descr="A picture containing text, room, sign, gambling hous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44478" y="564088"/>
            <a:ext cx="3206696" cy="319955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5"/>
        <p:cNvGrpSpPr/>
        <p:nvPr/>
      </p:nvGrpSpPr>
      <p:grpSpPr>
        <a:xfrm>
          <a:off x="0" y="0"/>
          <a:ext cx="0" cy="0"/>
          <a:chOff x="0" y="0"/>
          <a:chExt cx="0" cy="0"/>
        </a:xfrm>
      </p:grpSpPr>
      <p:sp>
        <p:nvSpPr>
          <p:cNvPr id="146" name="Google Shape;146;g2626bdecb88_4_15"/>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47" name="Google Shape;147;g2626bdecb88_4_15"/>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g2626bdecb88_4_15"/>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49" name="Google Shape;149;g2626bdecb88_4_15"/>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g2626bdecb88_4_15"/>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g2626bdecb88_4_15"/>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2" name="Google Shape;152;g2626bdecb88_4_15" descr="A picture containing text, room, sign, gambling hous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06479" y="226456"/>
            <a:ext cx="1578077" cy="157456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Picture with Caption" type="picTx">
  <p:cSld name="PICTURE_WITH_CAPTION_TEXT">
    <p:spTree>
      <p:nvGrpSpPr>
        <p:cNvPr id="1" name="Shape 153"/>
        <p:cNvGrpSpPr/>
        <p:nvPr/>
      </p:nvGrpSpPr>
      <p:grpSpPr>
        <a:xfrm>
          <a:off x="0" y="0"/>
          <a:ext cx="0" cy="0"/>
          <a:chOff x="0" y="0"/>
          <a:chExt cx="0" cy="0"/>
        </a:xfrm>
      </p:grpSpPr>
      <p:sp>
        <p:nvSpPr>
          <p:cNvPr id="154" name="Google Shape;154;g2626bdecb88_4_23"/>
          <p:cNvSpPr txBox="1">
            <a:spLocks noGrp="1"/>
          </p:cNvSpPr>
          <p:nvPr>
            <p:ph type="title"/>
          </p:nvPr>
        </p:nvSpPr>
        <p:spPr>
          <a:xfrm>
            <a:off x="839788" y="457200"/>
            <a:ext cx="3932237" cy="16002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g2626bdecb88_4_23"/>
          <p:cNvSpPr>
            <a:spLocks noGrp="1"/>
          </p:cNvSpPr>
          <p:nvPr>
            <p:ph type="pic" idx="2"/>
          </p:nvPr>
        </p:nvSpPr>
        <p:spPr>
          <a:xfrm>
            <a:off x="5183188" y="987425"/>
            <a:ext cx="6172200" cy="4873625"/>
          </a:xfrm>
          <a:prstGeom prst="rect">
            <a:avLst/>
          </a:prstGeom>
          <a:noFill/>
          <a:ln>
            <a:noFill/>
          </a:ln>
          <a:effectLst>
            <a:outerShdw blurRad="50800">
              <a:srgbClr val="000000">
                <a:alpha val="40000"/>
              </a:srgbClr>
            </a:outerShdw>
          </a:effectLst>
        </p:spPr>
      </p:sp>
      <p:sp>
        <p:nvSpPr>
          <p:cNvPr id="156" name="Google Shape;156;g2626bdecb88_4_23"/>
          <p:cNvSpPr txBox="1">
            <a:spLocks noGrp="1"/>
          </p:cNvSpPr>
          <p:nvPr>
            <p:ph type="body" idx="1"/>
          </p:nvPr>
        </p:nvSpPr>
        <p:spPr>
          <a:xfrm>
            <a:off x="839788" y="2057400"/>
            <a:ext cx="3932237" cy="3811588"/>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400"/>
              <a:buNone/>
              <a:defRPr sz="1400"/>
            </a:lvl2pPr>
            <a:lvl3pPr marL="1371600" lvl="2" indent="-228600" algn="l">
              <a:spcBef>
                <a:spcPts val="600"/>
              </a:spcBef>
              <a:spcAft>
                <a:spcPts val="0"/>
              </a:spcAft>
              <a:buSzPts val="1200"/>
              <a:buNone/>
              <a:defRPr sz="1200"/>
            </a:lvl3pPr>
            <a:lvl4pPr marL="1828800" lvl="3" indent="-228600" algn="l">
              <a:spcBef>
                <a:spcPts val="600"/>
              </a:spcBef>
              <a:spcAft>
                <a:spcPts val="0"/>
              </a:spcAft>
              <a:buSzPts val="1000"/>
              <a:buNone/>
              <a:defRPr sz="1000"/>
            </a:lvl4pPr>
            <a:lvl5pPr marL="2286000" lvl="4" indent="-228600" algn="l">
              <a:spcBef>
                <a:spcPts val="600"/>
              </a:spcBef>
              <a:spcAft>
                <a:spcPts val="0"/>
              </a:spcAft>
              <a:buSzPts val="1000"/>
              <a:buNone/>
              <a:defRPr sz="1000"/>
            </a:lvl5pPr>
            <a:lvl6pPr marL="2743200" lvl="5" indent="-228600" algn="l">
              <a:spcBef>
                <a:spcPts val="600"/>
              </a:spcBef>
              <a:spcAft>
                <a:spcPts val="0"/>
              </a:spcAft>
              <a:buSzPts val="1000"/>
              <a:buNone/>
              <a:defRPr sz="1000"/>
            </a:lvl6pPr>
            <a:lvl7pPr marL="3200400" lvl="6" indent="-228600" algn="l">
              <a:spcBef>
                <a:spcPts val="600"/>
              </a:spcBef>
              <a:spcAft>
                <a:spcPts val="0"/>
              </a:spcAft>
              <a:buSzPts val="1000"/>
              <a:buNone/>
              <a:defRPr sz="1000"/>
            </a:lvl7pPr>
            <a:lvl8pPr marL="3657600" lvl="7" indent="-228600" algn="l">
              <a:spcBef>
                <a:spcPts val="600"/>
              </a:spcBef>
              <a:spcAft>
                <a:spcPts val="0"/>
              </a:spcAft>
              <a:buSzPts val="1000"/>
              <a:buNone/>
              <a:defRPr sz="1000"/>
            </a:lvl8pPr>
            <a:lvl9pPr marL="4114800" lvl="8" indent="-228600" algn="l">
              <a:spcBef>
                <a:spcPts val="600"/>
              </a:spcBef>
              <a:spcAft>
                <a:spcPts val="600"/>
              </a:spcAft>
              <a:buSzPts val="1000"/>
              <a:buNone/>
              <a:defRPr sz="1000"/>
            </a:lvl9pPr>
          </a:lstStyle>
          <a:p>
            <a:endParaRPr/>
          </a:p>
        </p:txBody>
      </p:sp>
      <p:sp>
        <p:nvSpPr>
          <p:cNvPr id="157" name="Google Shape;157;g2626bdecb88_4_23"/>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g2626bdecb88_4_23"/>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g2626bdecb88_4_23"/>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0" name="Google Shape;160;g2626bdecb88_4_23" descr="A picture containing text, room, sign, gambling hous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170542" y="365126"/>
            <a:ext cx="1374661" cy="13716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1"/>
        <p:cNvGrpSpPr/>
        <p:nvPr/>
      </p:nvGrpSpPr>
      <p:grpSpPr>
        <a:xfrm>
          <a:off x="0" y="0"/>
          <a:ext cx="0" cy="0"/>
          <a:chOff x="0" y="0"/>
          <a:chExt cx="0" cy="0"/>
        </a:xfrm>
      </p:grpSpPr>
      <p:sp>
        <p:nvSpPr>
          <p:cNvPr id="162" name="Google Shape;162;g2626bdecb88_4_31"/>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63" name="Google Shape;163;g2626bdecb88_4_31"/>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g2626bdecb88_4_31"/>
          <p:cNvSpPr txBox="1">
            <a:spLocks noGrp="1"/>
          </p:cNvSpPr>
          <p:nvPr>
            <p:ph type="body" idx="1"/>
          </p:nvPr>
        </p:nvSpPr>
        <p:spPr>
          <a:xfrm>
            <a:off x="818712" y="2222287"/>
            <a:ext cx="5185873" cy="36387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65" name="Google Shape;165;g2626bdecb88_4_31"/>
          <p:cNvSpPr txBox="1">
            <a:spLocks noGrp="1"/>
          </p:cNvSpPr>
          <p:nvPr>
            <p:ph type="body" idx="2"/>
          </p:nvPr>
        </p:nvSpPr>
        <p:spPr>
          <a:xfrm>
            <a:off x="6187415" y="2222287"/>
            <a:ext cx="5194583" cy="3638764"/>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66" name="Google Shape;166;g2626bdecb88_4_31"/>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g2626bdecb88_4_31"/>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g2626bdecb88_4_3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9" name="Google Shape;169;g2626bdecb88_4_31" descr="A picture containing text, room, sign, gambling hous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06479" y="226456"/>
            <a:ext cx="1578077" cy="15745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5"/>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26" name="Google Shape;26;p25"/>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28" name="Google Shape;28;p25"/>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25" descr="A picture containing text, room, sign, gambling hous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06479" y="226456"/>
            <a:ext cx="1578077" cy="157456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g2626bdecb88_4_40"/>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72" name="Google Shape;172;g2626bdecb88_4_40"/>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g2626bdecb88_4_40"/>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g2626bdecb88_4_40"/>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g2626bdecb88_4_40"/>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6" name="Google Shape;176;g2626bdecb88_4_40" descr="A picture containing text, room, sign, gambling hous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06479" y="226456"/>
            <a:ext cx="1578077" cy="157456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g2626bdecb88_4_47"/>
          <p:cNvSpPr/>
          <p:nvPr/>
        </p:nvSpPr>
        <p:spPr>
          <a:xfrm>
            <a:off x="0" y="1"/>
            <a:ext cx="12192000" cy="5203825"/>
          </a:xfrm>
          <a:custGeom>
            <a:avLst/>
            <a:gdLst/>
            <a:ahLst/>
            <a:cxnLst/>
            <a:rect l="l" t="t" r="r" b="b"/>
            <a:pathLst>
              <a:path w="5760" h="3278" extrusionOk="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79" name="Google Shape;179;g2626bdecb88_4_47"/>
          <p:cNvSpPr txBox="1">
            <a:spLocks noGrp="1"/>
          </p:cNvSpPr>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r">
              <a:spcBef>
                <a:spcPts val="0"/>
              </a:spcBef>
              <a:spcAft>
                <a:spcPts val="0"/>
              </a:spcAft>
              <a:buClr>
                <a:srgbClr val="FEFEFE"/>
              </a:buClr>
              <a:buSzPts val="4800"/>
              <a:buFont typeface="Century Gothic"/>
              <a:buNone/>
              <a:defRPr sz="48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g2626bdecb88_4_47"/>
          <p:cNvSpPr txBox="1">
            <a:spLocks noGrp="1"/>
          </p:cNvSpPr>
          <p:nvPr>
            <p:ph type="body" idx="1"/>
          </p:nvPr>
        </p:nvSpPr>
        <p:spPr>
          <a:xfrm>
            <a:off x="810000" y="5281201"/>
            <a:ext cx="10561418" cy="43395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r">
              <a:spcBef>
                <a:spcPts val="360"/>
              </a:spcBef>
              <a:spcAft>
                <a:spcPts val="0"/>
              </a:spcAft>
              <a:buSzPts val="1800"/>
              <a:buNone/>
              <a:defRPr sz="18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181" name="Google Shape;181;g2626bdecb88_4_47"/>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g2626bdecb88_4_47"/>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g2626bdecb88_4_47"/>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4" name="Google Shape;184;g2626bdecb88_4_47" descr="A picture containing text, room, sign, gambling hous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06479" y="355562"/>
            <a:ext cx="1578077" cy="157456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5"/>
        <p:cNvGrpSpPr/>
        <p:nvPr/>
      </p:nvGrpSpPr>
      <p:grpSpPr>
        <a:xfrm>
          <a:off x="0" y="0"/>
          <a:ext cx="0" cy="0"/>
          <a:chOff x="0" y="0"/>
          <a:chExt cx="0" cy="0"/>
        </a:xfrm>
      </p:grpSpPr>
      <p:sp>
        <p:nvSpPr>
          <p:cNvPr id="186" name="Google Shape;186;g2626bdecb88_4_55"/>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87" name="Google Shape;187;g2626bdecb88_4_55"/>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g2626bdecb88_4_55"/>
          <p:cNvSpPr txBox="1">
            <a:spLocks noGrp="1"/>
          </p:cNvSpPr>
          <p:nvPr>
            <p:ph type="body" idx="1"/>
          </p:nvPr>
        </p:nvSpPr>
        <p:spPr>
          <a:xfrm>
            <a:off x="814728" y="2174875"/>
            <a:ext cx="5189857"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189" name="Google Shape;189;g2626bdecb88_4_55"/>
          <p:cNvSpPr txBox="1">
            <a:spLocks noGrp="1"/>
          </p:cNvSpPr>
          <p:nvPr>
            <p:ph type="body" idx="2"/>
          </p:nvPr>
        </p:nvSpPr>
        <p:spPr>
          <a:xfrm>
            <a:off x="814729" y="2751138"/>
            <a:ext cx="5189856"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90" name="Google Shape;190;g2626bdecb88_4_55"/>
          <p:cNvSpPr txBox="1">
            <a:spLocks noGrp="1"/>
          </p:cNvSpPr>
          <p:nvPr>
            <p:ph type="body" idx="3"/>
          </p:nvPr>
        </p:nvSpPr>
        <p:spPr>
          <a:xfrm>
            <a:off x="6187415" y="2174875"/>
            <a:ext cx="5194583"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191" name="Google Shape;191;g2626bdecb88_4_55"/>
          <p:cNvSpPr txBox="1">
            <a:spLocks noGrp="1"/>
          </p:cNvSpPr>
          <p:nvPr>
            <p:ph type="body" idx="4"/>
          </p:nvPr>
        </p:nvSpPr>
        <p:spPr>
          <a:xfrm>
            <a:off x="6187415" y="2751138"/>
            <a:ext cx="5194583"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92" name="Google Shape;192;g2626bdecb88_4_55"/>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g2626bdecb88_4_55"/>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g2626bdecb88_4_55"/>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95" name="Google Shape;195;g2626bdecb88_4_55" descr="A picture containing text, room, sign, gambling hous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06479" y="226456"/>
            <a:ext cx="1578077" cy="157456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6"/>
        <p:cNvGrpSpPr/>
        <p:nvPr/>
      </p:nvGrpSpPr>
      <p:grpSpPr>
        <a:xfrm>
          <a:off x="0" y="0"/>
          <a:ext cx="0" cy="0"/>
          <a:chOff x="0" y="0"/>
          <a:chExt cx="0" cy="0"/>
        </a:xfrm>
      </p:grpSpPr>
      <p:sp>
        <p:nvSpPr>
          <p:cNvPr id="197" name="Google Shape;197;g2626bdecb88_4_66"/>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g2626bdecb88_4_66"/>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g2626bdecb88_4_66"/>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0"/>
        <p:cNvGrpSpPr/>
        <p:nvPr/>
      </p:nvGrpSpPr>
      <p:grpSpPr>
        <a:xfrm>
          <a:off x="0" y="0"/>
          <a:ext cx="0" cy="0"/>
          <a:chOff x="0" y="0"/>
          <a:chExt cx="0" cy="0"/>
        </a:xfrm>
      </p:grpSpPr>
      <p:sp>
        <p:nvSpPr>
          <p:cNvPr id="201" name="Google Shape;201;g2626bdecb88_4_70"/>
          <p:cNvSpPr/>
          <p:nvPr/>
        </p:nvSpPr>
        <p:spPr>
          <a:xfrm>
            <a:off x="1073151" y="446087"/>
            <a:ext cx="3547533" cy="1814651"/>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202" name="Google Shape;202;g2626bdecb88_4_70"/>
          <p:cNvSpPr txBox="1">
            <a:spLocks noGrp="1"/>
          </p:cNvSpPr>
          <p:nvPr>
            <p:ph type="title"/>
          </p:nvPr>
        </p:nvSpPr>
        <p:spPr>
          <a:xfrm>
            <a:off x="1073151" y="446088"/>
            <a:ext cx="3547533" cy="1618396"/>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2000"/>
              <a:buFont typeface="Century Gothic"/>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g2626bdecb88_4_70"/>
          <p:cNvSpPr txBox="1">
            <a:spLocks noGrp="1"/>
          </p:cNvSpPr>
          <p:nvPr>
            <p:ph type="body" idx="1"/>
          </p:nvPr>
        </p:nvSpPr>
        <p:spPr>
          <a:xfrm>
            <a:off x="4855633" y="446088"/>
            <a:ext cx="6252633" cy="54149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204" name="Google Shape;204;g2626bdecb88_4_70"/>
          <p:cNvSpPr txBox="1">
            <a:spLocks noGrp="1"/>
          </p:cNvSpPr>
          <p:nvPr>
            <p:ph type="body" idx="2"/>
          </p:nvPr>
        </p:nvSpPr>
        <p:spPr>
          <a:xfrm>
            <a:off x="1073151" y="2260738"/>
            <a:ext cx="3547533" cy="36003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228600" algn="l">
              <a:spcBef>
                <a:spcPts val="280"/>
              </a:spcBef>
              <a:spcAft>
                <a:spcPts val="0"/>
              </a:spcAft>
              <a:buSzPts val="1400"/>
              <a:buNone/>
              <a:defRPr sz="14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205" name="Google Shape;205;g2626bdecb88_4_70"/>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g2626bdecb88_4_70"/>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g2626bdecb88_4_70"/>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08"/>
        <p:cNvGrpSpPr/>
        <p:nvPr/>
      </p:nvGrpSpPr>
      <p:grpSpPr>
        <a:xfrm>
          <a:off x="0" y="0"/>
          <a:ext cx="0" cy="0"/>
          <a:chOff x="0" y="0"/>
          <a:chExt cx="0" cy="0"/>
        </a:xfrm>
      </p:grpSpPr>
      <p:sp>
        <p:nvSpPr>
          <p:cNvPr id="209" name="Google Shape;209;g2626bdecb88_4_78"/>
          <p:cNvSpPr txBox="1">
            <a:spLocks noGrp="1"/>
          </p:cNvSpPr>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lvl1pPr lvl="0" algn="l">
              <a:spcBef>
                <a:spcPts val="0"/>
              </a:spcBef>
              <a:spcAft>
                <a:spcPts val="0"/>
              </a:spcAft>
              <a:buClr>
                <a:srgbClr val="FEFEFE"/>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g2626bdecb88_4_78"/>
          <p:cNvSpPr>
            <a:spLocks noGrp="1"/>
          </p:cNvSpPr>
          <p:nvPr>
            <p:ph type="pic" idx="2"/>
          </p:nvPr>
        </p:nvSpPr>
        <p:spPr>
          <a:xfrm>
            <a:off x="6098117" y="0"/>
            <a:ext cx="6093883" cy="6858000"/>
          </a:xfrm>
          <a:prstGeom prst="rect">
            <a:avLst/>
          </a:prstGeom>
          <a:noFill/>
          <a:ln w="9525" cap="flat" cmpd="sng">
            <a:solidFill>
              <a:schemeClr val="lt2"/>
            </a:solidFill>
            <a:prstDash val="solid"/>
            <a:round/>
            <a:headEnd type="none" w="sm" len="sm"/>
            <a:tailEnd type="none" w="sm" len="sm"/>
          </a:ln>
        </p:spPr>
      </p:sp>
      <p:sp>
        <p:nvSpPr>
          <p:cNvPr id="211" name="Google Shape;211;g2626bdecb88_4_78"/>
          <p:cNvSpPr txBox="1">
            <a:spLocks noGrp="1"/>
          </p:cNvSpPr>
          <p:nvPr>
            <p:ph type="body" idx="1"/>
          </p:nvPr>
        </p:nvSpPr>
        <p:spPr>
          <a:xfrm>
            <a:off x="814728" y="2344684"/>
            <a:ext cx="4852988" cy="35163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212" name="Google Shape;212;g2626bdecb88_4_78"/>
          <p:cNvSpPr txBox="1">
            <a:spLocks noGrp="1"/>
          </p:cNvSpPr>
          <p:nvPr>
            <p:ph type="dt" idx="10"/>
          </p:nvPr>
        </p:nvSpPr>
        <p:spPr>
          <a:xfrm>
            <a:off x="3885810" y="6041362"/>
            <a:ext cx="976879"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g2626bdecb88_4_78"/>
          <p:cNvSpPr txBox="1">
            <a:spLocks noGrp="1"/>
          </p:cNvSpPr>
          <p:nvPr>
            <p:ph type="ftr" idx="11"/>
          </p:nvPr>
        </p:nvSpPr>
        <p:spPr>
          <a:xfrm>
            <a:off x="590396" y="6041362"/>
            <a:ext cx="3295413"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g2626bdecb88_4_78"/>
          <p:cNvSpPr txBox="1">
            <a:spLocks noGrp="1"/>
          </p:cNvSpPr>
          <p:nvPr>
            <p:ph type="sldNum" idx="12"/>
          </p:nvPr>
        </p:nvSpPr>
        <p:spPr>
          <a:xfrm>
            <a:off x="4862689"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215"/>
        <p:cNvGrpSpPr/>
        <p:nvPr/>
      </p:nvGrpSpPr>
      <p:grpSpPr>
        <a:xfrm>
          <a:off x="0" y="0"/>
          <a:ext cx="0" cy="0"/>
          <a:chOff x="0" y="0"/>
          <a:chExt cx="0" cy="0"/>
        </a:xfrm>
      </p:grpSpPr>
      <p:sp>
        <p:nvSpPr>
          <p:cNvPr id="216" name="Google Shape;216;g2626bdecb88_4_85"/>
          <p:cNvSpPr txBox="1">
            <a:spLocks noGrp="1"/>
          </p:cNvSpPr>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lvl1pPr lvl="0" algn="l">
              <a:spcBef>
                <a:spcPts val="0"/>
              </a:spcBef>
              <a:spcAft>
                <a:spcPts val="0"/>
              </a:spcAft>
              <a:buClr>
                <a:srgbClr val="FEFEFE"/>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g2626bdecb88_4_85"/>
          <p:cNvSpPr>
            <a:spLocks noGrp="1"/>
          </p:cNvSpPr>
          <p:nvPr>
            <p:ph type="pic" idx="2"/>
          </p:nvPr>
        </p:nvSpPr>
        <p:spPr>
          <a:xfrm>
            <a:off x="0" y="0"/>
            <a:ext cx="12192000" cy="4800600"/>
          </a:xfrm>
          <a:prstGeom prst="rect">
            <a:avLst/>
          </a:prstGeom>
          <a:noFill/>
          <a:ln w="9525" cap="rnd" cmpd="sng">
            <a:solidFill>
              <a:schemeClr val="lt2"/>
            </a:solidFill>
            <a:prstDash val="solid"/>
            <a:round/>
            <a:headEnd type="none" w="sm" len="sm"/>
            <a:tailEnd type="none" w="sm" len="sm"/>
          </a:ln>
          <a:effectLst>
            <a:outerShdw blurRad="50800">
              <a:srgbClr val="000000">
                <a:alpha val="40000"/>
              </a:srgbClr>
            </a:outerShdw>
          </a:effectLst>
        </p:spPr>
      </p:sp>
      <p:sp>
        <p:nvSpPr>
          <p:cNvPr id="218" name="Google Shape;218;g2626bdecb88_4_85"/>
          <p:cNvSpPr txBox="1">
            <a:spLocks noGrp="1"/>
          </p:cNvSpPr>
          <p:nvPr>
            <p:ph type="body" idx="1"/>
          </p:nvPr>
        </p:nvSpPr>
        <p:spPr>
          <a:xfrm>
            <a:off x="810000" y="5367338"/>
            <a:ext cx="10561418" cy="493712"/>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219" name="Google Shape;219;g2626bdecb88_4_85"/>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g2626bdecb88_4_85"/>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g2626bdecb88_4_85"/>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22"/>
        <p:cNvGrpSpPr/>
        <p:nvPr/>
      </p:nvGrpSpPr>
      <p:grpSpPr>
        <a:xfrm>
          <a:off x="0" y="0"/>
          <a:ext cx="0" cy="0"/>
          <a:chOff x="0" y="0"/>
          <a:chExt cx="0" cy="0"/>
        </a:xfrm>
      </p:grpSpPr>
      <p:sp>
        <p:nvSpPr>
          <p:cNvPr id="223" name="Google Shape;223;g2626bdecb88_4_92"/>
          <p:cNvSpPr/>
          <p:nvPr/>
        </p:nvSpPr>
        <p:spPr>
          <a:xfrm>
            <a:off x="631697" y="1081456"/>
            <a:ext cx="6332416" cy="3239188"/>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224" name="Google Shape;224;g2626bdecb88_4_92"/>
          <p:cNvSpPr txBox="1">
            <a:spLocks noGrp="1"/>
          </p:cNvSpPr>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4200"/>
              <a:buFont typeface="Century Gothic"/>
              <a:buNone/>
              <a:defRPr sz="42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g2626bdecb88_4_92"/>
          <p:cNvSpPr txBox="1">
            <a:spLocks noGrp="1"/>
          </p:cNvSpPr>
          <p:nvPr>
            <p:ph type="body" idx="1"/>
          </p:nvPr>
        </p:nvSpPr>
        <p:spPr>
          <a:xfrm>
            <a:off x="853190" y="4443680"/>
            <a:ext cx="5891636" cy="713241"/>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226" name="Google Shape;226;g2626bdecb88_4_92"/>
          <p:cNvSpPr txBox="1">
            <a:spLocks noGrp="1"/>
          </p:cNvSpPr>
          <p:nvPr>
            <p:ph type="body" idx="2"/>
          </p:nvPr>
        </p:nvSpPr>
        <p:spPr>
          <a:xfrm>
            <a:off x="7574642" y="1081456"/>
            <a:ext cx="3810001" cy="40754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227" name="Google Shape;227;g2626bdecb88_4_92"/>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g2626bdecb88_4_92"/>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g2626bdecb88_4_9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30"/>
        <p:cNvGrpSpPr/>
        <p:nvPr/>
      </p:nvGrpSpPr>
      <p:grpSpPr>
        <a:xfrm>
          <a:off x="0" y="0"/>
          <a:ext cx="0" cy="0"/>
          <a:chOff x="0" y="0"/>
          <a:chExt cx="0" cy="0"/>
        </a:xfrm>
      </p:grpSpPr>
      <p:sp>
        <p:nvSpPr>
          <p:cNvPr id="231" name="Google Shape;231;g2626bdecb88_4_100"/>
          <p:cNvSpPr/>
          <p:nvPr/>
        </p:nvSpPr>
        <p:spPr>
          <a:xfrm>
            <a:off x="1140884" y="2286585"/>
            <a:ext cx="4895115" cy="2503972"/>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232" name="Google Shape;232;g2626bdecb88_4_100"/>
          <p:cNvSpPr txBox="1">
            <a:spLocks noGrp="1"/>
          </p:cNvSpPr>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g2626bdecb88_4_100"/>
          <p:cNvSpPr txBox="1">
            <a:spLocks noGrp="1"/>
          </p:cNvSpPr>
          <p:nvPr>
            <p:ph type="body" idx="1"/>
          </p:nvPr>
        </p:nvSpPr>
        <p:spPr>
          <a:xfrm>
            <a:off x="6156000" y="2286000"/>
            <a:ext cx="4880300" cy="229552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234" name="Google Shape;234;g2626bdecb88_4_100"/>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g2626bdecb88_4_100"/>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g2626bdecb88_4_100"/>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7"/>
        <p:cNvGrpSpPr/>
        <p:nvPr/>
      </p:nvGrpSpPr>
      <p:grpSpPr>
        <a:xfrm>
          <a:off x="0" y="0"/>
          <a:ext cx="0" cy="0"/>
          <a:chOff x="0" y="0"/>
          <a:chExt cx="0" cy="0"/>
        </a:xfrm>
      </p:grpSpPr>
      <p:sp>
        <p:nvSpPr>
          <p:cNvPr id="238" name="Google Shape;238;g2626bdecb88_4_107"/>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239" name="Google Shape;239;g2626bdecb88_4_10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g2626bdecb88_4_107"/>
          <p:cNvSpPr txBox="1">
            <a:spLocks noGrp="1"/>
          </p:cNvSpPr>
          <p:nvPr>
            <p:ph type="body" idx="1"/>
          </p:nvPr>
        </p:nvSpPr>
        <p:spPr>
          <a:xfrm rot="5400000">
            <a:off x="4254444" y="-1260043"/>
            <a:ext cx="3674397" cy="1056328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241" name="Google Shape;241;g2626bdecb88_4_107"/>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g2626bdecb88_4_107"/>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g2626bdecb88_4_107"/>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Picture with Caption" type="picTx">
  <p:cSld name="PICTURE_WITH_CAPTION_TEXT">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839788" y="457200"/>
            <a:ext cx="3932237" cy="16002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6"/>
          <p:cNvSpPr>
            <a:spLocks noGrp="1"/>
          </p:cNvSpPr>
          <p:nvPr>
            <p:ph type="pic" idx="2"/>
          </p:nvPr>
        </p:nvSpPr>
        <p:spPr>
          <a:xfrm>
            <a:off x="5183188" y="987425"/>
            <a:ext cx="6172200" cy="4873625"/>
          </a:xfrm>
          <a:prstGeom prst="rect">
            <a:avLst/>
          </a:prstGeom>
          <a:noFill/>
          <a:ln>
            <a:noFill/>
          </a:ln>
          <a:effectLst>
            <a:outerShdw blurRad="50800">
              <a:srgbClr val="000000">
                <a:alpha val="40000"/>
              </a:srgbClr>
            </a:outerShdw>
          </a:effectLst>
        </p:spPr>
      </p:sp>
      <p:sp>
        <p:nvSpPr>
          <p:cNvPr id="35" name="Google Shape;35;p26"/>
          <p:cNvSpPr txBox="1">
            <a:spLocks noGrp="1"/>
          </p:cNvSpPr>
          <p:nvPr>
            <p:ph type="body" idx="1"/>
          </p:nvPr>
        </p:nvSpPr>
        <p:spPr>
          <a:xfrm>
            <a:off x="839788" y="2057400"/>
            <a:ext cx="3932237" cy="3811588"/>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400"/>
              <a:buNone/>
              <a:defRPr sz="1400"/>
            </a:lvl2pPr>
            <a:lvl3pPr marL="1371600" lvl="2" indent="-228600" algn="l">
              <a:spcBef>
                <a:spcPts val="600"/>
              </a:spcBef>
              <a:spcAft>
                <a:spcPts val="0"/>
              </a:spcAft>
              <a:buSzPts val="1200"/>
              <a:buNone/>
              <a:defRPr sz="1200"/>
            </a:lvl3pPr>
            <a:lvl4pPr marL="1828800" lvl="3" indent="-228600" algn="l">
              <a:spcBef>
                <a:spcPts val="600"/>
              </a:spcBef>
              <a:spcAft>
                <a:spcPts val="0"/>
              </a:spcAft>
              <a:buSzPts val="1000"/>
              <a:buNone/>
              <a:defRPr sz="1000"/>
            </a:lvl4pPr>
            <a:lvl5pPr marL="2286000" lvl="4" indent="-228600" algn="l">
              <a:spcBef>
                <a:spcPts val="600"/>
              </a:spcBef>
              <a:spcAft>
                <a:spcPts val="0"/>
              </a:spcAft>
              <a:buSzPts val="1000"/>
              <a:buNone/>
              <a:defRPr sz="1000"/>
            </a:lvl5pPr>
            <a:lvl6pPr marL="2743200" lvl="5" indent="-228600" algn="l">
              <a:spcBef>
                <a:spcPts val="600"/>
              </a:spcBef>
              <a:spcAft>
                <a:spcPts val="0"/>
              </a:spcAft>
              <a:buSzPts val="1000"/>
              <a:buNone/>
              <a:defRPr sz="1000"/>
            </a:lvl6pPr>
            <a:lvl7pPr marL="3200400" lvl="6" indent="-228600" algn="l">
              <a:spcBef>
                <a:spcPts val="600"/>
              </a:spcBef>
              <a:spcAft>
                <a:spcPts val="0"/>
              </a:spcAft>
              <a:buSzPts val="1000"/>
              <a:buNone/>
              <a:defRPr sz="1000"/>
            </a:lvl7pPr>
            <a:lvl8pPr marL="3657600" lvl="7" indent="-228600" algn="l">
              <a:spcBef>
                <a:spcPts val="600"/>
              </a:spcBef>
              <a:spcAft>
                <a:spcPts val="0"/>
              </a:spcAft>
              <a:buSzPts val="1000"/>
              <a:buNone/>
              <a:defRPr sz="1000"/>
            </a:lvl8pPr>
            <a:lvl9pPr marL="4114800" lvl="8" indent="-228600" algn="l">
              <a:spcBef>
                <a:spcPts val="600"/>
              </a:spcBef>
              <a:spcAft>
                <a:spcPts val="600"/>
              </a:spcAft>
              <a:buSzPts val="1000"/>
              <a:buNone/>
              <a:defRPr sz="1000"/>
            </a:lvl9pPr>
          </a:lstStyle>
          <a:p>
            <a:endParaRPr/>
          </a:p>
        </p:txBody>
      </p:sp>
      <p:sp>
        <p:nvSpPr>
          <p:cNvPr id="36" name="Google Shape;36;p26"/>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26" descr="A picture containing text, room, sign, gambling hous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170542" y="365126"/>
            <a:ext cx="1374661" cy="13716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4"/>
        <p:cNvGrpSpPr/>
        <p:nvPr/>
      </p:nvGrpSpPr>
      <p:grpSpPr>
        <a:xfrm>
          <a:off x="0" y="0"/>
          <a:ext cx="0" cy="0"/>
          <a:chOff x="0" y="0"/>
          <a:chExt cx="0" cy="0"/>
        </a:xfrm>
      </p:grpSpPr>
      <p:sp>
        <p:nvSpPr>
          <p:cNvPr id="245" name="Google Shape;245;g2626bdecb88_4_114"/>
          <p:cNvSpPr/>
          <p:nvPr/>
        </p:nvSpPr>
        <p:spPr>
          <a:xfrm>
            <a:off x="7669651" y="446089"/>
            <a:ext cx="4522349" cy="5414962"/>
          </a:xfrm>
          <a:custGeom>
            <a:avLst/>
            <a:gdLst/>
            <a:ahLst/>
            <a:cxnLst/>
            <a:rect l="l" t="t" r="r" b="b"/>
            <a:pathLst>
              <a:path w="2879" h="4320" extrusionOk="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246" name="Google Shape;246;g2626bdecb88_4_114"/>
          <p:cNvSpPr txBox="1">
            <a:spLocks noGrp="1"/>
          </p:cNvSpPr>
          <p:nvPr>
            <p:ph type="title"/>
          </p:nvPr>
        </p:nvSpPr>
        <p:spPr>
          <a:xfrm rot="5400000">
            <a:off x="6863536" y="1906175"/>
            <a:ext cx="5134798" cy="249479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g2626bdecb88_4_114"/>
          <p:cNvSpPr txBox="1">
            <a:spLocks noGrp="1"/>
          </p:cNvSpPr>
          <p:nvPr>
            <p:ph type="body" idx="1"/>
          </p:nvPr>
        </p:nvSpPr>
        <p:spPr>
          <a:xfrm rot="5400000">
            <a:off x="1408290" y="-152200"/>
            <a:ext cx="5414962" cy="661154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248" name="Google Shape;248;g2626bdecb88_4_114"/>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g2626bdecb88_4_114"/>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g2626bdecb88_4_114"/>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27"/>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42" name="Google Shape;42;p2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body" idx="1"/>
          </p:nvPr>
        </p:nvSpPr>
        <p:spPr>
          <a:xfrm>
            <a:off x="818712" y="2222287"/>
            <a:ext cx="5185873" cy="36387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44" name="Google Shape;44;p27"/>
          <p:cNvSpPr txBox="1">
            <a:spLocks noGrp="1"/>
          </p:cNvSpPr>
          <p:nvPr>
            <p:ph type="body" idx="2"/>
          </p:nvPr>
        </p:nvSpPr>
        <p:spPr>
          <a:xfrm>
            <a:off x="6187415" y="2222287"/>
            <a:ext cx="5194583" cy="3638764"/>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45" name="Google Shape;45;p27"/>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7"/>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27" descr="A picture containing text, room, sign, gambling hous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06479" y="226456"/>
            <a:ext cx="1578077" cy="157456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51" name="Google Shape;51;p28"/>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8"/>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5" name="Google Shape;55;p28" descr="A picture containing text, room, sign, gambling hous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06479" y="226456"/>
            <a:ext cx="1578077" cy="157456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29"/>
          <p:cNvSpPr/>
          <p:nvPr/>
        </p:nvSpPr>
        <p:spPr>
          <a:xfrm>
            <a:off x="0" y="1"/>
            <a:ext cx="12192000" cy="5203825"/>
          </a:xfrm>
          <a:custGeom>
            <a:avLst/>
            <a:gdLst/>
            <a:ahLst/>
            <a:cxnLst/>
            <a:rect l="l" t="t" r="r" b="b"/>
            <a:pathLst>
              <a:path w="5760" h="3278" extrusionOk="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58" name="Google Shape;58;p29"/>
          <p:cNvSpPr txBox="1">
            <a:spLocks noGrp="1"/>
          </p:cNvSpPr>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r">
              <a:spcBef>
                <a:spcPts val="0"/>
              </a:spcBef>
              <a:spcAft>
                <a:spcPts val="0"/>
              </a:spcAft>
              <a:buClr>
                <a:srgbClr val="FEFEFE"/>
              </a:buClr>
              <a:buSzPts val="4800"/>
              <a:buFont typeface="Century Gothic"/>
              <a:buNone/>
              <a:defRPr sz="48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body" idx="1"/>
          </p:nvPr>
        </p:nvSpPr>
        <p:spPr>
          <a:xfrm>
            <a:off x="810000" y="5281201"/>
            <a:ext cx="10561418" cy="43395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r">
              <a:spcBef>
                <a:spcPts val="360"/>
              </a:spcBef>
              <a:spcAft>
                <a:spcPts val="0"/>
              </a:spcAft>
              <a:buSzPts val="1800"/>
              <a:buNone/>
              <a:defRPr sz="18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60" name="Google Shape;60;p29"/>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9"/>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p29" descr="A picture containing text, room, sign, gambling hous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06479" y="355562"/>
            <a:ext cx="1578077" cy="157456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30"/>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66" name="Google Shape;66;p30"/>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body" idx="1"/>
          </p:nvPr>
        </p:nvSpPr>
        <p:spPr>
          <a:xfrm>
            <a:off x="814728" y="2174875"/>
            <a:ext cx="5189857"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68" name="Google Shape;68;p30"/>
          <p:cNvSpPr txBox="1">
            <a:spLocks noGrp="1"/>
          </p:cNvSpPr>
          <p:nvPr>
            <p:ph type="body" idx="2"/>
          </p:nvPr>
        </p:nvSpPr>
        <p:spPr>
          <a:xfrm>
            <a:off x="814729" y="2751138"/>
            <a:ext cx="5189856"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69" name="Google Shape;69;p30"/>
          <p:cNvSpPr txBox="1">
            <a:spLocks noGrp="1"/>
          </p:cNvSpPr>
          <p:nvPr>
            <p:ph type="body" idx="3"/>
          </p:nvPr>
        </p:nvSpPr>
        <p:spPr>
          <a:xfrm>
            <a:off x="6187415" y="2174875"/>
            <a:ext cx="5194583"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70" name="Google Shape;70;p30"/>
          <p:cNvSpPr txBox="1">
            <a:spLocks noGrp="1"/>
          </p:cNvSpPr>
          <p:nvPr>
            <p:ph type="body" idx="4"/>
          </p:nvPr>
        </p:nvSpPr>
        <p:spPr>
          <a:xfrm>
            <a:off x="6187415" y="2751138"/>
            <a:ext cx="5194583"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71" name="Google Shape;71;p30"/>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p30" descr="A picture containing text, room, sign, gambling hous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06479" y="226456"/>
            <a:ext cx="1578077" cy="157456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31"/>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32"/>
          <p:cNvSpPr/>
          <p:nvPr/>
        </p:nvSpPr>
        <p:spPr>
          <a:xfrm>
            <a:off x="1073151" y="446087"/>
            <a:ext cx="3547533" cy="1814651"/>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81" name="Google Shape;81;p32"/>
          <p:cNvSpPr txBox="1">
            <a:spLocks noGrp="1"/>
          </p:cNvSpPr>
          <p:nvPr>
            <p:ph type="title"/>
          </p:nvPr>
        </p:nvSpPr>
        <p:spPr>
          <a:xfrm>
            <a:off x="1073151" y="446088"/>
            <a:ext cx="3547533" cy="1618396"/>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2000"/>
              <a:buFont typeface="Century Gothic"/>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body" idx="1"/>
          </p:nvPr>
        </p:nvSpPr>
        <p:spPr>
          <a:xfrm>
            <a:off x="4855633" y="446088"/>
            <a:ext cx="6252633" cy="54149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83" name="Google Shape;83;p32"/>
          <p:cNvSpPr txBox="1">
            <a:spLocks noGrp="1"/>
          </p:cNvSpPr>
          <p:nvPr>
            <p:ph type="body" idx="2"/>
          </p:nvPr>
        </p:nvSpPr>
        <p:spPr>
          <a:xfrm>
            <a:off x="1073151" y="2260738"/>
            <a:ext cx="3547533" cy="36003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228600" algn="l">
              <a:spcBef>
                <a:spcPts val="280"/>
              </a:spcBef>
              <a:spcAft>
                <a:spcPts val="0"/>
              </a:spcAft>
              <a:buSzPts val="1400"/>
              <a:buNone/>
              <a:defRPr sz="14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84" name="Google Shape;84;p32"/>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2"/>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465E"/>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marR="0" lvl="0" algn="l" rtl="0">
              <a:spcBef>
                <a:spcPts val="0"/>
              </a:spcBef>
              <a:spcAft>
                <a:spcPts val="0"/>
              </a:spcAft>
              <a:buClr>
                <a:srgbClr val="FEFEFE"/>
              </a:buClr>
              <a:buSzPts val="4000"/>
              <a:buFont typeface="Century Gothic"/>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23"/>
          <p:cNvSpPr txBox="1">
            <a:spLocks noGrp="1"/>
          </p:cNvSpPr>
          <p:nvPr>
            <p:ph type="body" idx="1"/>
          </p:nvPr>
        </p:nvSpPr>
        <p:spPr>
          <a:xfrm>
            <a:off x="810000" y="2184401"/>
            <a:ext cx="10563285" cy="3674397"/>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marR="0" lvl="0"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30200" algn="l" rtl="0">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317500" algn="l" rtl="0">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304800" algn="l" rtl="0">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2" name="Google Shape;12;p23"/>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 name="Google Shape;13;p23"/>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23"/>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rtl="0">
              <a:spcBef>
                <a:spcPts val="0"/>
              </a:spcBef>
              <a:buNone/>
              <a:defRPr sz="2000" b="0" i="0" u="none" strike="noStrike" cap="none">
                <a:solidFill>
                  <a:schemeClr val="accent1"/>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chemeClr val="accent1"/>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chemeClr val="accent1"/>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chemeClr val="accent1"/>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chemeClr val="accent1"/>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chemeClr val="accent1"/>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chemeClr val="accent1"/>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chemeClr val="accent1"/>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3" descr="A picture containing text, room, sign, gambling house&#10;&#10;Description automatically generated"/>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10006479" y="226456"/>
            <a:ext cx="1578077" cy="15745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465E"/>
        </a:solidFill>
        <a:effectLst/>
      </p:bgPr>
    </p:bg>
    <p:spTree>
      <p:nvGrpSpPr>
        <p:cNvPr id="1" name="Shape 130"/>
        <p:cNvGrpSpPr/>
        <p:nvPr/>
      </p:nvGrpSpPr>
      <p:grpSpPr>
        <a:xfrm>
          <a:off x="0" y="0"/>
          <a:ext cx="0" cy="0"/>
          <a:chOff x="0" y="0"/>
          <a:chExt cx="0" cy="0"/>
        </a:xfrm>
      </p:grpSpPr>
      <p:sp>
        <p:nvSpPr>
          <p:cNvPr id="131" name="Google Shape;131;g2626bdecb88_4_0"/>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marR="0" lvl="0" algn="l" rtl="0">
              <a:spcBef>
                <a:spcPts val="0"/>
              </a:spcBef>
              <a:spcAft>
                <a:spcPts val="0"/>
              </a:spcAft>
              <a:buClr>
                <a:srgbClr val="FEFEFE"/>
              </a:buClr>
              <a:buSzPts val="4000"/>
              <a:buFont typeface="Century Gothic"/>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2" name="Google Shape;132;g2626bdecb88_4_0"/>
          <p:cNvSpPr txBox="1">
            <a:spLocks noGrp="1"/>
          </p:cNvSpPr>
          <p:nvPr>
            <p:ph type="body" idx="1"/>
          </p:nvPr>
        </p:nvSpPr>
        <p:spPr>
          <a:xfrm>
            <a:off x="810000" y="2184401"/>
            <a:ext cx="10563285" cy="3674397"/>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marR="0" lvl="0"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30200" algn="l" rtl="0">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317500" algn="l" rtl="0">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304800" algn="l" rtl="0">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33" name="Google Shape;133;g2626bdecb88_4_0"/>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4" name="Google Shape;134;g2626bdecb88_4_0"/>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5" name="Google Shape;135;g2626bdecb88_4_0"/>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rtl="0">
              <a:spcBef>
                <a:spcPts val="0"/>
              </a:spcBef>
              <a:buNone/>
              <a:defRPr sz="2000" b="0" i="0" u="none" strike="noStrike" cap="none">
                <a:solidFill>
                  <a:schemeClr val="accent1"/>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chemeClr val="accent1"/>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chemeClr val="accent1"/>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chemeClr val="accent1"/>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chemeClr val="accent1"/>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chemeClr val="accent1"/>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chemeClr val="accent1"/>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chemeClr val="accent1"/>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136" name="Google Shape;136;g2626bdecb88_4_0" descr="A picture containing text, room, sign, gambling house&#10;&#10;Description automatically generated"/>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10006479" y="226456"/>
            <a:ext cx="1578077" cy="15745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oyotecampaign.org/wp-content/uploads/2023/02/Hospital-Reception-Site-Planning-Guide-Final-for-Arizona-2-14-23.pdf" TargetMode="External"/><Relationship Id="rId3" Type="http://schemas.openxmlformats.org/officeDocument/2006/relationships/image" Target="../media/image12.jpeg"/><Relationship Id="rId7" Type="http://schemas.openxmlformats.org/officeDocument/2006/relationships/hyperlink" Target="https://www.missingkids.org/hom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hyperlink" Target="https://www.health.state.mn.us/communities/ep/surge/pediatric/minors.pdf" TargetMode="External"/><Relationship Id="rId4" Type="http://schemas.openxmlformats.org/officeDocument/2006/relationships/image" Target="../media/image13.png"/><Relationship Id="rId9" Type="http://schemas.openxmlformats.org/officeDocument/2006/relationships/hyperlink" Target="https://health.utah.gov/wp-content/uploads/Utah-Pediatric-CSC-Guideline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rhsac.org/wp-content/uploads/2017/10/Family-Reunification-Plan-Template_FINAL_8-31-17_incl.-appendices-pages-all-portrait.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hyperlink" Target="https://coyotecampaign.org/wp-content/uploads/2023/02/Hospital-Reception-Site-Planning-Guide-Final-for-Arizona-2-14-23.pdf" TargetMode="External"/><Relationship Id="rId4" Type="http://schemas.openxmlformats.org/officeDocument/2006/relationships/hyperlink" Target="https://asprtracie.hhs.gov/technical-resources/64/family-reunification-and-support/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ealth.utah.gov/wp-content/uploads/Utah-Pediatric-CSC-Guideline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oyotecampaign.org/wp-content/uploads/2023/02/Hospital-Reception-Site-Planning-Guide-Final-for-Arizona-2-14-23.pdf" TargetMode="External"/><Relationship Id="rId4" Type="http://schemas.openxmlformats.org/officeDocument/2006/relationships/hyperlink" Target="https://www.health.state.mn.us/communities/ep/surge/pediatric/minor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linkedin.com/company/region-v-%20for-kids-coe/" TargetMode="External"/><Relationship Id="rId2" Type="http://schemas.openxmlformats.org/officeDocument/2006/relationships/hyperlink" Target="mailto:regionvforkids@gmail.co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crobat.adobe.com/link/review?uri=urn:aaid:scds:US:a9ffabe8-fabd-3d30-8de1-f0ef233d657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
          <p:cNvSpPr txBox="1">
            <a:spLocks noGrp="1"/>
          </p:cNvSpPr>
          <p:nvPr>
            <p:ph type="ctrTitle"/>
          </p:nvPr>
        </p:nvSpPr>
        <p:spPr>
          <a:xfrm>
            <a:off x="2545773" y="3571694"/>
            <a:ext cx="7333952" cy="13284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5400"/>
              <a:buFont typeface="Century Gothic"/>
              <a:buNone/>
            </a:pPr>
            <a:r>
              <a:rPr lang="en-US" sz="3600" dirty="0">
                <a:solidFill>
                  <a:schemeClr val="lt1"/>
                </a:solidFill>
              </a:rPr>
              <a:t>Pediatric Reunification: </a:t>
            </a:r>
            <a:br>
              <a:rPr lang="en-US" sz="3600" dirty="0">
                <a:solidFill>
                  <a:schemeClr val="lt1"/>
                </a:solidFill>
              </a:rPr>
            </a:br>
            <a:r>
              <a:rPr lang="en-US" sz="3600" dirty="0">
                <a:solidFill>
                  <a:schemeClr val="lt1"/>
                </a:solidFill>
              </a:rPr>
              <a:t>Module 1</a:t>
            </a:r>
            <a:endParaRPr sz="3600" dirty="0">
              <a:solidFill>
                <a:schemeClr val="lt1"/>
              </a:solidFill>
            </a:endParaRPr>
          </a:p>
        </p:txBody>
      </p:sp>
      <p:sp>
        <p:nvSpPr>
          <p:cNvPr id="257" name="Google Shape;257;p3"/>
          <p:cNvSpPr txBox="1">
            <a:spLocks noGrp="1"/>
          </p:cNvSpPr>
          <p:nvPr>
            <p:ph type="subTitle" idx="1"/>
          </p:nvPr>
        </p:nvSpPr>
        <p:spPr>
          <a:xfrm>
            <a:off x="2723103" y="5082482"/>
            <a:ext cx="6745794" cy="107550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fontScale="92500" lnSpcReduction="20000"/>
          </a:bodyPr>
          <a:lstStyle/>
          <a:p>
            <a:pPr marL="0" lvl="0" indent="0" algn="ctr" rtl="0">
              <a:spcBef>
                <a:spcPts val="0"/>
              </a:spcBef>
              <a:spcAft>
                <a:spcPts val="0"/>
              </a:spcAft>
              <a:buSzPct val="100000"/>
              <a:buNone/>
            </a:pPr>
            <a:r>
              <a:rPr lang="en-US" sz="2800" dirty="0"/>
              <a:t>Essential Elements of a Hospital Family Reunification Plan – Registration, Intake, Tracking and Definitive Identification</a:t>
            </a:r>
            <a:endParaRPr dirty="0"/>
          </a:p>
          <a:p>
            <a:pPr marL="0" lvl="0" indent="0" algn="ctr" rtl="0">
              <a:spcBef>
                <a:spcPts val="1160"/>
              </a:spcBef>
              <a:spcAft>
                <a:spcPts val="0"/>
              </a:spcAft>
              <a:buSzPct val="100000"/>
              <a:buNone/>
            </a:pPr>
            <a:endParaRPr sz="2800" dirty="0">
              <a:solidFill>
                <a:schemeClr val="dk1"/>
              </a:solidFill>
            </a:endParaRPr>
          </a:p>
        </p:txBody>
      </p:sp>
      <p:sp>
        <p:nvSpPr>
          <p:cNvPr id="258" name="Google Shape;258;p3"/>
          <p:cNvSpPr txBox="1"/>
          <p:nvPr/>
        </p:nvSpPr>
        <p:spPr>
          <a:xfrm>
            <a:off x="3876900" y="6245778"/>
            <a:ext cx="44382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lt1"/>
                </a:solidFill>
                <a:latin typeface="Century Gothic"/>
                <a:ea typeface="Century Gothic"/>
                <a:cs typeface="Century Gothic"/>
                <a:sym typeface="Century Gothic"/>
              </a:rPr>
              <a:t>Maureen Luetje, DO</a:t>
            </a:r>
            <a:endParaRPr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14" descr="Red drawing pins on a map"/>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10"/>
            <a:ext cx="7043894" cy="6857990"/>
          </a:xfrm>
          <a:prstGeom prst="rect">
            <a:avLst/>
          </a:prstGeom>
          <a:noFill/>
          <a:ln>
            <a:noFill/>
          </a:ln>
        </p:spPr>
      </p:pic>
      <p:sp>
        <p:nvSpPr>
          <p:cNvPr id="356" name="Google Shape;356;p14"/>
          <p:cNvSpPr txBox="1">
            <a:spLocks noGrp="1"/>
          </p:cNvSpPr>
          <p:nvPr>
            <p:ph type="title"/>
          </p:nvPr>
        </p:nvSpPr>
        <p:spPr>
          <a:xfrm>
            <a:off x="7555174" y="1665224"/>
            <a:ext cx="4087051" cy="189991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fontScale="90000"/>
          </a:bodyPr>
          <a:lstStyle/>
          <a:p>
            <a:pPr marL="0" lvl="0" indent="0" algn="l" rtl="0">
              <a:spcBef>
                <a:spcPts val="0"/>
              </a:spcBef>
              <a:spcAft>
                <a:spcPts val="0"/>
              </a:spcAft>
              <a:buClr>
                <a:srgbClr val="FEFEFE"/>
              </a:buClr>
              <a:buSzPct val="100000"/>
              <a:buFont typeface="Century Gothic"/>
              <a:buNone/>
            </a:pPr>
            <a:r>
              <a:rPr lang="en-US" sz="4000" i="1"/>
              <a:t>Registration and Intake Template Forms</a:t>
            </a:r>
            <a:endParaRPr/>
          </a:p>
        </p:txBody>
      </p:sp>
      <p:pic>
        <p:nvPicPr>
          <p:cNvPr id="357" name="Google Shape;357;p14" descr="A screenshot of a computer&#10;&#10;Description automatically generated with medium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527" y="199742"/>
            <a:ext cx="4422864" cy="5565248"/>
          </a:xfrm>
          <a:prstGeom prst="rect">
            <a:avLst/>
          </a:prstGeom>
          <a:noFill/>
          <a:ln>
            <a:noFill/>
          </a:ln>
          <a:effectLst>
            <a:outerShdw blurRad="190500" algn="tl" rotWithShape="0">
              <a:srgbClr val="000000">
                <a:alpha val="69803"/>
              </a:srgbClr>
            </a:outerShdw>
          </a:effectLst>
        </p:spPr>
      </p:pic>
      <p:pic>
        <p:nvPicPr>
          <p:cNvPr id="358" name="Google Shape;358;p14" descr="A picture containing text, screenshot, software, design&#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02303" y="705416"/>
            <a:ext cx="4621230" cy="5910388"/>
          </a:xfrm>
          <a:prstGeom prst="rect">
            <a:avLst/>
          </a:prstGeom>
          <a:noFill/>
          <a:ln>
            <a:noFill/>
          </a:ln>
          <a:effectLst>
            <a:outerShdw blurRad="190500" algn="tl" rotWithShape="0">
              <a:srgbClr val="000000">
                <a:alpha val="69803"/>
              </a:srgbClr>
            </a:outerShdw>
          </a:effectLst>
        </p:spPr>
      </p:pic>
      <p:pic>
        <p:nvPicPr>
          <p:cNvPr id="359" name="Google Shape;359;p14" descr="A picture containing text, screenshot, software, website&#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24069" y="1321861"/>
            <a:ext cx="3798279" cy="4948803"/>
          </a:xfrm>
          <a:prstGeom prst="rect">
            <a:avLst/>
          </a:prstGeom>
          <a:noFill/>
          <a:ln>
            <a:noFill/>
          </a:ln>
          <a:effectLst>
            <a:outerShdw blurRad="292100" dist="139700" dir="2700000" algn="tl" rotWithShape="0">
              <a:srgbClr val="333333">
                <a:alpha val="64705"/>
              </a:srgbClr>
            </a:outerShdw>
          </a:effectLst>
        </p:spPr>
      </p:pic>
      <p:sp>
        <p:nvSpPr>
          <p:cNvPr id="360" name="Google Shape;360;p14"/>
          <p:cNvSpPr txBox="1"/>
          <p:nvPr/>
        </p:nvSpPr>
        <p:spPr>
          <a:xfrm>
            <a:off x="7555174" y="3796262"/>
            <a:ext cx="4297302" cy="1899912"/>
          </a:xfrm>
          <a:prstGeom prst="rect">
            <a:avLst/>
          </a:prstGeom>
          <a:solidFill>
            <a:schemeClr val="lt1"/>
          </a:solidFill>
          <a:ln w="15875" cap="rnd" cmpd="sng">
            <a:solidFill>
              <a:schemeClr val="accent4"/>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228600" marR="0" lvl="0" indent="-219075" algn="l" rtl="0">
              <a:lnSpc>
                <a:spcPct val="90000"/>
              </a:lnSpc>
              <a:spcBef>
                <a:spcPts val="0"/>
              </a:spcBef>
              <a:spcAft>
                <a:spcPts val="0"/>
              </a:spcAft>
              <a:buClr>
                <a:srgbClr val="F1C232"/>
              </a:buClr>
              <a:buSzPct val="100000"/>
              <a:buFont typeface="Arial"/>
              <a:buChar char="•"/>
            </a:pPr>
            <a:r>
              <a:rPr lang="en-US" sz="2000" u="sng">
                <a:solidFill>
                  <a:srgbClr val="F1C232"/>
                </a:solidFill>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National Center for Missing and Exploited Children</a:t>
            </a:r>
            <a:endParaRPr>
              <a:solidFill>
                <a:srgbClr val="F1C232"/>
              </a:solidFill>
            </a:endParaRPr>
          </a:p>
          <a:p>
            <a:pPr marL="228600" marR="0" lvl="0" indent="-219075" algn="l" rtl="0">
              <a:lnSpc>
                <a:spcPct val="90000"/>
              </a:lnSpc>
              <a:spcBef>
                <a:spcPts val="1000"/>
              </a:spcBef>
              <a:spcAft>
                <a:spcPts val="0"/>
              </a:spcAft>
              <a:buClr>
                <a:srgbClr val="F1C232"/>
              </a:buClr>
              <a:buSzPct val="100000"/>
              <a:buFont typeface="Arial"/>
              <a:buChar char="•"/>
            </a:pPr>
            <a:r>
              <a:rPr lang="en-US" sz="2000" u="sng">
                <a:solidFill>
                  <a:srgbClr val="F1C232"/>
                </a:solidFill>
                <a:latin typeface="Century Gothic"/>
                <a:ea typeface="Century Gothic"/>
                <a:cs typeface="Century Gothic"/>
                <a:sym typeface="Century Gothic"/>
                <a:hlinkClick r:id="rId8">
                  <a:extLst>
                    <a:ext uri="{A12FA001-AC4F-418D-AE19-62706E023703}">
                      <ahyp:hlinkClr xmlns:ahyp="http://schemas.microsoft.com/office/drawing/2018/hyperlinkcolor" val="tx"/>
                    </a:ext>
                  </a:extLst>
                </a:hlinkClick>
              </a:rPr>
              <a:t>Coyote Campaign</a:t>
            </a:r>
            <a:endParaRPr sz="2000">
              <a:solidFill>
                <a:srgbClr val="F1C232"/>
              </a:solidFill>
              <a:latin typeface="Century Gothic"/>
              <a:ea typeface="Century Gothic"/>
              <a:cs typeface="Century Gothic"/>
              <a:sym typeface="Century Gothic"/>
            </a:endParaRPr>
          </a:p>
          <a:p>
            <a:pPr marL="228600" marR="0" lvl="0" indent="-219075" algn="l" rtl="0">
              <a:lnSpc>
                <a:spcPct val="90000"/>
              </a:lnSpc>
              <a:spcBef>
                <a:spcPts val="1000"/>
              </a:spcBef>
              <a:spcAft>
                <a:spcPts val="0"/>
              </a:spcAft>
              <a:buClr>
                <a:srgbClr val="F1C232"/>
              </a:buClr>
              <a:buSzPct val="100000"/>
              <a:buFont typeface="Arial"/>
              <a:buChar char="•"/>
            </a:pPr>
            <a:r>
              <a:rPr lang="en-US" sz="2000" u="sng">
                <a:solidFill>
                  <a:srgbClr val="F1C232"/>
                </a:solidFill>
                <a:latin typeface="Century Gothic"/>
                <a:ea typeface="Century Gothic"/>
                <a:cs typeface="Century Gothic"/>
                <a:sym typeface="Century Gothic"/>
                <a:hlinkClick r:id="rId9">
                  <a:extLst>
                    <a:ext uri="{A12FA001-AC4F-418D-AE19-62706E023703}">
                      <ahyp:hlinkClr xmlns:ahyp="http://schemas.microsoft.com/office/drawing/2018/hyperlinkcolor" val="tx"/>
                    </a:ext>
                  </a:extLst>
                </a:hlinkClick>
              </a:rPr>
              <a:t>Utah Crisis Standards of Care</a:t>
            </a:r>
            <a:endParaRPr sz="2000">
              <a:solidFill>
                <a:srgbClr val="F1C232"/>
              </a:solidFill>
              <a:latin typeface="Century Gothic"/>
              <a:ea typeface="Century Gothic"/>
              <a:cs typeface="Century Gothic"/>
              <a:sym typeface="Century Gothic"/>
            </a:endParaRPr>
          </a:p>
          <a:p>
            <a:pPr marL="228600" marR="0" lvl="0" indent="-219075" algn="l" rtl="0">
              <a:lnSpc>
                <a:spcPct val="90000"/>
              </a:lnSpc>
              <a:spcBef>
                <a:spcPts val="1000"/>
              </a:spcBef>
              <a:spcAft>
                <a:spcPts val="0"/>
              </a:spcAft>
              <a:buClr>
                <a:srgbClr val="F1C232"/>
              </a:buClr>
              <a:buSzPct val="100000"/>
              <a:buFont typeface="Arial"/>
              <a:buChar char="•"/>
            </a:pPr>
            <a:r>
              <a:rPr lang="en-US" sz="2000" u="sng">
                <a:solidFill>
                  <a:srgbClr val="F1C232"/>
                </a:solidFill>
                <a:latin typeface="Century Gothic"/>
                <a:ea typeface="Century Gothic"/>
                <a:cs typeface="Century Gothic"/>
                <a:sym typeface="Century Gothic"/>
                <a:hlinkClick r:id="rId10">
                  <a:extLst>
                    <a:ext uri="{A12FA001-AC4F-418D-AE19-62706E023703}">
                      <ahyp:hlinkClr xmlns:ahyp="http://schemas.microsoft.com/office/drawing/2018/hyperlinkcolor" val="tx"/>
                    </a:ext>
                  </a:extLst>
                </a:hlinkClick>
              </a:rPr>
              <a:t>MN Dept of Health – Registration Sheet</a:t>
            </a:r>
            <a:endParaRPr sz="2000">
              <a:solidFill>
                <a:srgbClr val="F1C232"/>
              </a:solidFill>
              <a:latin typeface="Century Gothic"/>
              <a:ea typeface="Century Gothic"/>
              <a:cs typeface="Century Gothic"/>
              <a:sym typeface="Century Gothic"/>
            </a:endParaRPr>
          </a:p>
          <a:p>
            <a:pPr marL="228600" marR="0" lvl="0" indent="-111125" algn="l" rtl="0">
              <a:lnSpc>
                <a:spcPct val="90000"/>
              </a:lnSpc>
              <a:spcBef>
                <a:spcPts val="1000"/>
              </a:spcBef>
              <a:spcAft>
                <a:spcPts val="0"/>
              </a:spcAft>
              <a:buClr>
                <a:schemeClr val="lt1"/>
              </a:buClr>
              <a:buSzPct val="100000"/>
              <a:buFont typeface="Arial"/>
              <a:buNone/>
            </a:pPr>
            <a:endParaRPr sz="2000">
              <a:solidFill>
                <a:srgbClr val="0070C0"/>
              </a:solidFill>
              <a:latin typeface="Century Gothic"/>
              <a:ea typeface="Century Gothic"/>
              <a:cs typeface="Century Gothic"/>
              <a:sym typeface="Century Gothic"/>
            </a:endParaRPr>
          </a:p>
        </p:txBody>
      </p:sp>
      <p:sp>
        <p:nvSpPr>
          <p:cNvPr id="361" name="Google Shape;361;p14"/>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10</a:t>
            </a:fld>
            <a:endParaRPr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5"/>
          <p:cNvSpPr txBox="1">
            <a:spLocks noGrp="1"/>
          </p:cNvSpPr>
          <p:nvPr>
            <p:ph type="title"/>
          </p:nvPr>
        </p:nvSpPr>
        <p:spPr>
          <a:xfrm>
            <a:off x="838200" y="681038"/>
            <a:ext cx="8451574" cy="1325563"/>
          </a:xfrm>
          <a:prstGeom prst="rect">
            <a:avLst/>
          </a:prstGeom>
          <a:noFill/>
          <a:ln>
            <a:noFill/>
          </a:ln>
          <a:effectLst>
            <a:outerShdw blurRad="50800">
              <a:srgbClr val="000000">
                <a:alpha val="60000"/>
              </a:srgbClr>
            </a:outerShdw>
          </a:effectLst>
        </p:spPr>
        <p:txBody>
          <a:bodyPr spcFirstLastPara="1" wrap="square" lIns="91425" tIns="45700" rIns="91425" bIns="45700" anchor="ctr" anchorCtr="0">
            <a:normAutofit/>
          </a:bodyPr>
          <a:lstStyle/>
          <a:p>
            <a:pPr marL="0" lvl="0" indent="0" algn="l" rtl="0">
              <a:spcBef>
                <a:spcPts val="0"/>
              </a:spcBef>
              <a:spcAft>
                <a:spcPts val="0"/>
              </a:spcAft>
              <a:buClr>
                <a:srgbClr val="FEFEFE"/>
              </a:buClr>
              <a:buSzPts val="4000"/>
              <a:buFont typeface="Century Gothic"/>
              <a:buNone/>
            </a:pPr>
            <a:r>
              <a:rPr lang="en-US"/>
              <a:t>TRACKING TOOLS</a:t>
            </a:r>
            <a:endParaRPr/>
          </a:p>
        </p:txBody>
      </p:sp>
      <p:sp>
        <p:nvSpPr>
          <p:cNvPr id="367" name="Google Shape;367;p15"/>
          <p:cNvSpPr txBox="1">
            <a:spLocks noGrp="1"/>
          </p:cNvSpPr>
          <p:nvPr>
            <p:ph type="body" idx="1"/>
          </p:nvPr>
        </p:nvSpPr>
        <p:spPr>
          <a:xfrm>
            <a:off x="838200" y="2266121"/>
            <a:ext cx="5181600" cy="391084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lnSpcReduction="10000"/>
          </a:bodyPr>
          <a:lstStyle/>
          <a:p>
            <a:pPr marL="342900" lvl="0" indent="-342900" algn="l" rtl="0">
              <a:spcBef>
                <a:spcPts val="0"/>
              </a:spcBef>
              <a:spcAft>
                <a:spcPts val="0"/>
              </a:spcAft>
              <a:buSzPts val="2400"/>
              <a:buFont typeface="Courier New" panose="02070309020205020404" pitchFamily="49" charset="0"/>
              <a:buChar char="o"/>
            </a:pPr>
            <a:r>
              <a:rPr lang="en-US" sz="2400" dirty="0"/>
              <a:t>Wristbands</a:t>
            </a:r>
            <a:endParaRPr dirty="0"/>
          </a:p>
          <a:p>
            <a:pPr marL="742950" lvl="1" indent="-285750" algn="l" rtl="0">
              <a:spcBef>
                <a:spcPts val="920"/>
              </a:spcBef>
              <a:spcAft>
                <a:spcPts val="0"/>
              </a:spcAft>
              <a:buSzPts val="1600"/>
              <a:buFont typeface="Courier New" panose="02070309020205020404" pitchFamily="49" charset="0"/>
              <a:buChar char="o"/>
            </a:pPr>
            <a:r>
              <a:rPr lang="en-US" dirty="0"/>
              <a:t>Color coded for unaccompanied children</a:t>
            </a:r>
            <a:endParaRPr dirty="0"/>
          </a:p>
          <a:p>
            <a:pPr marL="342900" lvl="0" indent="-342900" algn="l" rtl="0">
              <a:spcBef>
                <a:spcPts val="1080"/>
              </a:spcBef>
              <a:spcAft>
                <a:spcPts val="0"/>
              </a:spcAft>
              <a:buSzPts val="2400"/>
              <a:buFont typeface="Courier New" panose="02070309020205020404" pitchFamily="49" charset="0"/>
              <a:buChar char="o"/>
            </a:pPr>
            <a:r>
              <a:rPr lang="en-US" sz="2400" dirty="0"/>
              <a:t>Patient Ambassadors </a:t>
            </a:r>
            <a:endParaRPr sz="2400" dirty="0"/>
          </a:p>
          <a:p>
            <a:pPr marL="750330" lvl="1" indent="-285750" algn="l" rtl="0">
              <a:spcBef>
                <a:spcPts val="1080"/>
              </a:spcBef>
              <a:spcAft>
                <a:spcPts val="0"/>
              </a:spcAft>
              <a:buSzPts val="1684"/>
              <a:buFont typeface="Courier New" panose="02070309020205020404" pitchFamily="49" charset="0"/>
              <a:buChar char="o"/>
            </a:pPr>
            <a:r>
              <a:rPr lang="en-US" dirty="0"/>
              <a:t>Assigning a staff member to each unaccompanied minor</a:t>
            </a:r>
            <a:r>
              <a:rPr lang="en-US" sz="1683" dirty="0"/>
              <a:t> </a:t>
            </a:r>
            <a:endParaRPr sz="1683" dirty="0"/>
          </a:p>
          <a:p>
            <a:pPr marL="342900" lvl="0" indent="-342900" algn="l" rtl="0">
              <a:spcBef>
                <a:spcPts val="1080"/>
              </a:spcBef>
              <a:spcAft>
                <a:spcPts val="0"/>
              </a:spcAft>
              <a:buSzPts val="2400"/>
              <a:buFont typeface="Courier New" panose="02070309020205020404" pitchFamily="49" charset="0"/>
              <a:buChar char="o"/>
            </a:pPr>
            <a:r>
              <a:rPr lang="en-US" sz="2400" dirty="0"/>
              <a:t>EMR</a:t>
            </a:r>
            <a:endParaRPr dirty="0"/>
          </a:p>
          <a:p>
            <a:pPr marL="742950" lvl="1" indent="-285750" algn="l" rtl="0">
              <a:spcBef>
                <a:spcPts val="920"/>
              </a:spcBef>
              <a:spcAft>
                <a:spcPts val="0"/>
              </a:spcAft>
              <a:buSzPts val="1600"/>
              <a:buFont typeface="Courier New" panose="02070309020205020404" pitchFamily="49" charset="0"/>
              <a:buChar char="o"/>
            </a:pPr>
            <a:r>
              <a:rPr lang="en-US" dirty="0"/>
              <a:t>Epic Disaster Mode</a:t>
            </a:r>
            <a:endParaRPr dirty="0"/>
          </a:p>
          <a:p>
            <a:pPr marL="742950" lvl="1" indent="-285750" algn="l" rtl="0">
              <a:spcBef>
                <a:spcPts val="920"/>
              </a:spcBef>
              <a:spcAft>
                <a:spcPts val="0"/>
              </a:spcAft>
              <a:buSzPts val="1600"/>
              <a:buFont typeface="Courier New" panose="02070309020205020404" pitchFamily="49" charset="0"/>
              <a:buChar char="o"/>
            </a:pPr>
            <a:r>
              <a:rPr lang="en-US" dirty="0" err="1"/>
              <a:t>Juvare</a:t>
            </a:r>
            <a:endParaRPr dirty="0"/>
          </a:p>
          <a:p>
            <a:pPr marL="342900" lvl="0" indent="-342900" algn="l" rtl="0">
              <a:spcBef>
                <a:spcPts val="1080"/>
              </a:spcBef>
              <a:spcAft>
                <a:spcPts val="0"/>
              </a:spcAft>
              <a:buSzPts val="2400"/>
              <a:buFont typeface="Courier New" panose="02070309020205020404" pitchFamily="49" charset="0"/>
              <a:buChar char="o"/>
            </a:pPr>
            <a:r>
              <a:rPr lang="en-US" sz="2400" dirty="0"/>
              <a:t>Paper Chart</a:t>
            </a:r>
            <a:endParaRPr dirty="0"/>
          </a:p>
          <a:p>
            <a:pPr marL="742950" lvl="1" indent="-285750" algn="l" rtl="0">
              <a:spcBef>
                <a:spcPts val="920"/>
              </a:spcBef>
              <a:spcAft>
                <a:spcPts val="0"/>
              </a:spcAft>
              <a:buSzPts val="1600"/>
              <a:buFont typeface="Courier New" panose="02070309020205020404" pitchFamily="49" charset="0"/>
              <a:buChar char="o"/>
            </a:pPr>
            <a:r>
              <a:rPr lang="en-US" dirty="0"/>
              <a:t>QR codes for EMR integration</a:t>
            </a:r>
            <a:endParaRPr dirty="0"/>
          </a:p>
          <a:p>
            <a:pPr marL="457200" lvl="1" indent="0" algn="l" rtl="0">
              <a:spcBef>
                <a:spcPts val="920"/>
              </a:spcBef>
              <a:spcAft>
                <a:spcPts val="0"/>
              </a:spcAft>
              <a:buSzPts val="1600"/>
              <a:buNone/>
            </a:pPr>
            <a:endParaRPr dirty="0"/>
          </a:p>
        </p:txBody>
      </p:sp>
      <p:pic>
        <p:nvPicPr>
          <p:cNvPr id="368" name="Google Shape;368;p15" descr="How to teach your kids what to do if they get lost - Beauty Through  Imperfec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72200" y="2266121"/>
            <a:ext cx="5181600" cy="3910841"/>
          </a:xfrm>
          <a:prstGeom prst="rect">
            <a:avLst/>
          </a:prstGeom>
          <a:solidFill>
            <a:srgbClr val="FFFFFF"/>
          </a:solidFill>
          <a:ln>
            <a:noFill/>
          </a:ln>
        </p:spPr>
      </p:pic>
      <p:sp>
        <p:nvSpPr>
          <p:cNvPr id="369" name="Google Shape;369;p15"/>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11</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7"/>
          <p:cNvSpPr txBox="1">
            <a:spLocks noGrp="1"/>
          </p:cNvSpPr>
          <p:nvPr>
            <p:ph type="title"/>
          </p:nvPr>
        </p:nvSpPr>
        <p:spPr>
          <a:xfrm>
            <a:off x="838199" y="251547"/>
            <a:ext cx="8451574" cy="1325563"/>
          </a:xfrm>
          <a:prstGeom prst="rect">
            <a:avLst/>
          </a:prstGeom>
          <a:noFill/>
          <a:ln>
            <a:noFill/>
          </a:ln>
          <a:effectLst>
            <a:outerShdw blurRad="50800">
              <a:srgbClr val="000000">
                <a:alpha val="60000"/>
              </a:srgbClr>
            </a:outerShdw>
          </a:effectLst>
        </p:spPr>
        <p:txBody>
          <a:bodyPr spcFirstLastPara="1" wrap="square" lIns="91425" tIns="45700" rIns="91425" bIns="45700" anchor="ctr" anchorCtr="0">
            <a:normAutofit/>
          </a:bodyPr>
          <a:lstStyle/>
          <a:p>
            <a:pPr marL="0" lvl="0" indent="0" algn="l" rtl="0">
              <a:spcBef>
                <a:spcPts val="0"/>
              </a:spcBef>
              <a:spcAft>
                <a:spcPts val="0"/>
              </a:spcAft>
              <a:buClr>
                <a:srgbClr val="FEFEFE"/>
              </a:buClr>
              <a:buSzPts val="4000"/>
              <a:buFont typeface="Century Gothic"/>
              <a:buNone/>
            </a:pPr>
            <a:r>
              <a:rPr lang="en-US"/>
              <a:t>DEFINITIVE IDENTIFICATION</a:t>
            </a:r>
            <a:endParaRPr/>
          </a:p>
        </p:txBody>
      </p:sp>
      <p:sp>
        <p:nvSpPr>
          <p:cNvPr id="375" name="Google Shape;375;p17"/>
          <p:cNvSpPr txBox="1">
            <a:spLocks noGrp="1"/>
          </p:cNvSpPr>
          <p:nvPr>
            <p:ph type="body" idx="1"/>
          </p:nvPr>
        </p:nvSpPr>
        <p:spPr>
          <a:xfrm>
            <a:off x="728475" y="1948225"/>
            <a:ext cx="7048500" cy="47499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342900" lvl="0" indent="-330200" algn="l" rtl="0">
              <a:spcBef>
                <a:spcPts val="0"/>
              </a:spcBef>
              <a:spcAft>
                <a:spcPts val="0"/>
              </a:spcAft>
              <a:buSzPts val="1800"/>
              <a:buFont typeface="Courier New" panose="02070309020205020404" pitchFamily="49" charset="0"/>
              <a:buChar char="o"/>
            </a:pPr>
            <a:r>
              <a:rPr lang="en-US" dirty="0"/>
              <a:t>Many hospital systems have a policy in place for confirming identification and appropriate placement of a minor.  Please reach out to your hospital for specific rules.</a:t>
            </a:r>
            <a:endParaRPr dirty="0"/>
          </a:p>
          <a:p>
            <a:pPr marL="342900" lvl="0" indent="-330200" algn="l" rtl="0">
              <a:spcBef>
                <a:spcPts val="1000"/>
              </a:spcBef>
              <a:spcAft>
                <a:spcPts val="0"/>
              </a:spcAft>
              <a:buSzPts val="1800"/>
              <a:buFont typeface="Courier New" panose="02070309020205020404" pitchFamily="49" charset="0"/>
              <a:buChar char="o"/>
            </a:pPr>
            <a:r>
              <a:rPr lang="en-US" dirty="0"/>
              <a:t>Definitive Identification may be different based on the degree of the event</a:t>
            </a:r>
            <a:endParaRPr dirty="0"/>
          </a:p>
          <a:p>
            <a:pPr marL="342900" lvl="0" indent="-330200" algn="l" rtl="0">
              <a:spcBef>
                <a:spcPts val="1000"/>
              </a:spcBef>
              <a:spcAft>
                <a:spcPts val="0"/>
              </a:spcAft>
              <a:buSzPts val="1800"/>
              <a:buFont typeface="Courier New" panose="02070309020205020404" pitchFamily="49" charset="0"/>
              <a:buChar char="o"/>
            </a:pPr>
            <a:r>
              <a:rPr lang="en-US" dirty="0"/>
              <a:t>During a large-scale event, the typical procedures for identification may not be feasible- internet access unavailable, no legal identification on guardians or for minors, unable to obtain photos of minors, overwhelmed governmental child services or law enforcement due to ongoing event.  </a:t>
            </a:r>
            <a:endParaRPr dirty="0"/>
          </a:p>
          <a:p>
            <a:pPr marL="342900" lvl="0" indent="-330200" algn="l" rtl="0">
              <a:spcBef>
                <a:spcPts val="1000"/>
              </a:spcBef>
              <a:spcAft>
                <a:spcPts val="0"/>
              </a:spcAft>
              <a:buSzPts val="1800"/>
              <a:buFont typeface="Courier New" panose="02070309020205020404" pitchFamily="49" charset="0"/>
              <a:buChar char="o"/>
            </a:pPr>
            <a:r>
              <a:rPr lang="en-US" dirty="0"/>
              <a:t>The placement of minors to their guardians may take hours to days to ensure no misplacement occurs.  This should be transparent from the start of the reunification process. </a:t>
            </a:r>
            <a:endParaRPr dirty="0"/>
          </a:p>
        </p:txBody>
      </p:sp>
      <p:pic>
        <p:nvPicPr>
          <p:cNvPr id="376" name="Google Shape;376;p17"/>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rot="486588">
            <a:off x="7759739" y="2987247"/>
            <a:ext cx="3830002" cy="2406977"/>
          </a:xfrm>
          <a:prstGeom prst="roundRect">
            <a:avLst>
              <a:gd name="adj" fmla="val 8594"/>
            </a:avLst>
          </a:prstGeom>
          <a:solidFill>
            <a:srgbClr val="ECECEC"/>
          </a:solidFill>
          <a:ln>
            <a:noFill/>
          </a:ln>
          <a:effectLst>
            <a:reflection stA="38000" endPos="28000" dist="5000" dir="5400000" sy="-100000" algn="bl" rotWithShape="0"/>
          </a:effectLst>
        </p:spPr>
      </p:pic>
      <p:sp>
        <p:nvSpPr>
          <p:cNvPr id="377" name="Google Shape;377;p17"/>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12</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8"/>
          <p:cNvSpPr txBox="1">
            <a:spLocks noGrp="1"/>
          </p:cNvSpPr>
          <p:nvPr>
            <p:ph type="title"/>
          </p:nvPr>
        </p:nvSpPr>
        <p:spPr>
          <a:xfrm>
            <a:off x="643467" y="321734"/>
            <a:ext cx="10905066" cy="1135737"/>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3600"/>
              <a:buFont typeface="Century Gothic"/>
              <a:buNone/>
            </a:pPr>
            <a:r>
              <a:rPr lang="en-US" sz="3600"/>
              <a:t>DEFINITIVE IDENTIFICATION</a:t>
            </a:r>
            <a:endParaRPr/>
          </a:p>
        </p:txBody>
      </p:sp>
      <p:sp>
        <p:nvSpPr>
          <p:cNvPr id="384" name="Google Shape;384;p18"/>
          <p:cNvSpPr txBox="1">
            <a:spLocks noGrp="1"/>
          </p:cNvSpPr>
          <p:nvPr>
            <p:ph type="body" idx="1"/>
          </p:nvPr>
        </p:nvSpPr>
        <p:spPr>
          <a:xfrm>
            <a:off x="643467" y="2167006"/>
            <a:ext cx="10905000" cy="43941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fontScale="92500"/>
          </a:bodyPr>
          <a:lstStyle/>
          <a:p>
            <a:pPr marL="342900" lvl="0" indent="-354330" algn="l" rtl="0">
              <a:spcBef>
                <a:spcPts val="0"/>
              </a:spcBef>
              <a:spcAft>
                <a:spcPts val="0"/>
              </a:spcAft>
              <a:buSzPts val="2400"/>
              <a:buFont typeface="Courier New" panose="02070309020205020404" pitchFamily="49" charset="0"/>
              <a:buChar char="o"/>
            </a:pPr>
            <a:r>
              <a:rPr lang="en-US" sz="2400" dirty="0"/>
              <a:t>If a child cannot be definitively identified and placed with an appropriate guardian, the hospital should have plans in place to maintain care for children who do not require ongoing medical care for a specific timeframe. Preparations should be made for this temporary care prior to an actual event occurring. </a:t>
            </a:r>
            <a:endParaRPr dirty="0"/>
          </a:p>
          <a:p>
            <a:pPr marL="342900" lvl="0" algn="l" rtl="0">
              <a:spcBef>
                <a:spcPts val="1044"/>
              </a:spcBef>
              <a:spcAft>
                <a:spcPts val="0"/>
              </a:spcAft>
              <a:buSzPts val="2400"/>
              <a:buFont typeface="Courier New" panose="02070309020205020404" pitchFamily="49" charset="0"/>
              <a:buChar char="o"/>
            </a:pPr>
            <a:endParaRPr sz="2400" dirty="0"/>
          </a:p>
          <a:p>
            <a:pPr marL="342900" lvl="0" indent="-354330" algn="l" rtl="0">
              <a:spcBef>
                <a:spcPts val="1044"/>
              </a:spcBef>
              <a:spcAft>
                <a:spcPts val="0"/>
              </a:spcAft>
              <a:buSzPts val="2400"/>
              <a:buFont typeface="Courier New" panose="02070309020205020404" pitchFamily="49" charset="0"/>
              <a:buChar char="o"/>
            </a:pPr>
            <a:r>
              <a:rPr lang="en-US" sz="2400" dirty="0"/>
              <a:t>For minors unable to be reunited to their guardian, the state’s child and family services should be contacted for temporary custody of the child.  </a:t>
            </a:r>
          </a:p>
          <a:p>
            <a:pPr marL="0" lvl="0" indent="0" algn="l" rtl="0">
              <a:spcBef>
                <a:spcPts val="1044"/>
              </a:spcBef>
              <a:spcAft>
                <a:spcPts val="0"/>
              </a:spcAft>
              <a:buSzPts val="2400"/>
              <a:buNone/>
            </a:pPr>
            <a:endParaRPr sz="2400" dirty="0"/>
          </a:p>
          <a:p>
            <a:pPr marL="342900" lvl="0" indent="-354330" algn="l" rtl="0">
              <a:spcBef>
                <a:spcPts val="1044"/>
              </a:spcBef>
              <a:spcAft>
                <a:spcPts val="0"/>
              </a:spcAft>
              <a:buSzPts val="2400"/>
              <a:buFont typeface="Courier New" panose="02070309020205020404" pitchFamily="49" charset="0"/>
              <a:buChar char="o"/>
            </a:pPr>
            <a:r>
              <a:rPr lang="en-US" sz="2400" dirty="0"/>
              <a:t>Child services will work with local law enforcement to continue the reunification of minors with their families.  </a:t>
            </a:r>
            <a:endParaRPr sz="2400" dirty="0"/>
          </a:p>
        </p:txBody>
      </p:sp>
      <p:sp>
        <p:nvSpPr>
          <p:cNvPr id="385" name="Google Shape;385;p18"/>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13</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9"/>
          <p:cNvSpPr txBox="1">
            <a:spLocks noGrp="1"/>
          </p:cNvSpPr>
          <p:nvPr>
            <p:ph type="title"/>
          </p:nvPr>
        </p:nvSpPr>
        <p:spPr>
          <a:xfrm>
            <a:off x="602673" y="362383"/>
            <a:ext cx="8451574" cy="1325563"/>
          </a:xfrm>
          <a:prstGeom prst="rect">
            <a:avLst/>
          </a:prstGeom>
          <a:noFill/>
          <a:ln>
            <a:noFill/>
          </a:ln>
          <a:effectLst>
            <a:outerShdw blurRad="50800">
              <a:srgbClr val="000000">
                <a:alpha val="60000"/>
              </a:srgbClr>
            </a:outerShdw>
          </a:effectLst>
        </p:spPr>
        <p:txBody>
          <a:bodyPr spcFirstLastPara="1" wrap="square" lIns="91425" tIns="45700" rIns="91425" bIns="45700" anchor="ctr" anchorCtr="0">
            <a:normAutofit/>
          </a:bodyPr>
          <a:lstStyle/>
          <a:p>
            <a:pPr marL="0" lvl="0" indent="0" algn="l" rtl="0">
              <a:spcBef>
                <a:spcPts val="0"/>
              </a:spcBef>
              <a:spcAft>
                <a:spcPts val="0"/>
              </a:spcAft>
              <a:buClr>
                <a:srgbClr val="FEFEFE"/>
              </a:buClr>
              <a:buSzPts val="4000"/>
              <a:buFont typeface="Century Gothic"/>
              <a:buNone/>
            </a:pPr>
            <a:r>
              <a:rPr lang="en-US"/>
              <a:t>FAMILY REUNIFICATION RESOURCES</a:t>
            </a:r>
            <a:endParaRPr/>
          </a:p>
        </p:txBody>
      </p:sp>
      <p:sp>
        <p:nvSpPr>
          <p:cNvPr id="392" name="Google Shape;392;p19"/>
          <p:cNvSpPr txBox="1">
            <a:spLocks noGrp="1"/>
          </p:cNvSpPr>
          <p:nvPr>
            <p:ph type="body" idx="1"/>
          </p:nvPr>
        </p:nvSpPr>
        <p:spPr>
          <a:xfrm>
            <a:off x="602673" y="2362130"/>
            <a:ext cx="5417100" cy="43344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fontScale="85000" lnSpcReduction="10000"/>
          </a:bodyPr>
          <a:lstStyle/>
          <a:p>
            <a:pPr marL="342900" lvl="0" indent="-351472" algn="l" rtl="0">
              <a:spcBef>
                <a:spcPts val="0"/>
              </a:spcBef>
              <a:spcAft>
                <a:spcPts val="0"/>
              </a:spcAft>
              <a:buSzPct val="100000"/>
              <a:buFont typeface="Courier New" panose="02070309020205020404" pitchFamily="49" charset="0"/>
              <a:buChar char="o"/>
            </a:pPr>
            <a:r>
              <a:rPr lang="en-US" sz="1800" dirty="0"/>
              <a:t>AAP – Reunification Toolkit</a:t>
            </a:r>
            <a:endParaRPr dirty="0"/>
          </a:p>
          <a:p>
            <a:pPr marL="342900" lvl="0" indent="-351472" algn="l" rtl="0">
              <a:spcBef>
                <a:spcPts val="906"/>
              </a:spcBef>
              <a:spcAft>
                <a:spcPts val="0"/>
              </a:spcAft>
              <a:buSzPct val="100000"/>
              <a:buFont typeface="Courier New" panose="02070309020205020404" pitchFamily="49" charset="0"/>
              <a:buChar char="o"/>
            </a:pPr>
            <a:r>
              <a:rPr lang="en-US" sz="1800" dirty="0"/>
              <a:t>EIIC -  Patient Tracking and Family Reunification</a:t>
            </a:r>
            <a:endParaRPr dirty="0"/>
          </a:p>
          <a:p>
            <a:pPr marL="342900" lvl="0" indent="-351472" algn="l" rtl="0">
              <a:spcBef>
                <a:spcPts val="906"/>
              </a:spcBef>
              <a:spcAft>
                <a:spcPts val="0"/>
              </a:spcAft>
              <a:buSzPct val="100000"/>
              <a:buFont typeface="Courier New" panose="02070309020205020404" pitchFamily="49" charset="0"/>
              <a:buChar char="o"/>
            </a:pPr>
            <a:r>
              <a:rPr lang="en-US" sz="1800" dirty="0"/>
              <a:t>Western Regional Homeland Security Advisory Council – Family Reunification Plan Template:</a:t>
            </a:r>
            <a:endParaRPr sz="1800" u="sng" dirty="0">
              <a:solidFill>
                <a:schemeClr val="hlink"/>
              </a:solidFill>
              <a:hlinkClick r:id="rId3"/>
            </a:endParaRPr>
          </a:p>
          <a:p>
            <a:pPr marL="742950" lvl="1" indent="-294322" algn="l" rtl="0">
              <a:spcBef>
                <a:spcPts val="906"/>
              </a:spcBef>
              <a:spcAft>
                <a:spcPts val="0"/>
              </a:spcAft>
              <a:buSzPct val="100000"/>
              <a:buFont typeface="Courier New" panose="02070309020205020404" pitchFamily="49" charset="0"/>
              <a:buChar char="o"/>
            </a:pPr>
            <a:r>
              <a:rPr lang="en-US" sz="1800" u="sng" dirty="0">
                <a:solidFill>
                  <a:schemeClr val="accent4"/>
                </a:solidFill>
                <a:hlinkClick r:id="rId3">
                  <a:extLst>
                    <a:ext uri="{A12FA001-AC4F-418D-AE19-62706E023703}">
                      <ahyp:hlinkClr xmlns:ahyp="http://schemas.microsoft.com/office/drawing/2018/hyperlinkcolor" val="tx"/>
                    </a:ext>
                  </a:extLst>
                </a:hlinkClick>
              </a:rPr>
              <a:t>https://wrhsac.org/wp-content/uploads/2017/10/Family-Reunification-Plan-Template_FINAL_8-31-17_incl.-appendices-pages-all-portrait.pdf</a:t>
            </a:r>
            <a:r>
              <a:rPr lang="en-US" sz="1800" dirty="0">
                <a:solidFill>
                  <a:schemeClr val="accent4"/>
                </a:solidFill>
              </a:rPr>
              <a:t> </a:t>
            </a:r>
            <a:endParaRPr sz="1800" dirty="0">
              <a:solidFill>
                <a:schemeClr val="accent4"/>
              </a:solidFill>
            </a:endParaRPr>
          </a:p>
          <a:p>
            <a:pPr marL="342900" lvl="0" indent="-351472" algn="l" rtl="0">
              <a:spcBef>
                <a:spcPts val="906"/>
              </a:spcBef>
              <a:spcAft>
                <a:spcPts val="0"/>
              </a:spcAft>
              <a:buSzPct val="100000"/>
              <a:buFont typeface="Courier New" panose="02070309020205020404" pitchFamily="49" charset="0"/>
              <a:buChar char="o"/>
            </a:pPr>
            <a:r>
              <a:rPr lang="en-US" sz="1800" dirty="0"/>
              <a:t>ASPR TRACIE: </a:t>
            </a:r>
            <a:endParaRPr dirty="0"/>
          </a:p>
          <a:p>
            <a:pPr marL="742950" lvl="1" indent="-294322" algn="l" rtl="0">
              <a:spcBef>
                <a:spcPts val="906"/>
              </a:spcBef>
              <a:spcAft>
                <a:spcPts val="0"/>
              </a:spcAft>
              <a:buSzPct val="100000"/>
              <a:buFont typeface="Courier New" panose="02070309020205020404" pitchFamily="49" charset="0"/>
              <a:buChar char="o"/>
            </a:pPr>
            <a:r>
              <a:rPr lang="en-US" sz="1800" u="sng" dirty="0">
                <a:solidFill>
                  <a:schemeClr val="accent4"/>
                </a:solidFill>
                <a:hlinkClick r:id="rId4">
                  <a:extLst>
                    <a:ext uri="{A12FA001-AC4F-418D-AE19-62706E023703}">
                      <ahyp:hlinkClr xmlns:ahyp="http://schemas.microsoft.com/office/drawing/2018/hyperlinkcolor" val="tx"/>
                    </a:ext>
                  </a:extLst>
                </a:hlinkClick>
              </a:rPr>
              <a:t>https://asprtracie.hhs.gov/technical-resources/64/family-reunification-and-support/0</a:t>
            </a:r>
            <a:endParaRPr sz="1800" dirty="0">
              <a:solidFill>
                <a:schemeClr val="accent4"/>
              </a:solidFill>
            </a:endParaRPr>
          </a:p>
          <a:p>
            <a:pPr marL="342900" lvl="0" indent="-351472" algn="l" rtl="0">
              <a:spcBef>
                <a:spcPts val="906"/>
              </a:spcBef>
              <a:spcAft>
                <a:spcPts val="0"/>
              </a:spcAft>
              <a:buSzPct val="100000"/>
              <a:buFont typeface="Courier New" panose="02070309020205020404" pitchFamily="49" charset="0"/>
              <a:buChar char="o"/>
            </a:pPr>
            <a:r>
              <a:rPr lang="en-US" sz="1800" dirty="0"/>
              <a:t>Coyote Campaign:</a:t>
            </a:r>
            <a:endParaRPr dirty="0"/>
          </a:p>
          <a:p>
            <a:pPr marL="742950" lvl="1" indent="-294322" algn="l" rtl="0">
              <a:spcBef>
                <a:spcPts val="906"/>
              </a:spcBef>
              <a:spcAft>
                <a:spcPts val="0"/>
              </a:spcAft>
              <a:buSzPct val="100000"/>
              <a:buFont typeface="Courier New" panose="02070309020205020404" pitchFamily="49" charset="0"/>
              <a:buChar char="o"/>
            </a:pPr>
            <a:r>
              <a:rPr lang="en-US" sz="1800" dirty="0">
                <a:solidFill>
                  <a:schemeClr val="accent4"/>
                </a:solidFill>
                <a:hlinkClick r:id="rId5">
                  <a:extLst>
                    <a:ext uri="{A12FA001-AC4F-418D-AE19-62706E023703}">
                      <ahyp:hlinkClr xmlns:ahyp="http://schemas.microsoft.com/office/drawing/2018/hyperlinkcolor" val="tx"/>
                    </a:ext>
                  </a:extLst>
                </a:hlinkClick>
              </a:rPr>
              <a:t>https://coyotecampaign.org/wp-content/uploads/2023/02/Hospital-Reception-Site-Planning-Guide-Final-for-Arizona-2-14-23.pdf</a:t>
            </a:r>
            <a:endParaRPr lang="en-US" sz="1800" dirty="0">
              <a:solidFill>
                <a:schemeClr val="accent4"/>
              </a:solidFill>
            </a:endParaRPr>
          </a:p>
          <a:p>
            <a:pPr marL="742950" lvl="1" indent="-294322" algn="l" rtl="0">
              <a:spcBef>
                <a:spcPts val="906"/>
              </a:spcBef>
              <a:spcAft>
                <a:spcPts val="0"/>
              </a:spcAft>
              <a:buSzPct val="100000"/>
              <a:buFont typeface="Courier New" panose="02070309020205020404" pitchFamily="49" charset="0"/>
              <a:buChar char="o"/>
            </a:pPr>
            <a:endParaRPr dirty="0"/>
          </a:p>
          <a:p>
            <a:pPr marL="0" lvl="0" indent="0" algn="l" rtl="0">
              <a:spcBef>
                <a:spcPts val="906"/>
              </a:spcBef>
              <a:spcAft>
                <a:spcPts val="0"/>
              </a:spcAft>
              <a:buSzPct val="100000"/>
              <a:buNone/>
            </a:pPr>
            <a:endParaRPr sz="1800" dirty="0"/>
          </a:p>
        </p:txBody>
      </p:sp>
      <p:pic>
        <p:nvPicPr>
          <p:cNvPr id="393" name="Google Shape;393;p19"/>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b="-2"/>
          <a:stretch/>
        </p:blipFill>
        <p:spPr>
          <a:xfrm>
            <a:off x="6324600" y="2418521"/>
            <a:ext cx="5181600" cy="3910800"/>
          </a:xfrm>
          <a:prstGeom prst="rect">
            <a:avLst/>
          </a:prstGeom>
          <a:noFill/>
          <a:ln>
            <a:noFill/>
          </a:ln>
          <a:effectLst>
            <a:outerShdw blurRad="50800">
              <a:srgbClr val="000000">
                <a:alpha val="40000"/>
              </a:srgbClr>
            </a:outerShdw>
          </a:effectLst>
        </p:spPr>
      </p:pic>
      <p:sp>
        <p:nvSpPr>
          <p:cNvPr id="394" name="Google Shape;394;p19"/>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14</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0"/>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a:t>What to look forward too</a:t>
            </a:r>
            <a:endParaRPr/>
          </a:p>
        </p:txBody>
      </p:sp>
      <p:sp>
        <p:nvSpPr>
          <p:cNvPr id="400" name="Google Shape;400;p20"/>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1800"/>
              <a:buFont typeface="Courier New" panose="02070309020205020404" pitchFamily="49" charset="0"/>
              <a:buChar char="o"/>
            </a:pPr>
            <a:r>
              <a:rPr lang="en-US" dirty="0"/>
              <a:t>Module 2: Hospital Family Reunification Center, Pediatric Safe Area and Family Reunification Site</a:t>
            </a:r>
            <a:endParaRPr dirty="0"/>
          </a:p>
          <a:p>
            <a:pPr marL="342900" lvl="0" indent="-342900" algn="l" rtl="0">
              <a:spcBef>
                <a:spcPts val="960"/>
              </a:spcBef>
              <a:spcAft>
                <a:spcPts val="0"/>
              </a:spcAft>
              <a:buSzPts val="1800"/>
              <a:buFont typeface="Courier New" panose="02070309020205020404" pitchFamily="49" charset="0"/>
              <a:buChar char="o"/>
            </a:pPr>
            <a:r>
              <a:rPr lang="en-US" dirty="0"/>
              <a:t>Module 3: Information Sharing, Security Concerns and Legal Considerations</a:t>
            </a:r>
            <a:endParaRPr dirty="0"/>
          </a:p>
          <a:p>
            <a:pPr marL="342900" lvl="0" indent="-342900" algn="l" rtl="0">
              <a:spcBef>
                <a:spcPts val="960"/>
              </a:spcBef>
              <a:spcAft>
                <a:spcPts val="0"/>
              </a:spcAft>
              <a:buSzPts val="1800"/>
              <a:buFont typeface="Courier New" panose="02070309020205020404" pitchFamily="49" charset="0"/>
              <a:buChar char="o"/>
            </a:pPr>
            <a:r>
              <a:rPr lang="en-US" dirty="0"/>
              <a:t>Module 4: Plan Activation and Exercising Family Reunification Plans</a:t>
            </a:r>
            <a:endParaRPr dirty="0"/>
          </a:p>
          <a:p>
            <a:pPr marL="342900" lvl="0" indent="-342900" algn="l" rtl="0">
              <a:spcBef>
                <a:spcPts val="960"/>
              </a:spcBef>
              <a:spcAft>
                <a:spcPts val="0"/>
              </a:spcAft>
              <a:buSzPts val="1800"/>
              <a:buFont typeface="Courier New" panose="02070309020205020404" pitchFamily="49" charset="0"/>
              <a:buChar char="o"/>
            </a:pPr>
            <a:r>
              <a:rPr lang="en-US" dirty="0"/>
              <a:t>Module 5: Recovery </a:t>
            </a:r>
            <a:endParaRPr dirty="0"/>
          </a:p>
        </p:txBody>
      </p:sp>
      <p:sp>
        <p:nvSpPr>
          <p:cNvPr id="401" name="Google Shape;401;p20"/>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15</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1"/>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5400"/>
              <a:buFont typeface="Century Gothic"/>
              <a:buNone/>
            </a:pPr>
            <a:r>
              <a:rPr lang="en-US" sz="5400">
                <a:solidFill>
                  <a:schemeClr val="lt1"/>
                </a:solidFill>
                <a:latin typeface="Century Gothic"/>
                <a:ea typeface="Century Gothic"/>
                <a:cs typeface="Century Gothic"/>
                <a:sym typeface="Century Gothic"/>
              </a:rPr>
              <a:t>REFERENCES</a:t>
            </a:r>
            <a:endParaRPr/>
          </a:p>
        </p:txBody>
      </p:sp>
      <p:sp>
        <p:nvSpPr>
          <p:cNvPr id="407" name="Google Shape;407;p21"/>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fontScale="77500" lnSpcReduction="20000"/>
          </a:bodyPr>
          <a:lstStyle/>
          <a:p>
            <a:pPr marL="285750" lvl="0" indent="-228600" algn="l" rtl="0">
              <a:spcBef>
                <a:spcPts val="0"/>
              </a:spcBef>
              <a:spcAft>
                <a:spcPts val="0"/>
              </a:spcAft>
              <a:buSzPct val="100000"/>
              <a:buFont typeface="Arial"/>
              <a:buChar char="•"/>
            </a:pPr>
            <a:r>
              <a:rPr lang="en-US" sz="1700" b="1" i="0"/>
              <a:t>US Hospital Preparedness to Manage Unidentified Individuals and Reunite Unaccompanied Minors with Family Members During Disasters: Results from a Nationwide Survey. </a:t>
            </a:r>
            <a:r>
              <a:rPr lang="en-US" sz="1700"/>
              <a:t>Health Secur. 2021 Mar-Apr;19(2):183-194. doi: 10.1089/hs.2020.0065. Epub 2020 Dec 1. PMID: 3325975 </a:t>
            </a:r>
            <a:endParaRPr/>
          </a:p>
          <a:p>
            <a:pPr marL="285750" lvl="0" indent="-228600" algn="l" rtl="0">
              <a:spcBef>
                <a:spcPts val="838"/>
              </a:spcBef>
              <a:spcAft>
                <a:spcPts val="0"/>
              </a:spcAft>
              <a:buSzPct val="100000"/>
              <a:buFont typeface="Arial"/>
              <a:buChar char="•"/>
            </a:pPr>
            <a:r>
              <a:rPr lang="en-US" sz="1700" b="1"/>
              <a:t>Federal Emergency Management Agency (FEMA) Ready Campaign. (2013). Post-Disaster Reunification of Children: A Nationwide Approach</a:t>
            </a:r>
            <a:r>
              <a:rPr lang="en-US" sz="1700"/>
              <a:t>. https://www.ready.gov/sites/default/files/2019-06/post_disaster_reunification_of_children.pdf </a:t>
            </a:r>
            <a:endParaRPr sz="1700" b="1" i="0"/>
          </a:p>
          <a:p>
            <a:pPr marL="285750" lvl="0" indent="-228600" algn="l" rtl="0">
              <a:spcBef>
                <a:spcPts val="838"/>
              </a:spcBef>
              <a:spcAft>
                <a:spcPts val="0"/>
              </a:spcAft>
              <a:buSzPct val="100000"/>
              <a:buFont typeface="Arial"/>
              <a:buChar char="•"/>
            </a:pPr>
            <a:r>
              <a:rPr lang="en-US" sz="1700" b="1"/>
              <a:t>Separated after a disaster: trust and privacy issues in sharing children’s personal information</a:t>
            </a:r>
            <a:r>
              <a:rPr lang="en-US" sz="1700"/>
              <a:t>. Disaster Med Public Health Prep. 2019;13(5-6):974-981. </a:t>
            </a:r>
            <a:endParaRPr/>
          </a:p>
          <a:p>
            <a:pPr marL="285750" lvl="0" indent="-228600" algn="l" rtl="0">
              <a:spcBef>
                <a:spcPts val="838"/>
              </a:spcBef>
              <a:spcAft>
                <a:spcPts val="0"/>
              </a:spcAft>
              <a:buSzPct val="100000"/>
              <a:buFont typeface="Arial"/>
              <a:buChar char="•"/>
            </a:pPr>
            <a:r>
              <a:rPr lang="en-US" sz="1700" b="1"/>
              <a:t>A novel image-based tool to reunite children with their families after disasters</a:t>
            </a:r>
            <a:r>
              <a:rPr lang="en-US" sz="1700"/>
              <a:t>.   Acad Emerg Med. 2012 Nov;19(11):1227-34.  (Is free on Pubmed)</a:t>
            </a:r>
            <a:endParaRPr/>
          </a:p>
          <a:p>
            <a:pPr marL="285750" lvl="0" indent="-228600" algn="l" rtl="0">
              <a:spcBef>
                <a:spcPts val="838"/>
              </a:spcBef>
              <a:spcAft>
                <a:spcPts val="0"/>
              </a:spcAft>
              <a:buSzPct val="100000"/>
              <a:buFont typeface="Arial"/>
              <a:buChar char="•"/>
            </a:pPr>
            <a:r>
              <a:rPr lang="en-US" sz="1700" b="1"/>
              <a:t>Utility of child physical characteristics and verbal descriptors to aid in family reunification during disasters. </a:t>
            </a:r>
            <a:r>
              <a:rPr lang="en-US" sz="1700"/>
              <a:t>American Journal of Disaster Medicine, [S.l.], v. 17, n. 1, p. 5-12, mar. 2022. </a:t>
            </a:r>
            <a:endParaRPr/>
          </a:p>
          <a:p>
            <a:pPr marL="285750" lvl="0" indent="-228600" algn="l" rtl="0">
              <a:spcBef>
                <a:spcPts val="838"/>
              </a:spcBef>
              <a:spcAft>
                <a:spcPts val="0"/>
              </a:spcAft>
              <a:buSzPct val="100000"/>
              <a:buFont typeface="Arial"/>
              <a:buChar char="•"/>
            </a:pPr>
            <a:r>
              <a:rPr lang="en-US" sz="1700" b="1"/>
              <a:t>Utah Crisis Standards of Care.  Version 2 – 2018. </a:t>
            </a:r>
            <a:r>
              <a:rPr lang="en-US" sz="1700" u="sng">
                <a:solidFill>
                  <a:schemeClr val="hlink"/>
                </a:solidFill>
                <a:hlinkClick r:id="rId3"/>
              </a:rPr>
              <a:t>https://health.utah.gov/wp-content/uploads/Utah-Pediatric-CSC-Guidelines.pdf</a:t>
            </a:r>
            <a:endParaRPr sz="1700"/>
          </a:p>
          <a:p>
            <a:pPr marL="285750" lvl="0" indent="-228600" algn="l" rtl="0">
              <a:spcBef>
                <a:spcPts val="838"/>
              </a:spcBef>
              <a:spcAft>
                <a:spcPts val="0"/>
              </a:spcAft>
              <a:buSzPct val="100000"/>
              <a:buFont typeface="Arial"/>
              <a:buChar char="•"/>
            </a:pPr>
            <a:r>
              <a:rPr lang="en-US" sz="1700" b="1"/>
              <a:t>Minnesota Department of Health – Pediatric Safe Area Registration Sheet. </a:t>
            </a:r>
            <a:r>
              <a:rPr lang="en-US" sz="1700" u="sng">
                <a:solidFill>
                  <a:schemeClr val="hlink"/>
                </a:solidFill>
                <a:hlinkClick r:id="rId4"/>
              </a:rPr>
              <a:t>https://www.health.state.mn.us/communities/ep/surge/pediatric/minors.pdf</a:t>
            </a:r>
            <a:endParaRPr sz="1700"/>
          </a:p>
          <a:p>
            <a:pPr marL="285750" lvl="0" indent="-228600" algn="l" rtl="0">
              <a:spcBef>
                <a:spcPts val="838"/>
              </a:spcBef>
              <a:spcAft>
                <a:spcPts val="0"/>
              </a:spcAft>
              <a:buSzPct val="100000"/>
              <a:buFont typeface="Arial"/>
              <a:buChar char="•"/>
            </a:pPr>
            <a:r>
              <a:rPr lang="en-US" sz="1700" b="1"/>
              <a:t>Coyote Campaign – Hospital Reception Site Planning Guide 2023. </a:t>
            </a:r>
            <a:r>
              <a:rPr lang="en-US" sz="1700" u="sng">
                <a:solidFill>
                  <a:schemeClr val="hlink"/>
                </a:solidFill>
                <a:hlinkClick r:id="rId5"/>
              </a:rPr>
              <a:t>https://coyotecampaign.org/wp-content/uploads/2023/02/Hospital-Reception-Site-Planning-Guide-Final-for-Arizona-2-14-23.pdf</a:t>
            </a:r>
            <a:endParaRPr sz="1700"/>
          </a:p>
          <a:p>
            <a:pPr marL="57150" lvl="0" indent="0" algn="l" rtl="0">
              <a:spcBef>
                <a:spcPts val="838"/>
              </a:spcBef>
              <a:spcAft>
                <a:spcPts val="0"/>
              </a:spcAft>
              <a:buSzPct val="100000"/>
              <a:buNone/>
            </a:pPr>
            <a:endParaRPr sz="1700"/>
          </a:p>
        </p:txBody>
      </p:sp>
      <p:sp>
        <p:nvSpPr>
          <p:cNvPr id="408" name="Google Shape;408;p2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16</a:t>
            </a:fld>
            <a:endParaRPr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626bdecb88_11_0"/>
          <p:cNvSpPr txBox="1">
            <a:spLocks noGrp="1"/>
          </p:cNvSpPr>
          <p:nvPr>
            <p:ph type="title"/>
          </p:nvPr>
        </p:nvSpPr>
        <p:spPr>
          <a:xfrm>
            <a:off x="810000" y="447188"/>
            <a:ext cx="10572000" cy="970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ASPR: Region V For Kids</a:t>
            </a:r>
            <a:endParaRPr/>
          </a:p>
        </p:txBody>
      </p:sp>
      <p:pic>
        <p:nvPicPr>
          <p:cNvPr id="415" name="Google Shape;415;g2626bdecb88_11_0"/>
          <p:cNvPicPr preferRelativeResize="0"/>
          <p:nvPr/>
        </p:nvPicPr>
        <p:blipFill rotWithShape="1">
          <a:blip r:embed="rId3" cstate="email">
            <a:alphaModFix/>
            <a:extLst>
              <a:ext uri="{28A0092B-C50C-407E-A947-70E740481C1C}">
                <a14:useLocalDpi xmlns:a14="http://schemas.microsoft.com/office/drawing/2010/main"/>
              </a:ext>
            </a:extLst>
          </a:blip>
          <a:srcRect t="-17270" b="17270"/>
          <a:stretch/>
        </p:blipFill>
        <p:spPr>
          <a:xfrm>
            <a:off x="187138" y="1954600"/>
            <a:ext cx="11817724" cy="41610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2ad6ba99b39_0_0"/>
          <p:cNvSpPr txBox="1">
            <a:spLocks noGrp="1"/>
          </p:cNvSpPr>
          <p:nvPr>
            <p:ph type="title"/>
          </p:nvPr>
        </p:nvSpPr>
        <p:spPr>
          <a:xfrm>
            <a:off x="810000" y="447188"/>
            <a:ext cx="10572000" cy="970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MOC Part 4 - Credits</a:t>
            </a:r>
            <a:endParaRPr dirty="0"/>
          </a:p>
        </p:txBody>
      </p:sp>
      <p:sp>
        <p:nvSpPr>
          <p:cNvPr id="422" name="Google Shape;422;g2ad6ba99b39_0_0"/>
          <p:cNvSpPr txBox="1">
            <a:spLocks noGrp="1"/>
          </p:cNvSpPr>
          <p:nvPr>
            <p:ph type="body" idx="1"/>
          </p:nvPr>
        </p:nvSpPr>
        <p:spPr>
          <a:xfrm>
            <a:off x="818712" y="2222287"/>
            <a:ext cx="10554600" cy="3636600"/>
          </a:xfrm>
          <a:prstGeom prst="rect">
            <a:avLst/>
          </a:prstGeom>
        </p:spPr>
        <p:txBody>
          <a:bodyPr spcFirstLastPara="1" wrap="square" lIns="91425" tIns="45700" rIns="91425" bIns="45700" anchor="ctr" anchorCtr="0">
            <a:normAutofit/>
          </a:bodyPr>
          <a:lstStyle/>
          <a:p>
            <a:pPr marL="412750">
              <a:buSzPts val="2500"/>
              <a:buFont typeface="Courier New" panose="02070309020205020404" pitchFamily="49" charset="0"/>
              <a:buChar char="o"/>
            </a:pPr>
            <a:r>
              <a:rPr lang="en-US" sz="2500" dirty="0"/>
              <a:t>MOC Part 4: Points: 25</a:t>
            </a:r>
            <a:endParaRPr sz="2500" dirty="0"/>
          </a:p>
          <a:p>
            <a:pPr marL="412750">
              <a:spcBef>
                <a:spcPts val="0"/>
              </a:spcBef>
              <a:buSzPts val="2500"/>
              <a:buFont typeface="Courier New" panose="02070309020205020404" pitchFamily="49" charset="0"/>
              <a:buChar char="o"/>
            </a:pPr>
            <a:r>
              <a:rPr lang="en-US" sz="2500" dirty="0"/>
              <a:t>Qualifications:	</a:t>
            </a:r>
            <a:endParaRPr sz="2500" dirty="0"/>
          </a:p>
          <a:p>
            <a:pPr marL="869950" lvl="1">
              <a:spcBef>
                <a:spcPts val="0"/>
              </a:spcBef>
              <a:buSzPts val="2500"/>
              <a:buFont typeface="Courier New" panose="02070309020205020404" pitchFamily="49" charset="0"/>
              <a:buChar char="o"/>
            </a:pPr>
            <a:r>
              <a:rPr lang="en-US" sz="2300" dirty="0"/>
              <a:t>Participation OR Asynchronous view of the 5 educational modules</a:t>
            </a:r>
            <a:endParaRPr sz="2300" dirty="0"/>
          </a:p>
          <a:p>
            <a:pPr marL="869950" lvl="1">
              <a:spcBef>
                <a:spcPts val="0"/>
              </a:spcBef>
              <a:buSzPts val="2500"/>
              <a:buFont typeface="Courier New" panose="02070309020205020404" pitchFamily="49" charset="0"/>
              <a:buChar char="o"/>
            </a:pPr>
            <a:r>
              <a:rPr lang="en-US" sz="2300" dirty="0"/>
              <a:t>Participation in the Reunification Post-Survey</a:t>
            </a:r>
            <a:endParaRPr sz="2300" dirty="0"/>
          </a:p>
          <a:p>
            <a:pPr marL="869950" lvl="1">
              <a:spcBef>
                <a:spcPts val="0"/>
              </a:spcBef>
              <a:buSzPts val="2500"/>
              <a:buFont typeface="Courier New" panose="02070309020205020404" pitchFamily="49" charset="0"/>
              <a:buChar char="o"/>
            </a:pPr>
            <a:r>
              <a:rPr lang="en-US" sz="2300" dirty="0"/>
              <a:t>Submit list of Reunification Plan Improvements to RVFK</a:t>
            </a:r>
            <a:endParaRPr sz="2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975D-5683-492D-D797-E08269D3BAE2}"/>
              </a:ext>
            </a:extLst>
          </p:cNvPr>
          <p:cNvSpPr>
            <a:spLocks noGrp="1"/>
          </p:cNvSpPr>
          <p:nvPr>
            <p:ph type="title"/>
          </p:nvPr>
        </p:nvSpPr>
        <p:spPr/>
        <p:txBody>
          <a:bodyPr/>
          <a:lstStyle/>
          <a:p>
            <a:r>
              <a:rPr lang="en-US" dirty="0"/>
              <a:t>Region V For Kids Social Media</a:t>
            </a:r>
          </a:p>
        </p:txBody>
      </p:sp>
      <p:sp>
        <p:nvSpPr>
          <p:cNvPr id="3" name="Text Placeholder 2">
            <a:extLst>
              <a:ext uri="{FF2B5EF4-FFF2-40B4-BE49-F238E27FC236}">
                <a16:creationId xmlns:a16="http://schemas.microsoft.com/office/drawing/2014/main" id="{E299A82C-2A4E-6BC6-C5E2-BE2C82704F66}"/>
              </a:ext>
            </a:extLst>
          </p:cNvPr>
          <p:cNvSpPr>
            <a:spLocks noGrp="1"/>
          </p:cNvSpPr>
          <p:nvPr>
            <p:ph type="body" idx="1"/>
          </p:nvPr>
        </p:nvSpPr>
        <p:spPr/>
        <p:txBody>
          <a:bodyPr/>
          <a:lstStyle/>
          <a:p>
            <a:pPr>
              <a:buFont typeface="Courier New" panose="02070309020205020404" pitchFamily="49" charset="0"/>
              <a:buChar char="o"/>
            </a:pPr>
            <a:r>
              <a:rPr lang="en-US" dirty="0"/>
              <a:t>Email: </a:t>
            </a:r>
            <a:r>
              <a:rPr lang="en-US" dirty="0">
                <a:solidFill>
                  <a:schemeClr val="accent4"/>
                </a:solidFill>
                <a:hlinkClick r:id="rId2">
                  <a:extLst>
                    <a:ext uri="{A12FA001-AC4F-418D-AE19-62706E023703}">
                      <ahyp:hlinkClr xmlns:ahyp="http://schemas.microsoft.com/office/drawing/2018/hyperlinkcolor" val="tx"/>
                    </a:ext>
                  </a:extLst>
                </a:hlinkClick>
              </a:rPr>
              <a:t>regionvforkids@gmail.com</a:t>
            </a:r>
            <a:r>
              <a:rPr lang="en-US" dirty="0">
                <a:solidFill>
                  <a:schemeClr val="accent4"/>
                </a:solidFill>
              </a:rPr>
              <a:t> </a:t>
            </a:r>
          </a:p>
          <a:p>
            <a:pPr>
              <a:buFont typeface="Courier New" panose="02070309020205020404" pitchFamily="49" charset="0"/>
              <a:buChar char="o"/>
            </a:pPr>
            <a:r>
              <a:rPr lang="en-US" dirty="0"/>
              <a:t>LinkedIn: </a:t>
            </a:r>
            <a:r>
              <a:rPr lang="en-US" dirty="0">
                <a:solidFill>
                  <a:schemeClr val="accent4"/>
                </a:solidFill>
                <a:hlinkClick r:id="rId3">
                  <a:extLst>
                    <a:ext uri="{A12FA001-AC4F-418D-AE19-62706E023703}">
                      <ahyp:hlinkClr xmlns:ahyp="http://schemas.microsoft.com/office/drawing/2018/hyperlinkcolor" val="tx"/>
                    </a:ext>
                  </a:extLst>
                </a:hlinkClick>
              </a:rPr>
              <a:t>www.linkedin.com/company/region-v- for-kids-</a:t>
            </a:r>
            <a:r>
              <a:rPr lang="en-US" dirty="0" err="1">
                <a:solidFill>
                  <a:schemeClr val="accent4"/>
                </a:solidFill>
                <a:hlinkClick r:id="rId3">
                  <a:extLst>
                    <a:ext uri="{A12FA001-AC4F-418D-AE19-62706E023703}">
                      <ahyp:hlinkClr xmlns:ahyp="http://schemas.microsoft.com/office/drawing/2018/hyperlinkcolor" val="tx"/>
                    </a:ext>
                  </a:extLst>
                </a:hlinkClick>
              </a:rPr>
              <a:t>coe</a:t>
            </a:r>
            <a:r>
              <a:rPr lang="en-US" dirty="0">
                <a:solidFill>
                  <a:schemeClr val="accent4"/>
                </a:solidFill>
                <a:hlinkClick r:id="rId3">
                  <a:extLst>
                    <a:ext uri="{A12FA001-AC4F-418D-AE19-62706E023703}">
                      <ahyp:hlinkClr xmlns:ahyp="http://schemas.microsoft.com/office/drawing/2018/hyperlinkcolor" val="tx"/>
                    </a:ext>
                  </a:extLst>
                </a:hlinkClick>
              </a:rPr>
              <a:t>/</a:t>
            </a:r>
            <a:r>
              <a:rPr lang="en-US" dirty="0">
                <a:solidFill>
                  <a:schemeClr val="accent4"/>
                </a:solidFill>
              </a:rPr>
              <a:t> </a:t>
            </a:r>
          </a:p>
          <a:p>
            <a:pPr>
              <a:buFont typeface="Courier New" panose="02070309020205020404" pitchFamily="49" charset="0"/>
              <a:buChar char="o"/>
            </a:pPr>
            <a:r>
              <a:rPr lang="en-US" dirty="0"/>
              <a:t>Twitter: @RegionVforKids </a:t>
            </a:r>
          </a:p>
          <a:p>
            <a:pPr>
              <a:buFont typeface="Courier New" panose="02070309020205020404" pitchFamily="49" charset="0"/>
              <a:buChar char="o"/>
            </a:pPr>
            <a:r>
              <a:rPr lang="en-US" dirty="0"/>
              <a:t>Website: QR Code to Website </a:t>
            </a:r>
          </a:p>
          <a:p>
            <a:pPr marL="114300" indent="0">
              <a:buNone/>
            </a:pPr>
            <a:endParaRPr lang="en-US" dirty="0"/>
          </a:p>
        </p:txBody>
      </p:sp>
      <p:pic>
        <p:nvPicPr>
          <p:cNvPr id="5" name="Picture 4">
            <a:extLst>
              <a:ext uri="{FF2B5EF4-FFF2-40B4-BE49-F238E27FC236}">
                <a16:creationId xmlns:a16="http://schemas.microsoft.com/office/drawing/2014/main" id="{91962A75-422E-23C8-D7B8-9E7E2EA078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1604" y="3147375"/>
            <a:ext cx="1689350" cy="1684857"/>
          </a:xfrm>
          <a:prstGeom prst="rect">
            <a:avLst/>
          </a:prstGeom>
        </p:spPr>
      </p:pic>
    </p:spTree>
    <p:extLst>
      <p:ext uri="{BB962C8B-B14F-4D97-AF65-F5344CB8AC3E}">
        <p14:creationId xmlns:p14="http://schemas.microsoft.com/office/powerpoint/2010/main" val="30704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626bdecb88_13_2"/>
          <p:cNvSpPr txBox="1">
            <a:spLocks noGrp="1"/>
          </p:cNvSpPr>
          <p:nvPr>
            <p:ph type="title"/>
          </p:nvPr>
        </p:nvSpPr>
        <p:spPr>
          <a:xfrm>
            <a:off x="429000" y="350530"/>
            <a:ext cx="10572000" cy="139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br>
              <a:rPr lang="en-US" sz="3000"/>
            </a:br>
            <a:r>
              <a:rPr lang="en-US" sz="3809"/>
              <a:t>Family Reunification:</a:t>
            </a:r>
            <a:endParaRPr sz="3809"/>
          </a:p>
          <a:p>
            <a:pPr marL="0" lvl="0" indent="0" algn="l" rtl="0">
              <a:spcBef>
                <a:spcPts val="0"/>
              </a:spcBef>
              <a:spcAft>
                <a:spcPts val="0"/>
              </a:spcAft>
              <a:buClr>
                <a:srgbClr val="FEFEFE"/>
              </a:buClr>
              <a:buSzPts val="4410"/>
              <a:buFont typeface="Century Gothic"/>
              <a:buNone/>
            </a:pPr>
            <a:r>
              <a:rPr lang="en-US" sz="3000"/>
              <a:t>Registration, Intake, Tracking and Definitive Identification</a:t>
            </a:r>
            <a:endParaRPr/>
          </a:p>
        </p:txBody>
      </p:sp>
      <p:graphicFrame>
        <p:nvGraphicFramePr>
          <p:cNvPr id="2" name="Content Placeholder 2">
            <a:extLst>
              <a:ext uri="{FF2B5EF4-FFF2-40B4-BE49-F238E27FC236}">
                <a16:creationId xmlns:a16="http://schemas.microsoft.com/office/drawing/2014/main" id="{B9AA13C0-2995-B055-ABD8-A8C626717FB2}"/>
              </a:ext>
            </a:extLst>
          </p:cNvPr>
          <p:cNvGraphicFramePr>
            <a:graphicFrameLocks/>
          </p:cNvGraphicFramePr>
          <p:nvPr>
            <p:extLst>
              <p:ext uri="{D42A27DB-BD31-4B8C-83A1-F6EECF244321}">
                <p14:modId xmlns:p14="http://schemas.microsoft.com/office/powerpoint/2010/main" val="2640129654"/>
              </p:ext>
            </p:extLst>
          </p:nvPr>
        </p:nvGraphicFramePr>
        <p:xfrm>
          <a:off x="720969" y="2379644"/>
          <a:ext cx="10515600" cy="4127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2"/>
          <p:cNvSpPr txBox="1">
            <a:spLocks noGrp="1"/>
          </p:cNvSpPr>
          <p:nvPr>
            <p:ph type="title"/>
          </p:nvPr>
        </p:nvSpPr>
        <p:spPr>
          <a:xfrm>
            <a:off x="838200" y="3315512"/>
            <a:ext cx="10515600" cy="13257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ctr" rtl="0">
              <a:spcBef>
                <a:spcPts val="0"/>
              </a:spcBef>
              <a:spcAft>
                <a:spcPts val="0"/>
              </a:spcAft>
              <a:buClr>
                <a:srgbClr val="FEFEFE"/>
              </a:buClr>
              <a:buSzPts val="4000"/>
              <a:buFont typeface="Century Gothic"/>
              <a:buNone/>
            </a:pPr>
            <a:r>
              <a:rPr lang="en-US" sz="6200" u="sng"/>
              <a:t>THE END </a:t>
            </a:r>
            <a:endParaRPr sz="6200"/>
          </a:p>
        </p:txBody>
      </p:sp>
      <p:sp>
        <p:nvSpPr>
          <p:cNvPr id="428" name="Google Shape;428;p2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20</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Shape 270"/>
        <p:cNvGrpSpPr/>
        <p:nvPr/>
      </p:nvGrpSpPr>
      <p:grpSpPr>
        <a:xfrm>
          <a:off x="0" y="0"/>
          <a:ext cx="0" cy="0"/>
          <a:chOff x="0" y="0"/>
          <a:chExt cx="0" cy="0"/>
        </a:xfrm>
      </p:grpSpPr>
      <p:sp>
        <p:nvSpPr>
          <p:cNvPr id="271" name="Google Shape;271;g2626bdecb88_4_121"/>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n-US" b="1"/>
              <a:t>ESSENTIAL ELEMENTS</a:t>
            </a:r>
            <a:endParaRPr/>
          </a:p>
        </p:txBody>
      </p:sp>
      <p:grpSp>
        <p:nvGrpSpPr>
          <p:cNvPr id="272" name="Google Shape;272;g2626bdecb88_4_121"/>
          <p:cNvGrpSpPr/>
          <p:nvPr/>
        </p:nvGrpSpPr>
        <p:grpSpPr>
          <a:xfrm>
            <a:off x="846292" y="2763758"/>
            <a:ext cx="10419897" cy="2761162"/>
            <a:chOff x="8092" y="938133"/>
            <a:chExt cx="10419897" cy="2761162"/>
          </a:xfrm>
        </p:grpSpPr>
        <p:sp>
          <p:nvSpPr>
            <p:cNvPr id="273" name="Google Shape;273;g2626bdecb88_4_121"/>
            <p:cNvSpPr/>
            <p:nvPr/>
          </p:nvSpPr>
          <p:spPr>
            <a:xfrm>
              <a:off x="762194" y="967954"/>
              <a:ext cx="812109" cy="812109"/>
            </a:xfrm>
            <a:prstGeom prst="rect">
              <a:avLst/>
            </a:prstGeom>
            <a:blipFill rotWithShape="1">
              <a:blip r:embed="rId3" cstate="email">
                <a:alphaModFix/>
                <a:extLst>
                  <a:ext uri="{28A0092B-C50C-407E-A947-70E740481C1C}">
                    <a14:useLocalDpi xmlns:a14="http://schemas.microsoft.com/office/drawing/2010/main"/>
                  </a:ext>
                </a:extLst>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g2626bdecb88_4_121"/>
            <p:cNvSpPr/>
            <p:nvPr/>
          </p:nvSpPr>
          <p:spPr>
            <a:xfrm>
              <a:off x="8092" y="1897511"/>
              <a:ext cx="2320312" cy="5655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g2626bdecb88_4_121"/>
            <p:cNvSpPr txBox="1"/>
            <p:nvPr/>
          </p:nvSpPr>
          <p:spPr>
            <a:xfrm>
              <a:off x="8092" y="1897511"/>
              <a:ext cx="2320312" cy="56557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200"/>
                <a:buFont typeface="Century Gothic"/>
                <a:buNone/>
              </a:pPr>
              <a:r>
                <a:rPr lang="en-US" sz="2200" b="1" i="0" u="sng" strike="noStrike" cap="none">
                  <a:solidFill>
                    <a:srgbClr val="000000"/>
                  </a:solidFill>
                  <a:latin typeface="Century Gothic"/>
                  <a:ea typeface="Century Gothic"/>
                  <a:cs typeface="Century Gothic"/>
                  <a:sym typeface="Century Gothic"/>
                </a:rPr>
                <a:t>REGISTRATION</a:t>
              </a:r>
              <a:endParaRPr/>
            </a:p>
          </p:txBody>
        </p:sp>
        <p:sp>
          <p:nvSpPr>
            <p:cNvPr id="276" name="Google Shape;276;g2626bdecb88_4_121"/>
            <p:cNvSpPr/>
            <p:nvPr/>
          </p:nvSpPr>
          <p:spPr>
            <a:xfrm>
              <a:off x="8092" y="2517714"/>
              <a:ext cx="2320312" cy="11815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g2626bdecb88_4_121"/>
            <p:cNvSpPr txBox="1"/>
            <p:nvPr/>
          </p:nvSpPr>
          <p:spPr>
            <a:xfrm>
              <a:off x="8092" y="2517714"/>
              <a:ext cx="2320312" cy="118158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Century Gothic"/>
                <a:buNone/>
              </a:pPr>
              <a:r>
                <a:rPr lang="en-US" sz="1600" b="0" i="0" u="none" strike="noStrike" cap="none">
                  <a:solidFill>
                    <a:srgbClr val="000000"/>
                  </a:solidFill>
                  <a:latin typeface="Century Gothic"/>
                  <a:ea typeface="Century Gothic"/>
                  <a:cs typeface="Century Gothic"/>
                  <a:sym typeface="Century Gothic"/>
                </a:rPr>
                <a:t>-EMR system</a:t>
              </a:r>
              <a:endParaRPr/>
            </a:p>
            <a:p>
              <a:pPr marL="0" marR="0" lvl="0" indent="0" algn="ctr" rtl="0">
                <a:lnSpc>
                  <a:spcPct val="100000"/>
                </a:lnSpc>
                <a:spcBef>
                  <a:spcPts val="560"/>
                </a:spcBef>
                <a:spcAft>
                  <a:spcPts val="0"/>
                </a:spcAft>
                <a:buClr>
                  <a:srgbClr val="000000"/>
                </a:buClr>
                <a:buSzPts val="1600"/>
                <a:buFont typeface="Century Gothic"/>
                <a:buNone/>
              </a:pPr>
              <a:r>
                <a:rPr lang="en-US" sz="1600" b="0" i="0" u="none" strike="noStrike" cap="none">
                  <a:solidFill>
                    <a:srgbClr val="000000"/>
                  </a:solidFill>
                  <a:latin typeface="Century Gothic"/>
                  <a:ea typeface="Century Gothic"/>
                  <a:cs typeface="Century Gothic"/>
                  <a:sym typeface="Century Gothic"/>
                </a:rPr>
                <a:t>-Paper charting </a:t>
              </a:r>
              <a:endParaRPr/>
            </a:p>
            <a:p>
              <a:pPr marL="0" marR="0" lvl="0" indent="0" algn="ctr" rtl="0">
                <a:lnSpc>
                  <a:spcPct val="100000"/>
                </a:lnSpc>
                <a:spcBef>
                  <a:spcPts val="560"/>
                </a:spcBef>
                <a:spcAft>
                  <a:spcPts val="0"/>
                </a:spcAft>
                <a:buClr>
                  <a:srgbClr val="000000"/>
                </a:buClr>
                <a:buSzPts val="1600"/>
                <a:buFont typeface="Century Gothic"/>
                <a:buNone/>
              </a:pPr>
              <a:r>
                <a:rPr lang="en-US" sz="1600" b="0" i="0" u="none" strike="noStrike" cap="none">
                  <a:solidFill>
                    <a:srgbClr val="000000"/>
                  </a:solidFill>
                  <a:latin typeface="Century Gothic"/>
                  <a:ea typeface="Century Gothic"/>
                  <a:cs typeface="Century Gothic"/>
                  <a:sym typeface="Century Gothic"/>
                </a:rPr>
                <a:t>-Single entrance for registration needs</a:t>
              </a:r>
              <a:endParaRPr/>
            </a:p>
          </p:txBody>
        </p:sp>
        <p:sp>
          <p:nvSpPr>
            <p:cNvPr id="278" name="Google Shape;278;g2626bdecb88_4_121"/>
            <p:cNvSpPr/>
            <p:nvPr/>
          </p:nvSpPr>
          <p:spPr>
            <a:xfrm>
              <a:off x="3488561" y="967954"/>
              <a:ext cx="812109" cy="812109"/>
            </a:xfrm>
            <a:prstGeom prst="rect">
              <a:avLst/>
            </a:prstGeom>
            <a:blipFill rotWithShape="1">
              <a:blip r:embed="rId4" cstate="email">
                <a:alphaModFix/>
                <a:extLst>
                  <a:ext uri="{28A0092B-C50C-407E-A947-70E740481C1C}">
                    <a14:useLocalDpi xmlns:a14="http://schemas.microsoft.com/office/drawing/2010/main"/>
                  </a:ext>
                </a:extLst>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g2626bdecb88_4_121"/>
            <p:cNvSpPr/>
            <p:nvPr/>
          </p:nvSpPr>
          <p:spPr>
            <a:xfrm>
              <a:off x="2734460" y="1897511"/>
              <a:ext cx="2320312" cy="5655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2626bdecb88_4_121"/>
            <p:cNvSpPr txBox="1"/>
            <p:nvPr/>
          </p:nvSpPr>
          <p:spPr>
            <a:xfrm>
              <a:off x="2734460" y="1897511"/>
              <a:ext cx="2320312" cy="56557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200"/>
                <a:buFont typeface="Century Gothic"/>
                <a:buNone/>
              </a:pPr>
              <a:r>
                <a:rPr lang="en-US" sz="2200" b="1" i="0" u="sng" strike="noStrike" cap="none">
                  <a:solidFill>
                    <a:srgbClr val="000000"/>
                  </a:solidFill>
                  <a:latin typeface="Century Gothic"/>
                  <a:ea typeface="Century Gothic"/>
                  <a:cs typeface="Century Gothic"/>
                  <a:sym typeface="Century Gothic"/>
                </a:rPr>
                <a:t>INTAKE</a:t>
              </a:r>
              <a:endParaRPr/>
            </a:p>
          </p:txBody>
        </p:sp>
        <p:sp>
          <p:nvSpPr>
            <p:cNvPr id="281" name="Google Shape;281;g2626bdecb88_4_121"/>
            <p:cNvSpPr/>
            <p:nvPr/>
          </p:nvSpPr>
          <p:spPr>
            <a:xfrm>
              <a:off x="2734460" y="2517714"/>
              <a:ext cx="2320312" cy="11815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g2626bdecb88_4_121"/>
            <p:cNvSpPr txBox="1"/>
            <p:nvPr/>
          </p:nvSpPr>
          <p:spPr>
            <a:xfrm>
              <a:off x="2734460" y="2517714"/>
              <a:ext cx="2320312" cy="118158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Century Gothic"/>
                <a:buNone/>
              </a:pPr>
              <a:r>
                <a:rPr lang="en-US" sz="1600" b="0" i="0" u="none" strike="noStrike" cap="none">
                  <a:solidFill>
                    <a:srgbClr val="000000"/>
                  </a:solidFill>
                  <a:latin typeface="Century Gothic"/>
                  <a:ea typeface="Century Gothic"/>
                  <a:cs typeface="Century Gothic"/>
                  <a:sym typeface="Century Gothic"/>
                </a:rPr>
                <a:t>-Descriptors</a:t>
              </a:r>
              <a:endParaRPr/>
            </a:p>
            <a:p>
              <a:pPr marL="0" marR="0" lvl="0" indent="0" algn="ctr" rtl="0">
                <a:lnSpc>
                  <a:spcPct val="100000"/>
                </a:lnSpc>
                <a:spcBef>
                  <a:spcPts val="560"/>
                </a:spcBef>
                <a:spcAft>
                  <a:spcPts val="0"/>
                </a:spcAft>
                <a:buClr>
                  <a:srgbClr val="000000"/>
                </a:buClr>
                <a:buSzPts val="1600"/>
                <a:buFont typeface="Century Gothic"/>
                <a:buNone/>
              </a:pPr>
              <a:r>
                <a:rPr lang="en-US" sz="1600" b="0" i="0" u="none" strike="noStrike" cap="none">
                  <a:solidFill>
                    <a:srgbClr val="000000"/>
                  </a:solidFill>
                  <a:latin typeface="Century Gothic"/>
                  <a:ea typeface="Century Gothic"/>
                  <a:cs typeface="Century Gothic"/>
                  <a:sym typeface="Century Gothic"/>
                </a:rPr>
                <a:t>-Intake Templates </a:t>
              </a:r>
              <a:endParaRPr/>
            </a:p>
            <a:p>
              <a:pPr marL="0" marR="0" lvl="0" indent="0" algn="ctr" rtl="0">
                <a:lnSpc>
                  <a:spcPct val="100000"/>
                </a:lnSpc>
                <a:spcBef>
                  <a:spcPts val="560"/>
                </a:spcBef>
                <a:spcAft>
                  <a:spcPts val="0"/>
                </a:spcAft>
                <a:buClr>
                  <a:srgbClr val="000000"/>
                </a:buClr>
                <a:buSzPts val="1600"/>
                <a:buFont typeface="Century Gothic"/>
                <a:buNone/>
              </a:pPr>
              <a:r>
                <a:rPr lang="en-US" sz="1600" b="0" i="0" u="none" strike="noStrike" cap="none">
                  <a:solidFill>
                    <a:srgbClr val="000000"/>
                  </a:solidFill>
                  <a:latin typeface="Century Gothic"/>
                  <a:ea typeface="Century Gothic"/>
                  <a:cs typeface="Century Gothic"/>
                  <a:sym typeface="Century Gothic"/>
                </a:rPr>
                <a:t>-Photographs</a:t>
              </a:r>
              <a:endParaRPr/>
            </a:p>
          </p:txBody>
        </p:sp>
        <p:sp>
          <p:nvSpPr>
            <p:cNvPr id="283" name="Google Shape;283;g2626bdecb88_4_121"/>
            <p:cNvSpPr/>
            <p:nvPr/>
          </p:nvSpPr>
          <p:spPr>
            <a:xfrm>
              <a:off x="8789161" y="938133"/>
              <a:ext cx="812109" cy="812109"/>
            </a:xfrm>
            <a:prstGeom prst="rect">
              <a:avLst/>
            </a:prstGeom>
            <a:blipFill rotWithShape="1">
              <a:blip r:embed="rId5" cstate="email">
                <a:alphaModFix/>
                <a:extLst>
                  <a:ext uri="{28A0092B-C50C-407E-A947-70E740481C1C}">
                    <a14:useLocalDpi xmlns:a14="http://schemas.microsoft.com/office/drawing/2010/main"/>
                  </a:ext>
                </a:extLst>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g2626bdecb88_4_121"/>
            <p:cNvSpPr/>
            <p:nvPr/>
          </p:nvSpPr>
          <p:spPr>
            <a:xfrm>
              <a:off x="5460827" y="1897511"/>
              <a:ext cx="2320312" cy="5655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2626bdecb88_4_121"/>
            <p:cNvSpPr txBox="1"/>
            <p:nvPr/>
          </p:nvSpPr>
          <p:spPr>
            <a:xfrm>
              <a:off x="5460827" y="1897511"/>
              <a:ext cx="2320312" cy="56557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200"/>
                <a:buFont typeface="Century Gothic"/>
                <a:buNone/>
              </a:pPr>
              <a:r>
                <a:rPr lang="en-US" sz="2200" b="1" i="0" u="sng" strike="noStrike" cap="none">
                  <a:solidFill>
                    <a:srgbClr val="000000"/>
                  </a:solidFill>
                  <a:latin typeface="Century Gothic"/>
                  <a:ea typeface="Century Gothic"/>
                  <a:cs typeface="Century Gothic"/>
                  <a:sym typeface="Century Gothic"/>
                </a:rPr>
                <a:t>TRACKING</a:t>
              </a:r>
              <a:endParaRPr/>
            </a:p>
          </p:txBody>
        </p:sp>
        <p:sp>
          <p:nvSpPr>
            <p:cNvPr id="286" name="Google Shape;286;g2626bdecb88_4_121"/>
            <p:cNvSpPr/>
            <p:nvPr/>
          </p:nvSpPr>
          <p:spPr>
            <a:xfrm>
              <a:off x="5460827" y="2517714"/>
              <a:ext cx="2320312" cy="11815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g2626bdecb88_4_121"/>
            <p:cNvSpPr txBox="1"/>
            <p:nvPr/>
          </p:nvSpPr>
          <p:spPr>
            <a:xfrm>
              <a:off x="5460827" y="2517714"/>
              <a:ext cx="2320312" cy="118158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Century Gothic"/>
                <a:buNone/>
              </a:pPr>
              <a:r>
                <a:rPr lang="en-US" sz="1600" b="0" i="0" u="none" strike="noStrike" cap="none">
                  <a:solidFill>
                    <a:srgbClr val="000000"/>
                  </a:solidFill>
                  <a:latin typeface="Century Gothic"/>
                  <a:ea typeface="Century Gothic"/>
                  <a:cs typeface="Century Gothic"/>
                  <a:sym typeface="Century Gothic"/>
                </a:rPr>
                <a:t>-Wristbands</a:t>
              </a:r>
              <a:endParaRPr/>
            </a:p>
            <a:p>
              <a:pPr marL="0" marR="0" lvl="0" indent="0" algn="ctr" rtl="0">
                <a:lnSpc>
                  <a:spcPct val="100000"/>
                </a:lnSpc>
                <a:spcBef>
                  <a:spcPts val="560"/>
                </a:spcBef>
                <a:spcAft>
                  <a:spcPts val="0"/>
                </a:spcAft>
                <a:buClr>
                  <a:srgbClr val="000000"/>
                </a:buClr>
                <a:buSzPts val="1600"/>
                <a:buFont typeface="Century Gothic"/>
                <a:buNone/>
              </a:pPr>
              <a:r>
                <a:rPr lang="en-US" sz="1600" b="0" i="0" u="none" strike="noStrike" cap="none">
                  <a:solidFill>
                    <a:srgbClr val="000000"/>
                  </a:solidFill>
                  <a:latin typeface="Century Gothic"/>
                  <a:ea typeface="Century Gothic"/>
                  <a:cs typeface="Century Gothic"/>
                  <a:sym typeface="Century Gothic"/>
                </a:rPr>
                <a:t>-Ambassadors</a:t>
              </a:r>
              <a:endParaRPr/>
            </a:p>
            <a:p>
              <a:pPr marL="0" marR="0" lvl="0" indent="0" algn="ctr" rtl="0">
                <a:lnSpc>
                  <a:spcPct val="100000"/>
                </a:lnSpc>
                <a:spcBef>
                  <a:spcPts val="560"/>
                </a:spcBef>
                <a:spcAft>
                  <a:spcPts val="0"/>
                </a:spcAft>
                <a:buClr>
                  <a:srgbClr val="000000"/>
                </a:buClr>
                <a:buSzPts val="1600"/>
                <a:buFont typeface="Century Gothic"/>
                <a:buNone/>
              </a:pPr>
              <a:r>
                <a:rPr lang="en-US" sz="1600" b="0" i="0" u="none" strike="noStrike" cap="none">
                  <a:solidFill>
                    <a:srgbClr val="000000"/>
                  </a:solidFill>
                  <a:latin typeface="Century Gothic"/>
                  <a:ea typeface="Century Gothic"/>
                  <a:cs typeface="Century Gothic"/>
                  <a:sym typeface="Century Gothic"/>
                </a:rPr>
                <a:t>-Charting</a:t>
              </a:r>
              <a:endParaRPr/>
            </a:p>
          </p:txBody>
        </p:sp>
        <p:sp>
          <p:nvSpPr>
            <p:cNvPr id="288" name="Google Shape;288;g2626bdecb88_4_121"/>
            <p:cNvSpPr/>
            <p:nvPr/>
          </p:nvSpPr>
          <p:spPr>
            <a:xfrm>
              <a:off x="6078821" y="948073"/>
              <a:ext cx="812109" cy="812109"/>
            </a:xfrm>
            <a:prstGeom prst="rect">
              <a:avLst/>
            </a:prstGeom>
            <a:blipFill rotWithShape="1">
              <a:blip r:embed="rId6" cstate="email">
                <a:alphaModFix/>
                <a:extLst>
                  <a:ext uri="{28A0092B-C50C-407E-A947-70E740481C1C}">
                    <a14:useLocalDpi xmlns:a14="http://schemas.microsoft.com/office/drawing/2010/main"/>
                  </a:ext>
                </a:extLst>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g2626bdecb88_4_121"/>
            <p:cNvSpPr/>
            <p:nvPr/>
          </p:nvSpPr>
          <p:spPr>
            <a:xfrm>
              <a:off x="8079323" y="1774266"/>
              <a:ext cx="2320312" cy="5655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g2626bdecb88_4_121"/>
            <p:cNvSpPr txBox="1"/>
            <p:nvPr/>
          </p:nvSpPr>
          <p:spPr>
            <a:xfrm>
              <a:off x="8079323" y="1774266"/>
              <a:ext cx="2320312" cy="56557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Century Gothic"/>
                <a:buNone/>
              </a:pPr>
              <a:r>
                <a:rPr lang="en-US" sz="1800" b="1" i="0" u="sng" strike="noStrike" cap="none">
                  <a:solidFill>
                    <a:srgbClr val="000000"/>
                  </a:solidFill>
                  <a:latin typeface="Century Gothic"/>
                  <a:ea typeface="Century Gothic"/>
                  <a:cs typeface="Century Gothic"/>
                  <a:sym typeface="Century Gothic"/>
                </a:rPr>
                <a:t>DEFINITIVE IDENTIFICATION</a:t>
              </a:r>
              <a:endParaRPr/>
            </a:p>
          </p:txBody>
        </p:sp>
        <p:sp>
          <p:nvSpPr>
            <p:cNvPr id="291" name="Google Shape;291;g2626bdecb88_4_121"/>
            <p:cNvSpPr/>
            <p:nvPr/>
          </p:nvSpPr>
          <p:spPr>
            <a:xfrm>
              <a:off x="8107677" y="2507789"/>
              <a:ext cx="2320312" cy="11815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g2626bdecb88_4_121"/>
            <p:cNvSpPr txBox="1"/>
            <p:nvPr/>
          </p:nvSpPr>
          <p:spPr>
            <a:xfrm>
              <a:off x="8107677" y="2507789"/>
              <a:ext cx="2320312" cy="118158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Century Gothic"/>
                <a:buNone/>
              </a:pPr>
              <a:r>
                <a:rPr lang="en-US" sz="1600" b="0" i="0" u="none" strike="noStrike" cap="none">
                  <a:solidFill>
                    <a:srgbClr val="000000"/>
                  </a:solidFill>
                  <a:latin typeface="Century Gothic"/>
                  <a:ea typeface="Century Gothic"/>
                  <a:cs typeface="Century Gothic"/>
                  <a:sym typeface="Century Gothic"/>
                </a:rPr>
                <a:t>-Hospital Policies </a:t>
              </a:r>
              <a:endParaRPr/>
            </a:p>
            <a:p>
              <a:pPr marL="0" marR="0" lvl="0" indent="0" algn="ctr" rtl="0">
                <a:lnSpc>
                  <a:spcPct val="100000"/>
                </a:lnSpc>
                <a:spcBef>
                  <a:spcPts val="560"/>
                </a:spcBef>
                <a:spcAft>
                  <a:spcPts val="0"/>
                </a:spcAft>
                <a:buClr>
                  <a:srgbClr val="000000"/>
                </a:buClr>
                <a:buSzPts val="1600"/>
                <a:buFont typeface="Century Gothic"/>
                <a:buNone/>
              </a:pPr>
              <a:r>
                <a:rPr lang="en-US" sz="1600" b="0" i="0" u="none" strike="noStrike" cap="none">
                  <a:solidFill>
                    <a:srgbClr val="000000"/>
                  </a:solidFill>
                  <a:latin typeface="Century Gothic"/>
                  <a:ea typeface="Century Gothic"/>
                  <a:cs typeface="Century Gothic"/>
                  <a:sym typeface="Century Gothic"/>
                </a:rPr>
                <a:t>-Transition of Care</a:t>
              </a:r>
              <a:endParaRPr/>
            </a:p>
          </p:txBody>
        </p:sp>
      </p:grpSp>
      <p:sp>
        <p:nvSpPr>
          <p:cNvPr id="293" name="Google Shape;293;g2626bdecb88_4_12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sp>
        <p:nvSpPr>
          <p:cNvPr id="294" name="Google Shape;294;g2626bdecb88_4_121"/>
          <p:cNvSpPr txBox="1"/>
          <p:nvPr/>
        </p:nvSpPr>
        <p:spPr>
          <a:xfrm>
            <a:off x="3881625" y="4169675"/>
            <a:ext cx="7900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8"/>
          <p:cNvSpPr txBox="1">
            <a:spLocks noGrp="1"/>
          </p:cNvSpPr>
          <p:nvPr>
            <p:ph type="title"/>
          </p:nvPr>
        </p:nvSpPr>
        <p:spPr>
          <a:xfrm>
            <a:off x="536060" y="230084"/>
            <a:ext cx="10515600" cy="13257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000"/>
              <a:buFont typeface="Century Gothic"/>
              <a:buNone/>
            </a:pPr>
            <a:r>
              <a:rPr lang="en-US" b="1"/>
              <a:t>REGISTRATION</a:t>
            </a:r>
            <a:endParaRPr/>
          </a:p>
        </p:txBody>
      </p:sp>
      <p:sp>
        <p:nvSpPr>
          <p:cNvPr id="301" name="Google Shape;301;p8"/>
          <p:cNvSpPr txBox="1">
            <a:spLocks noGrp="1"/>
          </p:cNvSpPr>
          <p:nvPr>
            <p:ph type="body" idx="1"/>
          </p:nvPr>
        </p:nvSpPr>
        <p:spPr>
          <a:xfrm>
            <a:off x="673200" y="2261926"/>
            <a:ext cx="11045400" cy="56760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spAutoFit/>
          </a:bodyPr>
          <a:lstStyle/>
          <a:p>
            <a:pPr marL="342900">
              <a:spcBef>
                <a:spcPts val="0"/>
              </a:spcBef>
              <a:buSzPts val="2000"/>
              <a:buFont typeface="Courier New" panose="02070309020205020404" pitchFamily="49" charset="0"/>
              <a:buChar char="o"/>
            </a:pPr>
            <a:r>
              <a:rPr lang="en-US" sz="2000" dirty="0"/>
              <a:t>E</a:t>
            </a:r>
            <a:r>
              <a:rPr lang="en-US" dirty="0"/>
              <a:t>lectronic medical records (EMR) are useful for ensuring tracking of patients throughout the course of a hospital stay, but a large-scale disaster </a:t>
            </a:r>
            <a:r>
              <a:rPr lang="en-US"/>
              <a:t>can cause </a:t>
            </a:r>
            <a:r>
              <a:rPr lang="en-US" dirty="0"/>
              <a:t>electricity failure, loss of internet or an EMR overload and this may lead to complete loss of electronic medical systems.</a:t>
            </a:r>
            <a:endParaRPr sz="1600" dirty="0"/>
          </a:p>
          <a:p>
            <a:pPr marL="0" lvl="0" indent="0" algn="l" rtl="0">
              <a:spcBef>
                <a:spcPts val="970"/>
              </a:spcBef>
              <a:spcAft>
                <a:spcPts val="0"/>
              </a:spcAft>
              <a:buSzPts val="2000"/>
              <a:buNone/>
            </a:pPr>
            <a:endParaRPr dirty="0"/>
          </a:p>
          <a:p>
            <a:pPr marL="342900" lvl="0" indent="-339725" algn="l" rtl="0">
              <a:spcBef>
                <a:spcPts val="970"/>
              </a:spcBef>
              <a:spcAft>
                <a:spcPts val="0"/>
              </a:spcAft>
              <a:buSzPts val="1800"/>
              <a:buFont typeface="Courier New" panose="02070309020205020404" pitchFamily="49" charset="0"/>
              <a:buChar char="o"/>
            </a:pPr>
            <a:r>
              <a:rPr lang="en-US" dirty="0"/>
              <a:t>EMR systems require regular training of disaster models and review of the system, to ensure that participating staff members can successfully use it during an event:</a:t>
            </a:r>
            <a:endParaRPr sz="1600" dirty="0"/>
          </a:p>
          <a:p>
            <a:pPr marL="746125" lvl="1" indent="-285750" algn="l" rtl="0">
              <a:spcBef>
                <a:spcPts val="970"/>
              </a:spcBef>
              <a:spcAft>
                <a:spcPts val="0"/>
              </a:spcAft>
              <a:buSzPts val="1800"/>
              <a:buFont typeface="Courier New" panose="02070309020205020404" pitchFamily="49" charset="0"/>
              <a:buChar char="o"/>
            </a:pPr>
            <a:r>
              <a:rPr lang="en-US" sz="1800" dirty="0"/>
              <a:t>Disaster mode nuances</a:t>
            </a:r>
            <a:endParaRPr sz="1400" dirty="0"/>
          </a:p>
          <a:p>
            <a:pPr marL="746125" lvl="1" indent="-285750" algn="l" rtl="0">
              <a:spcBef>
                <a:spcPts val="970"/>
              </a:spcBef>
              <a:spcAft>
                <a:spcPts val="0"/>
              </a:spcAft>
              <a:buSzPts val="1800"/>
              <a:buFont typeface="Courier New" panose="02070309020205020404" pitchFamily="49" charset="0"/>
              <a:buChar char="o"/>
            </a:pPr>
            <a:r>
              <a:rPr lang="en-US" sz="1800" dirty="0"/>
              <a:t>Turnover of staffing </a:t>
            </a:r>
            <a:endParaRPr sz="1400" dirty="0"/>
          </a:p>
          <a:p>
            <a:pPr marL="742950" lvl="1" indent="-285750" algn="l" rtl="0">
              <a:spcBef>
                <a:spcPts val="970"/>
              </a:spcBef>
              <a:spcAft>
                <a:spcPts val="0"/>
              </a:spcAft>
              <a:buSzPts val="2000"/>
              <a:buFont typeface="Courier New" panose="02070309020205020404" pitchFamily="49" charset="0"/>
              <a:buChar char="o"/>
            </a:pPr>
            <a:endParaRPr sz="1800" dirty="0"/>
          </a:p>
          <a:p>
            <a:pPr marL="342900" lvl="0" indent="-339725" algn="l" rtl="0">
              <a:spcBef>
                <a:spcPts val="970"/>
              </a:spcBef>
              <a:spcAft>
                <a:spcPts val="0"/>
              </a:spcAft>
              <a:buSzPts val="1800"/>
              <a:buFont typeface="Courier New" panose="02070309020205020404" pitchFamily="49" charset="0"/>
              <a:buChar char="o"/>
            </a:pPr>
            <a:r>
              <a:rPr lang="en-US" dirty="0"/>
              <a:t>Hospital systems have back-up paper charting available, but having a disaster-specific bin with easy to fill in paper registration can be used in times of high stress on the hospital system.  These forms can follow the patient to ensure there is flow of information, when the normal processes have been disrupted.</a:t>
            </a:r>
            <a:endParaRPr sz="1600" dirty="0"/>
          </a:p>
          <a:p>
            <a:pPr marL="0" lvl="0" indent="0" algn="l" rtl="0">
              <a:spcBef>
                <a:spcPts val="970"/>
              </a:spcBef>
              <a:spcAft>
                <a:spcPts val="0"/>
              </a:spcAft>
              <a:buSzPts val="2000"/>
              <a:buNone/>
            </a:pPr>
            <a:endParaRPr dirty="0"/>
          </a:p>
          <a:p>
            <a:pPr marL="342900" lvl="0" indent="-225425" algn="l" rtl="0">
              <a:spcBef>
                <a:spcPts val="970"/>
              </a:spcBef>
              <a:spcAft>
                <a:spcPts val="0"/>
              </a:spcAft>
              <a:buSzPts val="2000"/>
              <a:buNone/>
            </a:pPr>
            <a:endParaRPr dirty="0"/>
          </a:p>
          <a:p>
            <a:pPr marL="342900" lvl="0" indent="-225425" algn="l" rtl="0">
              <a:spcBef>
                <a:spcPts val="970"/>
              </a:spcBef>
              <a:spcAft>
                <a:spcPts val="0"/>
              </a:spcAft>
              <a:buSzPts val="2000"/>
              <a:buNone/>
            </a:pPr>
            <a:endParaRPr dirty="0"/>
          </a:p>
        </p:txBody>
      </p:sp>
      <p:sp>
        <p:nvSpPr>
          <p:cNvPr id="302" name="Google Shape;302;p8"/>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9"/>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4000"/>
              <a:buFont typeface="Century Gothic"/>
              <a:buNone/>
            </a:pPr>
            <a:r>
              <a:rPr lang="en-US" b="1">
                <a:solidFill>
                  <a:srgbClr val="FFFFFF"/>
                </a:solidFill>
              </a:rPr>
              <a:t>CONTACT POINT</a:t>
            </a:r>
            <a:endParaRPr sz="3600" b="1">
              <a:solidFill>
                <a:srgbClr val="FFFFFF"/>
              </a:solidFill>
            </a:endParaRPr>
          </a:p>
        </p:txBody>
      </p:sp>
      <p:sp>
        <p:nvSpPr>
          <p:cNvPr id="309" name="Google Shape;309;p9"/>
          <p:cNvSpPr/>
          <p:nvPr/>
        </p:nvSpPr>
        <p:spPr>
          <a:xfrm>
            <a:off x="481575" y="2244375"/>
            <a:ext cx="3163200" cy="19596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85000"/>
              </a:lnSpc>
              <a:spcBef>
                <a:spcPts val="0"/>
              </a:spcBef>
              <a:spcAft>
                <a:spcPts val="0"/>
              </a:spcAft>
              <a:buClr>
                <a:schemeClr val="lt1"/>
              </a:buClr>
              <a:buSzPts val="2000"/>
              <a:buFont typeface="Century Gothic"/>
              <a:buChar char="●"/>
            </a:pPr>
            <a:r>
              <a:rPr lang="en-US" sz="2000" b="0" i="0" u="none" strike="noStrike" cap="none">
                <a:solidFill>
                  <a:schemeClr val="lt1"/>
                </a:solidFill>
                <a:latin typeface="Century Gothic"/>
                <a:ea typeface="Century Gothic"/>
                <a:cs typeface="Century Gothic"/>
                <a:sym typeface="Century Gothic"/>
              </a:rPr>
              <a:t>Registration needs to occur from the moment of arrival into the system.</a:t>
            </a:r>
            <a:endParaRPr sz="2000"/>
          </a:p>
          <a:p>
            <a:pPr marL="457200" marR="0" lvl="0" indent="0" algn="l" rtl="0">
              <a:lnSpc>
                <a:spcPct val="85000"/>
              </a:lnSpc>
              <a:spcBef>
                <a:spcPts val="400"/>
              </a:spcBef>
              <a:spcAft>
                <a:spcPts val="0"/>
              </a:spcAft>
              <a:buNone/>
            </a:pPr>
            <a:r>
              <a:rPr lang="en-US" sz="2000" b="0" i="0" u="none" strike="noStrike" cap="none">
                <a:solidFill>
                  <a:schemeClr val="lt1"/>
                </a:solidFill>
                <a:latin typeface="Century Gothic"/>
                <a:ea typeface="Century Gothic"/>
                <a:cs typeface="Century Gothic"/>
                <a:sym typeface="Century Gothic"/>
              </a:rPr>
              <a:t>    * Registration personnel at every point of entry in order to capture all patients</a:t>
            </a:r>
            <a:endParaRPr sz="2000"/>
          </a:p>
          <a:p>
            <a:pPr marL="457200" marR="0" lvl="0" indent="0" algn="l" rtl="0">
              <a:lnSpc>
                <a:spcPct val="85000"/>
              </a:lnSpc>
              <a:spcBef>
                <a:spcPts val="360"/>
              </a:spcBef>
              <a:spcAft>
                <a:spcPts val="0"/>
              </a:spcAft>
              <a:buNone/>
            </a:pPr>
            <a:r>
              <a:rPr lang="en-US" sz="2000" b="0" i="0" u="none" strike="noStrike" cap="none">
                <a:solidFill>
                  <a:schemeClr val="lt1"/>
                </a:solidFill>
                <a:latin typeface="Century Gothic"/>
                <a:ea typeface="Century Gothic"/>
                <a:cs typeface="Century Gothic"/>
                <a:sym typeface="Century Gothic"/>
              </a:rPr>
              <a:t>    * Consider filtering all patients into one entry point to ensure organization and capturing of each person arriving</a:t>
            </a:r>
            <a:endParaRPr sz="2000"/>
          </a:p>
        </p:txBody>
      </p:sp>
      <p:sp>
        <p:nvSpPr>
          <p:cNvPr id="310" name="Google Shape;310;p9"/>
          <p:cNvSpPr/>
          <p:nvPr/>
        </p:nvSpPr>
        <p:spPr>
          <a:xfrm>
            <a:off x="4322100" y="2244375"/>
            <a:ext cx="3381600" cy="30453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85000"/>
              </a:lnSpc>
              <a:spcBef>
                <a:spcPts val="0"/>
              </a:spcBef>
              <a:spcAft>
                <a:spcPts val="0"/>
              </a:spcAft>
              <a:buClr>
                <a:schemeClr val="lt1"/>
              </a:buClr>
              <a:buSzPts val="2000"/>
              <a:buFont typeface="Century Gothic"/>
              <a:buChar char="●"/>
            </a:pPr>
            <a:r>
              <a:rPr lang="en-US" sz="2000" b="0" i="0" u="none" strike="noStrike" cap="none">
                <a:solidFill>
                  <a:schemeClr val="lt1"/>
                </a:solidFill>
                <a:latin typeface="Century Gothic"/>
                <a:ea typeface="Century Gothic"/>
                <a:cs typeface="Century Gothic"/>
                <a:sym typeface="Century Gothic"/>
              </a:rPr>
              <a:t>Any identifying information should be obtained at the start of this registration process (</a:t>
            </a:r>
            <a:r>
              <a:rPr lang="en-US" sz="2000" b="1" i="0" u="none" strike="noStrike" cap="none">
                <a:solidFill>
                  <a:schemeClr val="lt1"/>
                </a:solidFill>
                <a:latin typeface="Century Gothic"/>
                <a:ea typeface="Century Gothic"/>
                <a:cs typeface="Century Gothic"/>
                <a:sym typeface="Century Gothic"/>
              </a:rPr>
              <a:t>clothes worn, accompanied by whom or what EMS service, location found…</a:t>
            </a:r>
            <a:r>
              <a:rPr lang="en-US" sz="2000" b="0" i="0" u="none" strike="noStrike" cap="none">
                <a:solidFill>
                  <a:schemeClr val="lt1"/>
                </a:solidFill>
                <a:latin typeface="Century Gothic"/>
                <a:ea typeface="Century Gothic"/>
                <a:cs typeface="Century Gothic"/>
                <a:sym typeface="Century Gothic"/>
              </a:rPr>
              <a:t>).  </a:t>
            </a:r>
            <a:endParaRPr/>
          </a:p>
        </p:txBody>
      </p:sp>
      <p:sp>
        <p:nvSpPr>
          <p:cNvPr id="311" name="Google Shape;311;p9"/>
          <p:cNvSpPr/>
          <p:nvPr/>
        </p:nvSpPr>
        <p:spPr>
          <a:xfrm>
            <a:off x="8340900" y="2244375"/>
            <a:ext cx="3041100" cy="33501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85000"/>
              </a:lnSpc>
              <a:spcBef>
                <a:spcPts val="0"/>
              </a:spcBef>
              <a:spcAft>
                <a:spcPts val="0"/>
              </a:spcAft>
              <a:buClr>
                <a:schemeClr val="lt1"/>
              </a:buClr>
              <a:buSzPts val="2000"/>
              <a:buFont typeface="Century Gothic"/>
              <a:buChar char="●"/>
            </a:pPr>
            <a:r>
              <a:rPr lang="en-US" sz="2000" b="0" i="0" u="none" strike="noStrike" cap="none">
                <a:solidFill>
                  <a:schemeClr val="lt1"/>
                </a:solidFill>
                <a:latin typeface="Century Gothic"/>
                <a:ea typeface="Century Gothic"/>
                <a:cs typeface="Century Gothic"/>
                <a:sym typeface="Century Gothic"/>
              </a:rPr>
              <a:t>Some patients may be </a:t>
            </a:r>
            <a:r>
              <a:rPr lang="en-US" sz="2000">
                <a:solidFill>
                  <a:schemeClr val="lt1"/>
                </a:solidFill>
                <a:latin typeface="Century Gothic"/>
                <a:ea typeface="Century Gothic"/>
                <a:cs typeface="Century Gothic"/>
                <a:sym typeface="Century Gothic"/>
              </a:rPr>
              <a:t>assigned</a:t>
            </a:r>
            <a:r>
              <a:rPr lang="en-US" sz="2000" b="0" i="0" u="none" strike="noStrike" cap="none">
                <a:solidFill>
                  <a:schemeClr val="lt1"/>
                </a:solidFill>
                <a:latin typeface="Century Gothic"/>
                <a:ea typeface="Century Gothic"/>
                <a:cs typeface="Century Gothic"/>
                <a:sym typeface="Century Gothic"/>
              </a:rPr>
              <a:t> a disaster pseudonym, but any naming identification obtained during the registration process should be linked to the chart</a:t>
            </a:r>
            <a:endParaRPr sz="2000"/>
          </a:p>
        </p:txBody>
      </p:sp>
      <p:sp>
        <p:nvSpPr>
          <p:cNvPr id="312" name="Google Shape;312;p9"/>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5</a:t>
            </a:fld>
            <a:endParaRPr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2"/>
          <p:cNvSpPr txBox="1">
            <a:spLocks noGrp="1"/>
          </p:cNvSpPr>
          <p:nvPr>
            <p:ph type="title"/>
          </p:nvPr>
        </p:nvSpPr>
        <p:spPr>
          <a:xfrm>
            <a:off x="4654283" y="88409"/>
            <a:ext cx="6894600" cy="17832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5400"/>
              <a:buFont typeface="Century Gothic"/>
              <a:buNone/>
            </a:pPr>
            <a:r>
              <a:rPr lang="en-US" sz="5400" b="1"/>
              <a:t>INTAKE</a:t>
            </a:r>
            <a:endParaRPr/>
          </a:p>
        </p:txBody>
      </p:sp>
      <p:sp>
        <p:nvSpPr>
          <p:cNvPr id="319" name="Google Shape;319;p12"/>
          <p:cNvSpPr txBox="1">
            <a:spLocks noGrp="1"/>
          </p:cNvSpPr>
          <p:nvPr>
            <p:ph type="body" idx="1"/>
          </p:nvPr>
        </p:nvSpPr>
        <p:spPr>
          <a:xfrm>
            <a:off x="4654296" y="2706624"/>
            <a:ext cx="6894576" cy="3483864"/>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fontScale="92500" lnSpcReduction="10000"/>
          </a:bodyPr>
          <a:lstStyle/>
          <a:p>
            <a:pPr lvl="0" indent="-457200" algn="l" rtl="0">
              <a:spcBef>
                <a:spcPts val="0"/>
              </a:spcBef>
              <a:spcAft>
                <a:spcPts val="0"/>
              </a:spcAft>
              <a:buSzPct val="100000"/>
              <a:buFont typeface="Courier New" panose="02070309020205020404" pitchFamily="49" charset="0"/>
              <a:buChar char="o"/>
            </a:pPr>
            <a:r>
              <a:rPr lang="en-US" sz="3200" dirty="0"/>
              <a:t>The use of an instant print camera or easy photo technology within the EMR system provides an important layer of identification and is strongly recommended to help with the organization and ability to identify patients </a:t>
            </a:r>
            <a:endParaRPr dirty="0"/>
          </a:p>
          <a:p>
            <a:pPr marL="342900" lvl="0" indent="-213677" algn="l" rtl="0">
              <a:spcBef>
                <a:spcPts val="1007"/>
              </a:spcBef>
              <a:spcAft>
                <a:spcPts val="0"/>
              </a:spcAft>
              <a:buSzPct val="100000"/>
              <a:buNone/>
            </a:pPr>
            <a:endParaRPr sz="2200" dirty="0"/>
          </a:p>
        </p:txBody>
      </p:sp>
      <p:pic>
        <p:nvPicPr>
          <p:cNvPr id="320" name="Google Shape;320;p12"/>
          <p:cNvPicPr preferRelativeResize="0"/>
          <p:nvPr/>
        </p:nvPicPr>
        <p:blipFill rotWithShape="1">
          <a:blip r:embed="rId3" cstate="email">
            <a:alphaModFix amt="66000"/>
            <a:extLst>
              <a:ext uri="{28A0092B-C50C-407E-A947-70E740481C1C}">
                <a14:useLocalDpi xmlns:a14="http://schemas.microsoft.com/office/drawing/2010/main"/>
              </a:ext>
            </a:extLst>
          </a:blip>
          <a:srcRect/>
          <a:stretch/>
        </p:blipFill>
        <p:spPr>
          <a:xfrm>
            <a:off x="-38306" y="0"/>
            <a:ext cx="4052522" cy="6858000"/>
          </a:xfrm>
          <a:custGeom>
            <a:avLst/>
            <a:gdLst/>
            <a:ahLst/>
            <a:cxnLst/>
            <a:rect l="l" t="t" r="r" b="b"/>
            <a:pathLst>
              <a:path w="4052542" h="6858000" extrusionOk="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ln>
            <a:noFill/>
          </a:ln>
        </p:spPr>
      </p:pic>
      <p:sp>
        <p:nvSpPr>
          <p:cNvPr id="321" name="Google Shape;321;p1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2" name="Rectangle 1">
            <a:extLst>
              <a:ext uri="{FF2B5EF4-FFF2-40B4-BE49-F238E27FC236}">
                <a16:creationId xmlns:a16="http://schemas.microsoft.com/office/drawing/2014/main" id="{95D3E4DC-D031-922C-1276-47E6EF9CB81C}"/>
              </a:ext>
            </a:extLst>
          </p:cNvPr>
          <p:cNvSpPr/>
          <p:nvPr/>
        </p:nvSpPr>
        <p:spPr>
          <a:xfrm>
            <a:off x="8794729" y="2934890"/>
            <a:ext cx="2883745" cy="1988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Google Shape;327;p11"/>
          <p:cNvSpPr txBox="1">
            <a:spLocks noGrp="1"/>
          </p:cNvSpPr>
          <p:nvPr>
            <p:ph type="title"/>
          </p:nvPr>
        </p:nvSpPr>
        <p:spPr>
          <a:xfrm>
            <a:off x="572493" y="667512"/>
            <a:ext cx="11018520" cy="100544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600"/>
              <a:buFont typeface="Century Gothic"/>
              <a:buNone/>
            </a:pPr>
            <a:r>
              <a:rPr lang="en-US" sz="4600" b="1"/>
              <a:t>INTAKE INFORMATION </a:t>
            </a:r>
            <a:endParaRPr/>
          </a:p>
        </p:txBody>
      </p:sp>
      <p:sp>
        <p:nvSpPr>
          <p:cNvPr id="328" name="Google Shape;328;p11"/>
          <p:cNvSpPr txBox="1">
            <a:spLocks noGrp="1"/>
          </p:cNvSpPr>
          <p:nvPr>
            <p:ph type="body" idx="1"/>
          </p:nvPr>
        </p:nvSpPr>
        <p:spPr>
          <a:xfrm>
            <a:off x="513525" y="1931675"/>
            <a:ext cx="7716000" cy="43512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342900" lvl="0" indent="-352425" algn="l" rtl="0">
              <a:spcBef>
                <a:spcPts val="0"/>
              </a:spcBef>
              <a:spcAft>
                <a:spcPts val="0"/>
              </a:spcAft>
              <a:buSzPts val="2000"/>
              <a:buFont typeface="Courier New" panose="02070309020205020404" pitchFamily="49" charset="0"/>
              <a:buChar char="o"/>
            </a:pPr>
            <a:r>
              <a:rPr lang="en-US" sz="2000" dirty="0"/>
              <a:t>Intake forms are a useful way to gather descriptive information about a person.  This information can then be organized into groupings, which can decrease the burden of possible matches to compare during a large-scale reunification need.  </a:t>
            </a:r>
            <a:endParaRPr sz="2000" dirty="0"/>
          </a:p>
          <a:p>
            <a:pPr marL="342900" lvl="0" indent="-352425" algn="l" rtl="0">
              <a:spcBef>
                <a:spcPts val="970"/>
              </a:spcBef>
              <a:spcAft>
                <a:spcPts val="0"/>
              </a:spcAft>
              <a:buSzPts val="2000"/>
              <a:buFont typeface="Courier New" panose="02070309020205020404" pitchFamily="49" charset="0"/>
              <a:buChar char="o"/>
            </a:pPr>
            <a:r>
              <a:rPr lang="en-US" sz="2000" dirty="0"/>
              <a:t>Logically it would seem that the more information given on an intake form, the better chance of making a reliable match</a:t>
            </a:r>
          </a:p>
          <a:p>
            <a:pPr marL="342900" lvl="0" indent="-352425" algn="l" rtl="0">
              <a:spcBef>
                <a:spcPts val="970"/>
              </a:spcBef>
              <a:spcAft>
                <a:spcPts val="0"/>
              </a:spcAft>
              <a:buSzPts val="2000"/>
              <a:buFont typeface="Courier New" panose="02070309020205020404" pitchFamily="49" charset="0"/>
              <a:buChar char="o"/>
            </a:pPr>
            <a:r>
              <a:rPr lang="en-US" sz="2000" dirty="0"/>
              <a:t>A recent study by </a:t>
            </a:r>
            <a:r>
              <a:rPr lang="en-US" sz="2000" dirty="0" err="1"/>
              <a:t>Rebmann</a:t>
            </a:r>
            <a:r>
              <a:rPr lang="en-US" sz="2000" dirty="0"/>
              <a:t>, Charney and Marzarra,</a:t>
            </a:r>
            <a:r>
              <a:rPr lang="en-US" sz="2000" baseline="30000" dirty="0"/>
              <a:t>1</a:t>
            </a:r>
            <a:r>
              <a:rPr lang="en-US" sz="2000" dirty="0"/>
              <a:t> collecting the most useful identifying information is key to making the reunification system efficient for speed and accuracy</a:t>
            </a:r>
            <a:endParaRPr sz="2000" dirty="0"/>
          </a:p>
        </p:txBody>
      </p:sp>
      <p:sp>
        <p:nvSpPr>
          <p:cNvPr id="329" name="Google Shape;329;p11"/>
          <p:cNvSpPr/>
          <p:nvPr/>
        </p:nvSpPr>
        <p:spPr>
          <a:xfrm>
            <a:off x="8794729" y="1852875"/>
            <a:ext cx="2796300" cy="43512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39700" algn="l" rtl="0">
              <a:lnSpc>
                <a:spcPct val="75000"/>
              </a:lnSpc>
              <a:spcBef>
                <a:spcPts val="0"/>
              </a:spcBef>
              <a:spcAft>
                <a:spcPts val="0"/>
              </a:spcAft>
              <a:buClr>
                <a:schemeClr val="lt1"/>
              </a:buClr>
              <a:buSzPts val="2200"/>
              <a:buFont typeface="Century Gothic"/>
              <a:buChar char="○"/>
            </a:pPr>
            <a:r>
              <a:rPr lang="en-US" sz="2200" b="0" i="0" u="none" strike="noStrike" cap="none" dirty="0">
                <a:solidFill>
                  <a:schemeClr val="lt1"/>
                </a:solidFill>
                <a:latin typeface="Century Gothic"/>
                <a:ea typeface="Century Gothic"/>
                <a:cs typeface="Century Gothic"/>
                <a:sym typeface="Century Gothic"/>
              </a:rPr>
              <a:t>Age</a:t>
            </a:r>
            <a:endParaRPr sz="2200" dirty="0"/>
          </a:p>
          <a:p>
            <a:pPr marL="114300" marR="0" lvl="1" indent="-139700" algn="l" rtl="0">
              <a:lnSpc>
                <a:spcPct val="75000"/>
              </a:lnSpc>
              <a:spcBef>
                <a:spcPts val="180"/>
              </a:spcBef>
              <a:spcAft>
                <a:spcPts val="0"/>
              </a:spcAft>
              <a:buClr>
                <a:schemeClr val="lt1"/>
              </a:buClr>
              <a:buSzPts val="2200"/>
              <a:buFont typeface="Century Gothic"/>
              <a:buChar char="○"/>
            </a:pPr>
            <a:r>
              <a:rPr lang="en-US" sz="2200" b="0" i="0" u="none" strike="noStrike" cap="none" dirty="0">
                <a:solidFill>
                  <a:schemeClr val="lt1"/>
                </a:solidFill>
                <a:latin typeface="Century Gothic"/>
                <a:ea typeface="Century Gothic"/>
                <a:cs typeface="Century Gothic"/>
                <a:sym typeface="Century Gothic"/>
              </a:rPr>
              <a:t>Gender</a:t>
            </a:r>
            <a:endParaRPr sz="2200" dirty="0"/>
          </a:p>
          <a:p>
            <a:pPr marL="114300" marR="0" lvl="1" indent="-139700" algn="l" rtl="0">
              <a:lnSpc>
                <a:spcPct val="75000"/>
              </a:lnSpc>
              <a:spcBef>
                <a:spcPts val="180"/>
              </a:spcBef>
              <a:spcAft>
                <a:spcPts val="0"/>
              </a:spcAft>
              <a:buClr>
                <a:schemeClr val="lt1"/>
              </a:buClr>
              <a:buSzPts val="2200"/>
              <a:buFont typeface="Century Gothic"/>
              <a:buChar char="○"/>
            </a:pPr>
            <a:r>
              <a:rPr lang="en-US" sz="2200" b="0" i="0" u="none" strike="noStrike" cap="none" dirty="0">
                <a:solidFill>
                  <a:schemeClr val="lt1"/>
                </a:solidFill>
                <a:latin typeface="Century Gothic"/>
                <a:ea typeface="Century Gothic"/>
                <a:cs typeface="Century Gothic"/>
                <a:sym typeface="Century Gothic"/>
              </a:rPr>
              <a:t>Race</a:t>
            </a:r>
            <a:endParaRPr sz="2200" dirty="0"/>
          </a:p>
          <a:p>
            <a:pPr marL="114300" marR="0" lvl="1" indent="-139700" algn="l" rtl="0">
              <a:lnSpc>
                <a:spcPct val="75000"/>
              </a:lnSpc>
              <a:spcBef>
                <a:spcPts val="180"/>
              </a:spcBef>
              <a:spcAft>
                <a:spcPts val="0"/>
              </a:spcAft>
              <a:buClr>
                <a:schemeClr val="lt1"/>
              </a:buClr>
              <a:buSzPts val="2200"/>
              <a:buFont typeface="Century Gothic"/>
              <a:buChar char="○"/>
            </a:pPr>
            <a:r>
              <a:rPr lang="en-US" sz="2200" b="0" i="0" u="none" strike="noStrike" cap="none" dirty="0">
                <a:solidFill>
                  <a:schemeClr val="lt1"/>
                </a:solidFill>
                <a:latin typeface="Century Gothic"/>
                <a:ea typeface="Century Gothic"/>
                <a:cs typeface="Century Gothic"/>
                <a:sym typeface="Century Gothic"/>
              </a:rPr>
              <a:t>Eye Color</a:t>
            </a:r>
            <a:endParaRPr sz="2200" dirty="0">
              <a:solidFill>
                <a:schemeClr val="lt1"/>
              </a:solidFill>
              <a:latin typeface="Century Gothic"/>
              <a:ea typeface="Century Gothic"/>
              <a:cs typeface="Century Gothic"/>
              <a:sym typeface="Century Gothic"/>
            </a:endParaRPr>
          </a:p>
          <a:p>
            <a:pPr marL="457200" marR="0" lvl="0" indent="-368300" algn="l" rtl="0">
              <a:lnSpc>
                <a:spcPct val="75000"/>
              </a:lnSpc>
              <a:spcBef>
                <a:spcPts val="0"/>
              </a:spcBef>
              <a:spcAft>
                <a:spcPts val="0"/>
              </a:spcAft>
              <a:buClr>
                <a:schemeClr val="lt1"/>
              </a:buClr>
              <a:buSzPts val="2200"/>
              <a:buFont typeface="Century Gothic"/>
              <a:buChar char="➔"/>
            </a:pPr>
            <a:r>
              <a:rPr lang="en-US" sz="2200" b="0" i="0" u="none" strike="noStrike" cap="none" dirty="0">
                <a:solidFill>
                  <a:schemeClr val="lt1"/>
                </a:solidFill>
                <a:latin typeface="Century Gothic"/>
                <a:ea typeface="Century Gothic"/>
                <a:cs typeface="Century Gothic"/>
                <a:sym typeface="Century Gothic"/>
              </a:rPr>
              <a:t>Brown vs non-brown</a:t>
            </a:r>
            <a:endParaRPr sz="2200" dirty="0"/>
          </a:p>
        </p:txBody>
      </p:sp>
      <p:sp>
        <p:nvSpPr>
          <p:cNvPr id="330" name="Google Shape;330;p11"/>
          <p:cNvSpPr txBox="1"/>
          <p:nvPr/>
        </p:nvSpPr>
        <p:spPr>
          <a:xfrm>
            <a:off x="513519" y="6025627"/>
            <a:ext cx="10866300" cy="7232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baseline="30000" dirty="0">
                <a:solidFill>
                  <a:schemeClr val="lt1"/>
                </a:solidFill>
                <a:latin typeface="Century Gothic"/>
                <a:ea typeface="Century Gothic"/>
                <a:cs typeface="Century Gothic"/>
                <a:sym typeface="Century Gothic"/>
              </a:rPr>
              <a:t>1 </a:t>
            </a:r>
            <a:r>
              <a:rPr lang="en-US" sz="1000" b="0" i="0" u="none" strike="noStrike" cap="none" dirty="0" err="1">
                <a:solidFill>
                  <a:schemeClr val="lt1"/>
                </a:solidFill>
                <a:latin typeface="Century Gothic"/>
                <a:ea typeface="Century Gothic"/>
                <a:cs typeface="Century Gothic"/>
                <a:sym typeface="Century Gothic"/>
              </a:rPr>
              <a:t>Rebmann</a:t>
            </a:r>
            <a:r>
              <a:rPr lang="en-US" sz="1000" b="0" i="0" u="none" strike="noStrike" cap="none" dirty="0">
                <a:solidFill>
                  <a:schemeClr val="lt1"/>
                </a:solidFill>
                <a:latin typeface="Century Gothic"/>
                <a:ea typeface="Century Gothic"/>
                <a:cs typeface="Century Gothic"/>
                <a:sym typeface="Century Gothic"/>
              </a:rPr>
              <a:t>, PhD, RN, CIC, FAPIC, T., Charney, MD, R. L., &amp; </a:t>
            </a:r>
            <a:r>
              <a:rPr lang="en-US" sz="1000" b="0" i="0" u="none" strike="noStrike" cap="none" dirty="0" err="1">
                <a:solidFill>
                  <a:schemeClr val="lt1"/>
                </a:solidFill>
                <a:latin typeface="Century Gothic"/>
                <a:ea typeface="Century Gothic"/>
                <a:cs typeface="Century Gothic"/>
                <a:sym typeface="Century Gothic"/>
              </a:rPr>
              <a:t>Mazzara</a:t>
            </a:r>
            <a:r>
              <a:rPr lang="en-US" sz="1000" b="0" i="0" u="none" strike="noStrike" cap="none" dirty="0">
                <a:solidFill>
                  <a:schemeClr val="lt1"/>
                </a:solidFill>
                <a:latin typeface="Century Gothic"/>
                <a:ea typeface="Century Gothic"/>
                <a:cs typeface="Century Gothic"/>
                <a:sym typeface="Century Gothic"/>
              </a:rPr>
              <a:t>, MPH, R. L. (2022). Utility of child physical characteristics and verbal descriptors to aid in family reunification during disasters. </a:t>
            </a:r>
            <a:r>
              <a:rPr lang="en-US" sz="1000" b="0" i="1" u="none" strike="noStrike" cap="none" dirty="0">
                <a:solidFill>
                  <a:schemeClr val="lt1"/>
                </a:solidFill>
                <a:latin typeface="Century Gothic"/>
                <a:ea typeface="Century Gothic"/>
                <a:cs typeface="Century Gothic"/>
                <a:sym typeface="Century Gothic"/>
              </a:rPr>
              <a:t>American Journal of Disaster Medicine</a:t>
            </a:r>
            <a:r>
              <a:rPr lang="en-US" sz="1000" b="0" i="0" u="none" strike="noStrike" cap="none" dirty="0">
                <a:solidFill>
                  <a:schemeClr val="lt1"/>
                </a:solidFill>
                <a:latin typeface="Century Gothic"/>
                <a:ea typeface="Century Gothic"/>
                <a:cs typeface="Century Gothic"/>
                <a:sym typeface="Century Gothic"/>
              </a:rPr>
              <a:t>, </a:t>
            </a:r>
            <a:r>
              <a:rPr lang="en-US" sz="1000" b="0" i="1" u="none" strike="noStrike" cap="none" dirty="0">
                <a:solidFill>
                  <a:schemeClr val="lt1"/>
                </a:solidFill>
                <a:latin typeface="Century Gothic"/>
                <a:ea typeface="Century Gothic"/>
                <a:cs typeface="Century Gothic"/>
                <a:sym typeface="Century Gothic"/>
              </a:rPr>
              <a:t>17</a:t>
            </a:r>
            <a:r>
              <a:rPr lang="en-US" sz="1000" b="0" i="0" u="none" strike="noStrike" cap="none" dirty="0">
                <a:solidFill>
                  <a:schemeClr val="lt1"/>
                </a:solidFill>
                <a:latin typeface="Century Gothic"/>
                <a:ea typeface="Century Gothic"/>
                <a:cs typeface="Century Gothic"/>
                <a:sym typeface="Century Gothic"/>
              </a:rPr>
              <a:t>(1), 5–12. https://doi.org/10.5055/ajdm.2022.0415 </a:t>
            </a:r>
            <a:endParaRPr sz="1050" dirty="0"/>
          </a:p>
          <a:p>
            <a:pPr marL="0" marR="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331" name="Google Shape;331;p1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0"/>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fontScale="90000"/>
          </a:bodyPr>
          <a:lstStyle/>
          <a:p>
            <a:pPr marL="0" lvl="0" indent="0" algn="l" rtl="0">
              <a:spcBef>
                <a:spcPts val="0"/>
              </a:spcBef>
              <a:spcAft>
                <a:spcPts val="0"/>
              </a:spcAft>
              <a:buClr>
                <a:srgbClr val="FEFEFE"/>
              </a:buClr>
              <a:buSzPct val="100000"/>
              <a:buFont typeface="Century Gothic"/>
              <a:buNone/>
            </a:pPr>
            <a:r>
              <a:rPr lang="en-US" sz="4200" b="1"/>
              <a:t>INTAKE FORM FOR UNACCOMPANIED MINORS</a:t>
            </a:r>
            <a:endParaRPr/>
          </a:p>
        </p:txBody>
      </p:sp>
      <p:sp>
        <p:nvSpPr>
          <p:cNvPr id="337" name="Google Shape;337;p10"/>
          <p:cNvSpPr/>
          <p:nvPr/>
        </p:nvSpPr>
        <p:spPr>
          <a:xfrm>
            <a:off x="4249400" y="2347725"/>
            <a:ext cx="3337601" cy="4326369"/>
          </a:xfrm>
          <a:custGeom>
            <a:avLst/>
            <a:gdLst/>
            <a:ahLst/>
            <a:cxnLst/>
            <a:rect l="l" t="t" r="r" b="b"/>
            <a:pathLst>
              <a:path w="3216965" h="4251960" fill="none" extrusionOk="0">
                <a:moveTo>
                  <a:pt x="0" y="0"/>
                </a:moveTo>
                <a:cubicBezTo>
                  <a:pt x="296720" y="-42555"/>
                  <a:pt x="470159" y="55637"/>
                  <a:pt x="600500" y="0"/>
                </a:cubicBezTo>
                <a:cubicBezTo>
                  <a:pt x="730841" y="-55637"/>
                  <a:pt x="1062773" y="39521"/>
                  <a:pt x="1201000" y="0"/>
                </a:cubicBezTo>
                <a:cubicBezTo>
                  <a:pt x="1339227" y="-39521"/>
                  <a:pt x="1520463" y="30069"/>
                  <a:pt x="1769331" y="0"/>
                </a:cubicBezTo>
                <a:cubicBezTo>
                  <a:pt x="2018199" y="-30069"/>
                  <a:pt x="2117307" y="3042"/>
                  <a:pt x="2337661" y="0"/>
                </a:cubicBezTo>
                <a:cubicBezTo>
                  <a:pt x="2558015" y="-3042"/>
                  <a:pt x="2846568" y="80325"/>
                  <a:pt x="3216965" y="0"/>
                </a:cubicBezTo>
                <a:cubicBezTo>
                  <a:pt x="3218607" y="126759"/>
                  <a:pt x="3196425" y="291212"/>
                  <a:pt x="3216965" y="403936"/>
                </a:cubicBezTo>
                <a:cubicBezTo>
                  <a:pt x="3237505" y="516660"/>
                  <a:pt x="3171414" y="652547"/>
                  <a:pt x="3216965" y="807872"/>
                </a:cubicBezTo>
                <a:cubicBezTo>
                  <a:pt x="3262516" y="963197"/>
                  <a:pt x="3179901" y="1057633"/>
                  <a:pt x="3216965" y="1254328"/>
                </a:cubicBezTo>
                <a:cubicBezTo>
                  <a:pt x="3254029" y="1451023"/>
                  <a:pt x="3183648" y="1505260"/>
                  <a:pt x="3216965" y="1700784"/>
                </a:cubicBezTo>
                <a:cubicBezTo>
                  <a:pt x="3250282" y="1896308"/>
                  <a:pt x="3151946" y="2141621"/>
                  <a:pt x="3216965" y="2274799"/>
                </a:cubicBezTo>
                <a:cubicBezTo>
                  <a:pt x="3281984" y="2407977"/>
                  <a:pt x="3173246" y="2600740"/>
                  <a:pt x="3216965" y="2721254"/>
                </a:cubicBezTo>
                <a:cubicBezTo>
                  <a:pt x="3260684" y="2841769"/>
                  <a:pt x="3153339" y="3207434"/>
                  <a:pt x="3216965" y="3337789"/>
                </a:cubicBezTo>
                <a:cubicBezTo>
                  <a:pt x="3280591" y="3468144"/>
                  <a:pt x="3213989" y="4016421"/>
                  <a:pt x="3216965" y="4251960"/>
                </a:cubicBezTo>
                <a:cubicBezTo>
                  <a:pt x="3038953" y="4320685"/>
                  <a:pt x="2780151" y="4236003"/>
                  <a:pt x="2616465" y="4251960"/>
                </a:cubicBezTo>
                <a:cubicBezTo>
                  <a:pt x="2452779" y="4267917"/>
                  <a:pt x="2369294" y="4211967"/>
                  <a:pt x="2144643" y="4251960"/>
                </a:cubicBezTo>
                <a:cubicBezTo>
                  <a:pt x="1919992" y="4291953"/>
                  <a:pt x="1752385" y="4238384"/>
                  <a:pt x="1576313" y="4251960"/>
                </a:cubicBezTo>
                <a:cubicBezTo>
                  <a:pt x="1400241" y="4265536"/>
                  <a:pt x="1181749" y="4181933"/>
                  <a:pt x="975813" y="4251960"/>
                </a:cubicBezTo>
                <a:cubicBezTo>
                  <a:pt x="769877" y="4321987"/>
                  <a:pt x="649156" y="4221881"/>
                  <a:pt x="536161" y="4251960"/>
                </a:cubicBezTo>
                <a:cubicBezTo>
                  <a:pt x="423166" y="4282039"/>
                  <a:pt x="194264" y="4243055"/>
                  <a:pt x="0" y="4251960"/>
                </a:cubicBezTo>
                <a:cubicBezTo>
                  <a:pt x="-38489" y="4134980"/>
                  <a:pt x="31635" y="3990736"/>
                  <a:pt x="0" y="3848024"/>
                </a:cubicBezTo>
                <a:cubicBezTo>
                  <a:pt x="-31635" y="3705312"/>
                  <a:pt x="72505" y="3539291"/>
                  <a:pt x="0" y="3231490"/>
                </a:cubicBezTo>
                <a:cubicBezTo>
                  <a:pt x="-72505" y="2923689"/>
                  <a:pt x="17636" y="2926500"/>
                  <a:pt x="0" y="2699995"/>
                </a:cubicBezTo>
                <a:cubicBezTo>
                  <a:pt x="-17636" y="2473491"/>
                  <a:pt x="51107" y="2391981"/>
                  <a:pt x="0" y="2125980"/>
                </a:cubicBezTo>
                <a:cubicBezTo>
                  <a:pt x="-51107" y="1859979"/>
                  <a:pt x="39330" y="1810527"/>
                  <a:pt x="0" y="1637005"/>
                </a:cubicBezTo>
                <a:cubicBezTo>
                  <a:pt x="-39330" y="1463483"/>
                  <a:pt x="25108" y="1269282"/>
                  <a:pt x="0" y="1148029"/>
                </a:cubicBezTo>
                <a:cubicBezTo>
                  <a:pt x="-25108" y="1026776"/>
                  <a:pt x="49900" y="777137"/>
                  <a:pt x="0" y="659054"/>
                </a:cubicBezTo>
                <a:cubicBezTo>
                  <a:pt x="-49900" y="540971"/>
                  <a:pt x="8301" y="183488"/>
                  <a:pt x="0" y="0"/>
                </a:cubicBezTo>
                <a:close/>
              </a:path>
              <a:path w="3216965" h="4251960" extrusionOk="0">
                <a:moveTo>
                  <a:pt x="0" y="0"/>
                </a:moveTo>
                <a:cubicBezTo>
                  <a:pt x="192101" y="-45783"/>
                  <a:pt x="223062" y="32249"/>
                  <a:pt x="439652" y="0"/>
                </a:cubicBezTo>
                <a:cubicBezTo>
                  <a:pt x="656242" y="-32249"/>
                  <a:pt x="767990" y="8832"/>
                  <a:pt x="879304" y="0"/>
                </a:cubicBezTo>
                <a:cubicBezTo>
                  <a:pt x="990618" y="-8832"/>
                  <a:pt x="1275397" y="1132"/>
                  <a:pt x="1383295" y="0"/>
                </a:cubicBezTo>
                <a:cubicBezTo>
                  <a:pt x="1491193" y="-1132"/>
                  <a:pt x="1691114" y="44393"/>
                  <a:pt x="1919456" y="0"/>
                </a:cubicBezTo>
                <a:cubicBezTo>
                  <a:pt x="2147798" y="-44393"/>
                  <a:pt x="2273739" y="7117"/>
                  <a:pt x="2423447" y="0"/>
                </a:cubicBezTo>
                <a:cubicBezTo>
                  <a:pt x="2573155" y="-7117"/>
                  <a:pt x="2823688" y="75321"/>
                  <a:pt x="3216965" y="0"/>
                </a:cubicBezTo>
                <a:cubicBezTo>
                  <a:pt x="3243556" y="104088"/>
                  <a:pt x="3169923" y="322772"/>
                  <a:pt x="3216965" y="403936"/>
                </a:cubicBezTo>
                <a:cubicBezTo>
                  <a:pt x="3264007" y="485100"/>
                  <a:pt x="3181755" y="673144"/>
                  <a:pt x="3216965" y="850392"/>
                </a:cubicBezTo>
                <a:cubicBezTo>
                  <a:pt x="3252175" y="1027640"/>
                  <a:pt x="3210023" y="1209321"/>
                  <a:pt x="3216965" y="1424407"/>
                </a:cubicBezTo>
                <a:cubicBezTo>
                  <a:pt x="3223907" y="1639493"/>
                  <a:pt x="3179134" y="1856271"/>
                  <a:pt x="3216965" y="1998421"/>
                </a:cubicBezTo>
                <a:cubicBezTo>
                  <a:pt x="3254796" y="2140571"/>
                  <a:pt x="3200981" y="2490212"/>
                  <a:pt x="3216965" y="2614955"/>
                </a:cubicBezTo>
                <a:cubicBezTo>
                  <a:pt x="3232949" y="2739698"/>
                  <a:pt x="3160881" y="2881647"/>
                  <a:pt x="3216965" y="3103931"/>
                </a:cubicBezTo>
                <a:cubicBezTo>
                  <a:pt x="3273049" y="3326215"/>
                  <a:pt x="3150275" y="3460006"/>
                  <a:pt x="3216965" y="3720465"/>
                </a:cubicBezTo>
                <a:cubicBezTo>
                  <a:pt x="3283655" y="3980924"/>
                  <a:pt x="3213628" y="4139901"/>
                  <a:pt x="3216965" y="4251960"/>
                </a:cubicBezTo>
                <a:cubicBezTo>
                  <a:pt x="2995638" y="4298706"/>
                  <a:pt x="2856528" y="4217306"/>
                  <a:pt x="2712974" y="4251960"/>
                </a:cubicBezTo>
                <a:cubicBezTo>
                  <a:pt x="2569420" y="4286614"/>
                  <a:pt x="2343536" y="4214534"/>
                  <a:pt x="2208983" y="4251960"/>
                </a:cubicBezTo>
                <a:cubicBezTo>
                  <a:pt x="2074430" y="4289386"/>
                  <a:pt x="1868123" y="4211237"/>
                  <a:pt x="1737161" y="4251960"/>
                </a:cubicBezTo>
                <a:cubicBezTo>
                  <a:pt x="1606199" y="4292683"/>
                  <a:pt x="1419852" y="4212825"/>
                  <a:pt x="1265340" y="4251960"/>
                </a:cubicBezTo>
                <a:cubicBezTo>
                  <a:pt x="1110828" y="4291095"/>
                  <a:pt x="899765" y="4201486"/>
                  <a:pt x="729179" y="4251960"/>
                </a:cubicBezTo>
                <a:cubicBezTo>
                  <a:pt x="558593" y="4302434"/>
                  <a:pt x="303892" y="4171581"/>
                  <a:pt x="0" y="4251960"/>
                </a:cubicBezTo>
                <a:cubicBezTo>
                  <a:pt x="-42217" y="4117751"/>
                  <a:pt x="24633" y="3984674"/>
                  <a:pt x="0" y="3848024"/>
                </a:cubicBezTo>
                <a:cubicBezTo>
                  <a:pt x="-24633" y="3711374"/>
                  <a:pt x="3799" y="3487164"/>
                  <a:pt x="0" y="3231490"/>
                </a:cubicBezTo>
                <a:cubicBezTo>
                  <a:pt x="-3799" y="2975816"/>
                  <a:pt x="6926" y="2963468"/>
                  <a:pt x="0" y="2827553"/>
                </a:cubicBezTo>
                <a:cubicBezTo>
                  <a:pt x="-6926" y="2691638"/>
                  <a:pt x="36267" y="2492022"/>
                  <a:pt x="0" y="2253539"/>
                </a:cubicBezTo>
                <a:cubicBezTo>
                  <a:pt x="-36267" y="2015056"/>
                  <a:pt x="26322" y="1871534"/>
                  <a:pt x="0" y="1722044"/>
                </a:cubicBezTo>
                <a:cubicBezTo>
                  <a:pt x="-26322" y="1572555"/>
                  <a:pt x="9229" y="1375411"/>
                  <a:pt x="0" y="1275588"/>
                </a:cubicBezTo>
                <a:cubicBezTo>
                  <a:pt x="-9229" y="1175765"/>
                  <a:pt x="17617" y="919030"/>
                  <a:pt x="0" y="701573"/>
                </a:cubicBezTo>
                <a:cubicBezTo>
                  <a:pt x="-17617" y="484117"/>
                  <a:pt x="36143" y="319678"/>
                  <a:pt x="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28600" marR="0" lvl="0" indent="-228600" algn="l" rtl="0">
              <a:lnSpc>
                <a:spcPct val="70000"/>
              </a:lnSpc>
              <a:spcBef>
                <a:spcPts val="0"/>
              </a:spcBef>
              <a:spcAft>
                <a:spcPts val="0"/>
              </a:spcAft>
              <a:buClr>
                <a:srgbClr val="000000"/>
              </a:buClr>
              <a:buSzPts val="2040"/>
              <a:buFont typeface="Noto Sans Symbols"/>
              <a:buChar char="❑"/>
            </a:pPr>
            <a:r>
              <a:rPr lang="en-US" sz="2040" b="0" i="0" u="none" strike="noStrike" cap="none">
                <a:solidFill>
                  <a:srgbClr val="000000"/>
                </a:solidFill>
                <a:latin typeface="Century Gothic"/>
                <a:ea typeface="Century Gothic"/>
                <a:cs typeface="Century Gothic"/>
                <a:sym typeface="Century Gothic"/>
              </a:rPr>
              <a:t>Date of birth</a:t>
            </a:r>
            <a:endParaRPr/>
          </a:p>
          <a:p>
            <a:pPr marL="228600" marR="0" lvl="0" indent="-228600" algn="l" rtl="0">
              <a:lnSpc>
                <a:spcPct val="70000"/>
              </a:lnSpc>
              <a:spcBef>
                <a:spcPts val="1000"/>
              </a:spcBef>
              <a:spcAft>
                <a:spcPts val="0"/>
              </a:spcAft>
              <a:buClr>
                <a:srgbClr val="000000"/>
              </a:buClr>
              <a:buSzPts val="2040"/>
              <a:buFont typeface="Noto Sans Symbols"/>
              <a:buChar char="❑"/>
            </a:pPr>
            <a:r>
              <a:rPr lang="en-US" sz="2040" b="0" i="0" u="none" strike="noStrike" cap="none">
                <a:solidFill>
                  <a:srgbClr val="000000"/>
                </a:solidFill>
                <a:latin typeface="Century Gothic"/>
                <a:ea typeface="Century Gothic"/>
                <a:cs typeface="Century Gothic"/>
                <a:sym typeface="Century Gothic"/>
              </a:rPr>
              <a:t>Height</a:t>
            </a:r>
            <a:endParaRPr/>
          </a:p>
          <a:p>
            <a:pPr marL="228600" marR="0" lvl="0" indent="-228600" algn="l" rtl="0">
              <a:lnSpc>
                <a:spcPct val="70000"/>
              </a:lnSpc>
              <a:spcBef>
                <a:spcPts val="1000"/>
              </a:spcBef>
              <a:spcAft>
                <a:spcPts val="0"/>
              </a:spcAft>
              <a:buClr>
                <a:srgbClr val="000000"/>
              </a:buClr>
              <a:buSzPts val="2040"/>
              <a:buFont typeface="Noto Sans Symbols"/>
              <a:buChar char="❑"/>
            </a:pPr>
            <a:r>
              <a:rPr lang="en-US" sz="2040" b="0" i="0" u="none" strike="noStrike" cap="none">
                <a:solidFill>
                  <a:srgbClr val="000000"/>
                </a:solidFill>
                <a:latin typeface="Century Gothic"/>
                <a:ea typeface="Century Gothic"/>
                <a:cs typeface="Century Gothic"/>
                <a:sym typeface="Century Gothic"/>
              </a:rPr>
              <a:t>Weight</a:t>
            </a:r>
            <a:endParaRPr/>
          </a:p>
          <a:p>
            <a:pPr marL="228600" marR="0" lvl="0" indent="-228600" algn="l" rtl="0">
              <a:lnSpc>
                <a:spcPct val="70000"/>
              </a:lnSpc>
              <a:spcBef>
                <a:spcPts val="1000"/>
              </a:spcBef>
              <a:spcAft>
                <a:spcPts val="0"/>
              </a:spcAft>
              <a:buClr>
                <a:srgbClr val="000000"/>
              </a:buClr>
              <a:buSzPts val="2040"/>
              <a:buFont typeface="Noto Sans Symbols"/>
              <a:buChar char="❑"/>
            </a:pPr>
            <a:r>
              <a:rPr lang="en-US" sz="2040" b="0" i="0" u="none" strike="noStrike" cap="none">
                <a:solidFill>
                  <a:srgbClr val="000000"/>
                </a:solidFill>
                <a:latin typeface="Century Gothic"/>
                <a:ea typeface="Century Gothic"/>
                <a:cs typeface="Century Gothic"/>
                <a:sym typeface="Century Gothic"/>
              </a:rPr>
              <a:t>Eye color</a:t>
            </a:r>
            <a:endParaRPr/>
          </a:p>
          <a:p>
            <a:pPr marL="228600" marR="0" lvl="0" indent="-228600" algn="l" rtl="0">
              <a:lnSpc>
                <a:spcPct val="70000"/>
              </a:lnSpc>
              <a:spcBef>
                <a:spcPts val="1000"/>
              </a:spcBef>
              <a:spcAft>
                <a:spcPts val="0"/>
              </a:spcAft>
              <a:buClr>
                <a:srgbClr val="000000"/>
              </a:buClr>
              <a:buSzPts val="2040"/>
              <a:buFont typeface="Noto Sans Symbols"/>
              <a:buChar char="❑"/>
            </a:pPr>
            <a:r>
              <a:rPr lang="en-US" sz="2040" b="0" i="0" u="none" strike="noStrike" cap="none">
                <a:solidFill>
                  <a:srgbClr val="000000"/>
                </a:solidFill>
                <a:latin typeface="Century Gothic"/>
                <a:ea typeface="Century Gothic"/>
                <a:cs typeface="Century Gothic"/>
                <a:sym typeface="Century Gothic"/>
              </a:rPr>
              <a:t>Hair color</a:t>
            </a:r>
            <a:endParaRPr/>
          </a:p>
          <a:p>
            <a:pPr marL="228600" marR="0" lvl="0" indent="-228600" algn="l" rtl="0">
              <a:lnSpc>
                <a:spcPct val="70000"/>
              </a:lnSpc>
              <a:spcBef>
                <a:spcPts val="1000"/>
              </a:spcBef>
              <a:spcAft>
                <a:spcPts val="0"/>
              </a:spcAft>
              <a:buClr>
                <a:srgbClr val="000000"/>
              </a:buClr>
              <a:buSzPts val="2040"/>
              <a:buFont typeface="Noto Sans Symbols"/>
              <a:buChar char="❑"/>
            </a:pPr>
            <a:r>
              <a:rPr lang="en-US" sz="2040" b="0" i="0" u="none" strike="noStrike" cap="none">
                <a:solidFill>
                  <a:srgbClr val="000000"/>
                </a:solidFill>
                <a:latin typeface="Century Gothic"/>
                <a:ea typeface="Century Gothic"/>
                <a:cs typeface="Century Gothic"/>
                <a:sym typeface="Century Gothic"/>
              </a:rPr>
              <a:t>Race/ethnicity</a:t>
            </a:r>
            <a:endParaRPr/>
          </a:p>
          <a:p>
            <a:pPr marL="228600" marR="0" lvl="0" indent="-228600" algn="l" rtl="0">
              <a:lnSpc>
                <a:spcPct val="70000"/>
              </a:lnSpc>
              <a:spcBef>
                <a:spcPts val="1000"/>
              </a:spcBef>
              <a:spcAft>
                <a:spcPts val="0"/>
              </a:spcAft>
              <a:buClr>
                <a:srgbClr val="000000"/>
              </a:buClr>
              <a:buSzPts val="2040"/>
              <a:buFont typeface="Noto Sans Symbols"/>
              <a:buChar char="❑"/>
            </a:pPr>
            <a:r>
              <a:rPr lang="en-US" sz="2040" b="0" i="0" u="none" strike="noStrike" cap="none">
                <a:solidFill>
                  <a:srgbClr val="000000"/>
                </a:solidFill>
                <a:latin typeface="Century Gothic"/>
                <a:ea typeface="Century Gothic"/>
                <a:cs typeface="Century Gothic"/>
                <a:sym typeface="Century Gothic"/>
              </a:rPr>
              <a:t>Gender</a:t>
            </a:r>
            <a:endParaRPr/>
          </a:p>
          <a:p>
            <a:pPr marL="228600" marR="0" lvl="0" indent="-228600" algn="l" rtl="0">
              <a:lnSpc>
                <a:spcPct val="70000"/>
              </a:lnSpc>
              <a:spcBef>
                <a:spcPts val="1000"/>
              </a:spcBef>
              <a:spcAft>
                <a:spcPts val="0"/>
              </a:spcAft>
              <a:buClr>
                <a:srgbClr val="000000"/>
              </a:buClr>
              <a:buSzPts val="2040"/>
              <a:buFont typeface="Noto Sans Symbols"/>
              <a:buChar char="❑"/>
            </a:pPr>
            <a:r>
              <a:rPr lang="en-US" sz="2040" b="0" i="0" u="none" strike="noStrike" cap="none">
                <a:solidFill>
                  <a:srgbClr val="000000"/>
                </a:solidFill>
                <a:latin typeface="Century Gothic"/>
                <a:ea typeface="Century Gothic"/>
                <a:cs typeface="Century Gothic"/>
                <a:sym typeface="Century Gothic"/>
              </a:rPr>
              <a:t>Picture of child at time of presentation</a:t>
            </a:r>
            <a:endParaRPr/>
          </a:p>
          <a:p>
            <a:pPr marL="228600" marR="0" lvl="0" indent="-228600" algn="l" rtl="0">
              <a:lnSpc>
                <a:spcPct val="70000"/>
              </a:lnSpc>
              <a:spcBef>
                <a:spcPts val="1000"/>
              </a:spcBef>
              <a:spcAft>
                <a:spcPts val="0"/>
              </a:spcAft>
              <a:buClr>
                <a:srgbClr val="000000"/>
              </a:buClr>
              <a:buSzPts val="2040"/>
              <a:buFont typeface="Noto Sans Symbols"/>
              <a:buChar char="❑"/>
            </a:pPr>
            <a:r>
              <a:rPr lang="en-US" sz="2040" b="0" i="0" u="none" strike="noStrike" cap="none">
                <a:solidFill>
                  <a:srgbClr val="000000"/>
                </a:solidFill>
                <a:latin typeface="Century Gothic"/>
                <a:ea typeface="Century Gothic"/>
                <a:cs typeface="Century Gothic"/>
                <a:sym typeface="Century Gothic"/>
              </a:rPr>
              <a:t>School or daycare name</a:t>
            </a:r>
            <a:endParaRPr/>
          </a:p>
          <a:p>
            <a:pPr marL="228600" marR="0" lvl="0" indent="-228600" algn="l" rtl="0">
              <a:lnSpc>
                <a:spcPct val="70000"/>
              </a:lnSpc>
              <a:spcBef>
                <a:spcPts val="1000"/>
              </a:spcBef>
              <a:spcAft>
                <a:spcPts val="0"/>
              </a:spcAft>
              <a:buClr>
                <a:srgbClr val="000000"/>
              </a:buClr>
              <a:buSzPts val="2040"/>
              <a:buFont typeface="Noto Sans Symbols"/>
              <a:buChar char="❑"/>
            </a:pPr>
            <a:r>
              <a:rPr lang="en-US" sz="2040" b="0" i="0" u="none" strike="noStrike" cap="none">
                <a:solidFill>
                  <a:srgbClr val="000000"/>
                </a:solidFill>
                <a:latin typeface="Century Gothic"/>
                <a:ea typeface="Century Gothic"/>
                <a:cs typeface="Century Gothic"/>
                <a:sym typeface="Century Gothic"/>
              </a:rPr>
              <a:t>Pet name or favorite stuffed animal </a:t>
            </a:r>
            <a:endParaRPr/>
          </a:p>
          <a:p>
            <a:pPr marL="228600" marR="0" lvl="0" indent="-99060" algn="l" rtl="0">
              <a:lnSpc>
                <a:spcPct val="70000"/>
              </a:lnSpc>
              <a:spcBef>
                <a:spcPts val="1000"/>
              </a:spcBef>
              <a:spcAft>
                <a:spcPts val="0"/>
              </a:spcAft>
              <a:buClr>
                <a:schemeClr val="lt1"/>
              </a:buClr>
              <a:buSzPts val="2040"/>
              <a:buFont typeface="Noto Sans Symbols"/>
              <a:buNone/>
            </a:pPr>
            <a:endParaRPr sz="2040" b="0" i="0" u="none" strike="noStrike" cap="none">
              <a:solidFill>
                <a:srgbClr val="000000"/>
              </a:solidFill>
              <a:latin typeface="Century Gothic"/>
              <a:ea typeface="Century Gothic"/>
              <a:cs typeface="Century Gothic"/>
              <a:sym typeface="Century Gothic"/>
            </a:endParaRPr>
          </a:p>
        </p:txBody>
      </p:sp>
      <p:sp>
        <p:nvSpPr>
          <p:cNvPr id="338" name="Google Shape;338;p10"/>
          <p:cNvSpPr/>
          <p:nvPr/>
        </p:nvSpPr>
        <p:spPr>
          <a:xfrm>
            <a:off x="7992825" y="2347725"/>
            <a:ext cx="3389178" cy="4326369"/>
          </a:xfrm>
          <a:custGeom>
            <a:avLst/>
            <a:gdLst/>
            <a:ahLst/>
            <a:cxnLst/>
            <a:rect l="l" t="t" r="r" b="b"/>
            <a:pathLst>
              <a:path w="3389178" h="4251960" fill="none" extrusionOk="0">
                <a:moveTo>
                  <a:pt x="0" y="0"/>
                </a:moveTo>
                <a:cubicBezTo>
                  <a:pt x="180889" y="-14270"/>
                  <a:pt x="329045" y="24045"/>
                  <a:pt x="598755" y="0"/>
                </a:cubicBezTo>
                <a:cubicBezTo>
                  <a:pt x="868465" y="-24045"/>
                  <a:pt x="1072964" y="34545"/>
                  <a:pt x="1231401" y="0"/>
                </a:cubicBezTo>
                <a:cubicBezTo>
                  <a:pt x="1389838" y="-34545"/>
                  <a:pt x="1604935" y="11278"/>
                  <a:pt x="1762373" y="0"/>
                </a:cubicBezTo>
                <a:cubicBezTo>
                  <a:pt x="1919811" y="-11278"/>
                  <a:pt x="2188662" y="56271"/>
                  <a:pt x="2361127" y="0"/>
                </a:cubicBezTo>
                <a:cubicBezTo>
                  <a:pt x="2533592" y="-56271"/>
                  <a:pt x="2724432" y="47269"/>
                  <a:pt x="2824315" y="0"/>
                </a:cubicBezTo>
                <a:cubicBezTo>
                  <a:pt x="2924198" y="-47269"/>
                  <a:pt x="3229125" y="55954"/>
                  <a:pt x="3389178" y="0"/>
                </a:cubicBezTo>
                <a:cubicBezTo>
                  <a:pt x="3396148" y="240005"/>
                  <a:pt x="3329825" y="407976"/>
                  <a:pt x="3389178" y="531495"/>
                </a:cubicBezTo>
                <a:cubicBezTo>
                  <a:pt x="3448531" y="655015"/>
                  <a:pt x="3356821" y="934100"/>
                  <a:pt x="3389178" y="1105510"/>
                </a:cubicBezTo>
                <a:cubicBezTo>
                  <a:pt x="3421535" y="1276920"/>
                  <a:pt x="3378957" y="1390566"/>
                  <a:pt x="3389178" y="1509446"/>
                </a:cubicBezTo>
                <a:cubicBezTo>
                  <a:pt x="3399399" y="1628326"/>
                  <a:pt x="3351783" y="1921081"/>
                  <a:pt x="3389178" y="2040941"/>
                </a:cubicBezTo>
                <a:cubicBezTo>
                  <a:pt x="3426573" y="2160801"/>
                  <a:pt x="3367745" y="2407870"/>
                  <a:pt x="3389178" y="2529916"/>
                </a:cubicBezTo>
                <a:cubicBezTo>
                  <a:pt x="3410611" y="2651962"/>
                  <a:pt x="3349927" y="2949894"/>
                  <a:pt x="3389178" y="3061411"/>
                </a:cubicBezTo>
                <a:cubicBezTo>
                  <a:pt x="3428429" y="3172929"/>
                  <a:pt x="3359402" y="3279408"/>
                  <a:pt x="3389178" y="3465347"/>
                </a:cubicBezTo>
                <a:cubicBezTo>
                  <a:pt x="3418954" y="3651286"/>
                  <a:pt x="3387597" y="4020111"/>
                  <a:pt x="3389178" y="4251960"/>
                </a:cubicBezTo>
                <a:cubicBezTo>
                  <a:pt x="3111471" y="4318262"/>
                  <a:pt x="3000965" y="4207411"/>
                  <a:pt x="2824315" y="4251960"/>
                </a:cubicBezTo>
                <a:cubicBezTo>
                  <a:pt x="2647665" y="4296509"/>
                  <a:pt x="2493513" y="4250351"/>
                  <a:pt x="2191668" y="4251960"/>
                </a:cubicBezTo>
                <a:cubicBezTo>
                  <a:pt x="1889823" y="4253569"/>
                  <a:pt x="1820232" y="4229390"/>
                  <a:pt x="1694589" y="4251960"/>
                </a:cubicBezTo>
                <a:cubicBezTo>
                  <a:pt x="1568946" y="4274530"/>
                  <a:pt x="1305129" y="4249584"/>
                  <a:pt x="1095834" y="4251960"/>
                </a:cubicBezTo>
                <a:cubicBezTo>
                  <a:pt x="886539" y="4254336"/>
                  <a:pt x="630419" y="4228694"/>
                  <a:pt x="497079" y="4251960"/>
                </a:cubicBezTo>
                <a:cubicBezTo>
                  <a:pt x="363739" y="4275226"/>
                  <a:pt x="160614" y="4240887"/>
                  <a:pt x="0" y="4251960"/>
                </a:cubicBezTo>
                <a:cubicBezTo>
                  <a:pt x="-13335" y="4106321"/>
                  <a:pt x="52909" y="3927574"/>
                  <a:pt x="0" y="3805504"/>
                </a:cubicBezTo>
                <a:cubicBezTo>
                  <a:pt x="-52909" y="3683434"/>
                  <a:pt x="48904" y="3343357"/>
                  <a:pt x="0" y="3188970"/>
                </a:cubicBezTo>
                <a:cubicBezTo>
                  <a:pt x="-48904" y="3034583"/>
                  <a:pt x="29130" y="2826169"/>
                  <a:pt x="0" y="2657475"/>
                </a:cubicBezTo>
                <a:cubicBezTo>
                  <a:pt x="-29130" y="2488782"/>
                  <a:pt x="33774" y="2348316"/>
                  <a:pt x="0" y="2253539"/>
                </a:cubicBezTo>
                <a:cubicBezTo>
                  <a:pt x="-33774" y="2158762"/>
                  <a:pt x="7351" y="1900437"/>
                  <a:pt x="0" y="1679524"/>
                </a:cubicBezTo>
                <a:cubicBezTo>
                  <a:pt x="-7351" y="1458611"/>
                  <a:pt x="43625" y="1446187"/>
                  <a:pt x="0" y="1233068"/>
                </a:cubicBezTo>
                <a:cubicBezTo>
                  <a:pt x="-43625" y="1019949"/>
                  <a:pt x="46080" y="942061"/>
                  <a:pt x="0" y="829132"/>
                </a:cubicBezTo>
                <a:cubicBezTo>
                  <a:pt x="-46080" y="716203"/>
                  <a:pt x="75315" y="269746"/>
                  <a:pt x="0" y="0"/>
                </a:cubicBezTo>
                <a:close/>
              </a:path>
              <a:path w="3389178" h="4251960" extrusionOk="0">
                <a:moveTo>
                  <a:pt x="0" y="0"/>
                </a:moveTo>
                <a:cubicBezTo>
                  <a:pt x="252288" y="-39524"/>
                  <a:pt x="378685" y="13001"/>
                  <a:pt x="598755" y="0"/>
                </a:cubicBezTo>
                <a:cubicBezTo>
                  <a:pt x="818826" y="-13001"/>
                  <a:pt x="989606" y="35570"/>
                  <a:pt x="1163618" y="0"/>
                </a:cubicBezTo>
                <a:cubicBezTo>
                  <a:pt x="1337630" y="-35570"/>
                  <a:pt x="1487137" y="22046"/>
                  <a:pt x="1762373" y="0"/>
                </a:cubicBezTo>
                <a:cubicBezTo>
                  <a:pt x="2037610" y="-22046"/>
                  <a:pt x="2055528" y="29783"/>
                  <a:pt x="2327236" y="0"/>
                </a:cubicBezTo>
                <a:cubicBezTo>
                  <a:pt x="2598944" y="-29783"/>
                  <a:pt x="2760044" y="11402"/>
                  <a:pt x="2892099" y="0"/>
                </a:cubicBezTo>
                <a:cubicBezTo>
                  <a:pt x="3024154" y="-11402"/>
                  <a:pt x="3222289" y="35838"/>
                  <a:pt x="3389178" y="0"/>
                </a:cubicBezTo>
                <a:cubicBezTo>
                  <a:pt x="3415561" y="179217"/>
                  <a:pt x="3385086" y="268002"/>
                  <a:pt x="3389178" y="488975"/>
                </a:cubicBezTo>
                <a:cubicBezTo>
                  <a:pt x="3393270" y="709949"/>
                  <a:pt x="3366479" y="758702"/>
                  <a:pt x="3389178" y="1020470"/>
                </a:cubicBezTo>
                <a:cubicBezTo>
                  <a:pt x="3411877" y="1282238"/>
                  <a:pt x="3338993" y="1346199"/>
                  <a:pt x="3389178" y="1594485"/>
                </a:cubicBezTo>
                <a:cubicBezTo>
                  <a:pt x="3439363" y="1842772"/>
                  <a:pt x="3344871" y="1904765"/>
                  <a:pt x="3389178" y="2083460"/>
                </a:cubicBezTo>
                <a:cubicBezTo>
                  <a:pt x="3433485" y="2262155"/>
                  <a:pt x="3387225" y="2455851"/>
                  <a:pt x="3389178" y="2614955"/>
                </a:cubicBezTo>
                <a:cubicBezTo>
                  <a:pt x="3391131" y="2774059"/>
                  <a:pt x="3358628" y="2944443"/>
                  <a:pt x="3389178" y="3103931"/>
                </a:cubicBezTo>
                <a:cubicBezTo>
                  <a:pt x="3419728" y="3263419"/>
                  <a:pt x="3367534" y="3482868"/>
                  <a:pt x="3389178" y="3635426"/>
                </a:cubicBezTo>
                <a:cubicBezTo>
                  <a:pt x="3410822" y="3787985"/>
                  <a:pt x="3354486" y="4094995"/>
                  <a:pt x="3389178" y="4251960"/>
                </a:cubicBezTo>
                <a:cubicBezTo>
                  <a:pt x="3215382" y="4307031"/>
                  <a:pt x="3013211" y="4235349"/>
                  <a:pt x="2892099" y="4251960"/>
                </a:cubicBezTo>
                <a:cubicBezTo>
                  <a:pt x="2770987" y="4268571"/>
                  <a:pt x="2574609" y="4236032"/>
                  <a:pt x="2361127" y="4251960"/>
                </a:cubicBezTo>
                <a:cubicBezTo>
                  <a:pt x="2147645" y="4267888"/>
                  <a:pt x="2097889" y="4206867"/>
                  <a:pt x="1897940" y="4251960"/>
                </a:cubicBezTo>
                <a:cubicBezTo>
                  <a:pt x="1697991" y="4297053"/>
                  <a:pt x="1585800" y="4240089"/>
                  <a:pt x="1434752" y="4251960"/>
                </a:cubicBezTo>
                <a:cubicBezTo>
                  <a:pt x="1283704" y="4263831"/>
                  <a:pt x="1086637" y="4247332"/>
                  <a:pt x="835997" y="4251960"/>
                </a:cubicBezTo>
                <a:cubicBezTo>
                  <a:pt x="585357" y="4256588"/>
                  <a:pt x="358029" y="4185432"/>
                  <a:pt x="0" y="4251960"/>
                </a:cubicBezTo>
                <a:cubicBezTo>
                  <a:pt x="-6338" y="3981283"/>
                  <a:pt x="53877" y="3939059"/>
                  <a:pt x="0" y="3677945"/>
                </a:cubicBezTo>
                <a:cubicBezTo>
                  <a:pt x="-53877" y="3416831"/>
                  <a:pt x="52771" y="3249222"/>
                  <a:pt x="0" y="3061411"/>
                </a:cubicBezTo>
                <a:cubicBezTo>
                  <a:pt x="-52771" y="2873600"/>
                  <a:pt x="21333" y="2733835"/>
                  <a:pt x="0" y="2444877"/>
                </a:cubicBezTo>
                <a:cubicBezTo>
                  <a:pt x="-21333" y="2155919"/>
                  <a:pt x="23437" y="2188977"/>
                  <a:pt x="0" y="1998421"/>
                </a:cubicBezTo>
                <a:cubicBezTo>
                  <a:pt x="-23437" y="1807865"/>
                  <a:pt x="21936" y="1555270"/>
                  <a:pt x="0" y="1424407"/>
                </a:cubicBezTo>
                <a:cubicBezTo>
                  <a:pt x="-21936" y="1293544"/>
                  <a:pt x="27911" y="1138981"/>
                  <a:pt x="0" y="1020470"/>
                </a:cubicBezTo>
                <a:cubicBezTo>
                  <a:pt x="-27911" y="901959"/>
                  <a:pt x="29425" y="390529"/>
                  <a:pt x="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28600" marR="0" lvl="0" indent="-215900" algn="l" rtl="0">
              <a:lnSpc>
                <a:spcPct val="9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entury Gothic"/>
                <a:ea typeface="Century Gothic"/>
                <a:cs typeface="Century Gothic"/>
                <a:sym typeface="Century Gothic"/>
              </a:rPr>
              <a:t>Clothing worn at time of event</a:t>
            </a:r>
            <a:endParaRPr sz="2000"/>
          </a:p>
          <a:p>
            <a:pPr marL="228600" marR="0" lvl="0" indent="-215900" algn="l" rtl="0">
              <a:lnSpc>
                <a:spcPct val="90000"/>
              </a:lnSpc>
              <a:spcBef>
                <a:spcPts val="1000"/>
              </a:spcBef>
              <a:spcAft>
                <a:spcPts val="0"/>
              </a:spcAft>
              <a:buClr>
                <a:srgbClr val="000000"/>
              </a:buClr>
              <a:buSzPts val="2000"/>
              <a:buFont typeface="Noto Sans Symbols"/>
              <a:buChar char="❑"/>
            </a:pPr>
            <a:r>
              <a:rPr lang="en-US" sz="2000" b="0" i="0" u="none" strike="noStrike" cap="none">
                <a:solidFill>
                  <a:srgbClr val="000000"/>
                </a:solidFill>
                <a:latin typeface="Century Gothic"/>
                <a:ea typeface="Century Gothic"/>
                <a:cs typeface="Century Gothic"/>
                <a:sym typeface="Century Gothic"/>
              </a:rPr>
              <a:t>Significant belongings that patient may have with them - jewelry</a:t>
            </a:r>
            <a:endParaRPr sz="2000"/>
          </a:p>
          <a:p>
            <a:pPr marL="228600" marR="0" lvl="0" indent="-215900" algn="l" rtl="0">
              <a:lnSpc>
                <a:spcPct val="90000"/>
              </a:lnSpc>
              <a:spcBef>
                <a:spcPts val="1000"/>
              </a:spcBef>
              <a:spcAft>
                <a:spcPts val="0"/>
              </a:spcAft>
              <a:buClr>
                <a:srgbClr val="000000"/>
              </a:buClr>
              <a:buSzPts val="2000"/>
              <a:buFont typeface="Noto Sans Symbols"/>
              <a:buChar char="❑"/>
            </a:pPr>
            <a:r>
              <a:rPr lang="en-US" sz="2000" b="0" i="0" u="none" strike="noStrike" cap="none">
                <a:solidFill>
                  <a:srgbClr val="000000"/>
                </a:solidFill>
                <a:latin typeface="Century Gothic"/>
                <a:ea typeface="Century Gothic"/>
                <a:cs typeface="Century Gothic"/>
                <a:sym typeface="Century Gothic"/>
              </a:rPr>
              <a:t>Location patient came from</a:t>
            </a:r>
            <a:endParaRPr sz="2000"/>
          </a:p>
          <a:p>
            <a:pPr marL="228600" marR="0" lvl="0" indent="-215900" algn="l" rtl="0">
              <a:lnSpc>
                <a:spcPct val="90000"/>
              </a:lnSpc>
              <a:spcBef>
                <a:spcPts val="1000"/>
              </a:spcBef>
              <a:spcAft>
                <a:spcPts val="0"/>
              </a:spcAft>
              <a:buClr>
                <a:srgbClr val="000000"/>
              </a:buClr>
              <a:buSzPts val="2000"/>
              <a:buFont typeface="Noto Sans Symbols"/>
              <a:buChar char="❑"/>
            </a:pPr>
            <a:r>
              <a:rPr lang="en-US" sz="2000" b="0" i="0" u="none" strike="noStrike" cap="none">
                <a:solidFill>
                  <a:srgbClr val="000000"/>
                </a:solidFill>
                <a:latin typeface="Century Gothic"/>
                <a:ea typeface="Century Gothic"/>
                <a:cs typeface="Century Gothic"/>
                <a:sym typeface="Century Gothic"/>
              </a:rPr>
              <a:t>Mechanism of arrival from the event </a:t>
            </a:r>
            <a:endParaRPr sz="2000"/>
          </a:p>
          <a:p>
            <a:pPr marL="685800" marR="0" lvl="1" indent="-215900" algn="l" rtl="0">
              <a:lnSpc>
                <a:spcPct val="90000"/>
              </a:lnSpc>
              <a:spcBef>
                <a:spcPts val="500"/>
              </a:spcBef>
              <a:spcAft>
                <a:spcPts val="0"/>
              </a:spcAft>
              <a:buClr>
                <a:srgbClr val="000000"/>
              </a:buClr>
              <a:buSzPts val="2000"/>
              <a:buFont typeface="Arial"/>
              <a:buChar char="•"/>
            </a:pPr>
            <a:r>
              <a:rPr lang="en-US" sz="2000" b="0" i="0" u="none" strike="noStrike" cap="none">
                <a:solidFill>
                  <a:srgbClr val="000000"/>
                </a:solidFill>
                <a:latin typeface="Century Gothic"/>
                <a:ea typeface="Century Gothic"/>
                <a:cs typeface="Century Gothic"/>
                <a:sym typeface="Century Gothic"/>
              </a:rPr>
              <a:t>Ambulance number</a:t>
            </a:r>
            <a:endParaRPr sz="2000"/>
          </a:p>
          <a:p>
            <a:pPr marL="685800" marR="0" lvl="1" indent="-215900" algn="l" rtl="0">
              <a:lnSpc>
                <a:spcPct val="90000"/>
              </a:lnSpc>
              <a:spcBef>
                <a:spcPts val="500"/>
              </a:spcBef>
              <a:spcAft>
                <a:spcPts val="0"/>
              </a:spcAft>
              <a:buClr>
                <a:srgbClr val="000000"/>
              </a:buClr>
              <a:buSzPts val="2000"/>
              <a:buFont typeface="Arial"/>
              <a:buChar char="•"/>
            </a:pPr>
            <a:r>
              <a:rPr lang="en-US" sz="2000" b="0" i="0" u="none" strike="noStrike" cap="none">
                <a:solidFill>
                  <a:srgbClr val="000000"/>
                </a:solidFill>
                <a:latin typeface="Century Gothic"/>
                <a:ea typeface="Century Gothic"/>
                <a:cs typeface="Century Gothic"/>
                <a:sym typeface="Century Gothic"/>
              </a:rPr>
              <a:t>Police car info</a:t>
            </a:r>
            <a:endParaRPr sz="2000"/>
          </a:p>
          <a:p>
            <a:pPr marL="685800" marR="0" lvl="1" indent="-215900" algn="l" rtl="0">
              <a:lnSpc>
                <a:spcPct val="90000"/>
              </a:lnSpc>
              <a:spcBef>
                <a:spcPts val="500"/>
              </a:spcBef>
              <a:spcAft>
                <a:spcPts val="0"/>
              </a:spcAft>
              <a:buClr>
                <a:srgbClr val="000000"/>
              </a:buClr>
              <a:buSzPts val="2000"/>
              <a:buFont typeface="Arial"/>
              <a:buChar char="•"/>
            </a:pPr>
            <a:r>
              <a:rPr lang="en-US" sz="2000" b="0" i="0" u="none" strike="noStrike" cap="none">
                <a:solidFill>
                  <a:srgbClr val="000000"/>
                </a:solidFill>
                <a:latin typeface="Century Gothic"/>
                <a:ea typeface="Century Gothic"/>
                <a:cs typeface="Century Gothic"/>
                <a:sym typeface="Century Gothic"/>
              </a:rPr>
              <a:t>Good Samaritan info</a:t>
            </a:r>
            <a:endParaRPr sz="2000"/>
          </a:p>
        </p:txBody>
      </p:sp>
      <p:sp>
        <p:nvSpPr>
          <p:cNvPr id="339" name="Google Shape;339;p10"/>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a:t>
            </a:fld>
            <a:endParaRPr sz="1200" b="0" i="0" u="none" strike="noStrike" cap="none">
              <a:solidFill>
                <a:srgbClr val="888888"/>
              </a:solidFill>
              <a:latin typeface="Calibri"/>
              <a:ea typeface="Calibri"/>
              <a:cs typeface="Calibri"/>
              <a:sym typeface="Calibri"/>
            </a:endParaRPr>
          </a:p>
        </p:txBody>
      </p:sp>
      <p:pic>
        <p:nvPicPr>
          <p:cNvPr id="340" name="Google Shape;340;p1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9950" y="2201725"/>
            <a:ext cx="3496175" cy="4472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3"/>
          <p:cNvSpPr txBox="1">
            <a:spLocks noGrp="1"/>
          </p:cNvSpPr>
          <p:nvPr>
            <p:ph type="title"/>
          </p:nvPr>
        </p:nvSpPr>
        <p:spPr>
          <a:xfrm>
            <a:off x="630924" y="1396675"/>
            <a:ext cx="3780600" cy="40647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400"/>
              <a:buFont typeface="Century Gothic"/>
              <a:buNone/>
            </a:pPr>
            <a:r>
              <a:rPr lang="en-US" sz="3200" i="1">
                <a:solidFill>
                  <a:srgbClr val="FFFFFF"/>
                </a:solidFill>
              </a:rPr>
              <a:t>Disasters and Reunification – Template Intake Form for Unaccompanied Minors</a:t>
            </a:r>
            <a:endParaRPr sz="3800"/>
          </a:p>
        </p:txBody>
      </p:sp>
      <p:sp>
        <p:nvSpPr>
          <p:cNvPr id="346" name="Google Shape;346;p13"/>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9</a:t>
            </a:fld>
            <a:endParaRPr sz="1200" b="0" i="0" u="none" strike="noStrike" cap="none">
              <a:solidFill>
                <a:srgbClr val="888888"/>
              </a:solidFill>
              <a:latin typeface="Calibri"/>
              <a:ea typeface="Calibri"/>
              <a:cs typeface="Calibri"/>
              <a:sym typeface="Calibri"/>
            </a:endParaRPr>
          </a:p>
        </p:txBody>
      </p:sp>
      <p:sp>
        <p:nvSpPr>
          <p:cNvPr id="347" name="Google Shape;347;p13"/>
          <p:cNvSpPr txBox="1"/>
          <p:nvPr/>
        </p:nvSpPr>
        <p:spPr>
          <a:xfrm>
            <a:off x="5513825" y="905250"/>
            <a:ext cx="6707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48" name="Google Shape;348;p13"/>
          <p:cNvSpPr txBox="1"/>
          <p:nvPr/>
        </p:nvSpPr>
        <p:spPr>
          <a:xfrm>
            <a:off x="5813238" y="6312900"/>
            <a:ext cx="2588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u="sng" dirty="0">
                <a:solidFill>
                  <a:schemeClr val="hlink"/>
                </a:solidFill>
                <a:latin typeface="Century Gothic"/>
                <a:ea typeface="Century Gothic"/>
                <a:cs typeface="Century Gothic"/>
                <a:sym typeface="Century Gothic"/>
                <a:hlinkClick r:id="rId3"/>
              </a:rPr>
              <a:t>Patient Intake Form Template</a:t>
            </a:r>
            <a:endParaRPr sz="1200" dirty="0">
              <a:solidFill>
                <a:schemeClr val="lt1"/>
              </a:solidFill>
              <a:latin typeface="Century Gothic"/>
              <a:ea typeface="Century Gothic"/>
              <a:cs typeface="Century Gothic"/>
              <a:sym typeface="Century Gothic"/>
            </a:endParaRPr>
          </a:p>
        </p:txBody>
      </p:sp>
      <p:pic>
        <p:nvPicPr>
          <p:cNvPr id="349" name="Google Shape;349;p1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843325" y="328900"/>
            <a:ext cx="4833175" cy="5902599"/>
          </a:xfrm>
          <a:prstGeom prst="rect">
            <a:avLst/>
          </a:prstGeom>
          <a:noFill/>
          <a:ln w="28575" cap="flat" cmpd="sng">
            <a:solidFill>
              <a:schemeClr val="dk2"/>
            </a:solidFill>
            <a:prstDash val="lgDash"/>
            <a:round/>
            <a:headEnd type="none" w="sm" len="sm"/>
            <a:tailEnd type="none" w="sm" len="sm"/>
          </a:ln>
        </p:spPr>
      </p:pic>
    </p:spTree>
  </p:cSld>
  <p:clrMapOvr>
    <a:masterClrMapping/>
  </p:clrMapOvr>
</p:sld>
</file>

<file path=ppt/theme/theme1.xml><?xml version="1.0" encoding="utf-8"?>
<a:theme xmlns:a="http://schemas.openxmlformats.org/drawingml/2006/main" name="Quotable">
  <a:themeElements>
    <a:clrScheme name="RV4K WI Blue">
      <a:dk1>
        <a:srgbClr val="000000"/>
      </a:dk1>
      <a:lt1>
        <a:srgbClr val="FFFFFF"/>
      </a:lt1>
      <a:dk2>
        <a:srgbClr val="212121"/>
      </a:dk2>
      <a:lt2>
        <a:srgbClr val="636363"/>
      </a:lt2>
      <a:accent1>
        <a:srgbClr val="4690CD"/>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uotable">
  <a:themeElements>
    <a:clrScheme name="RV4K WI Blue">
      <a:dk1>
        <a:srgbClr val="000000"/>
      </a:dk1>
      <a:lt1>
        <a:srgbClr val="FFFFFF"/>
      </a:lt1>
      <a:dk2>
        <a:srgbClr val="212121"/>
      </a:dk2>
      <a:lt2>
        <a:srgbClr val="636363"/>
      </a:lt2>
      <a:accent1>
        <a:srgbClr val="4690CD"/>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1970</Words>
  <Application>Microsoft Macintosh PowerPoint</Application>
  <PresentationFormat>Widescreen</PresentationFormat>
  <Paragraphs>181</Paragraphs>
  <Slides>20</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Century Gothic</vt:lpstr>
      <vt:lpstr>Noto Sans Symbols</vt:lpstr>
      <vt:lpstr>Calibri</vt:lpstr>
      <vt:lpstr>Courier New</vt:lpstr>
      <vt:lpstr>Arial</vt:lpstr>
      <vt:lpstr>Quotable</vt:lpstr>
      <vt:lpstr>Quotable</vt:lpstr>
      <vt:lpstr>Pediatric Reunification:  Module 1</vt:lpstr>
      <vt:lpstr> Family Reunification: Registration, Intake, Tracking and Definitive Identification</vt:lpstr>
      <vt:lpstr>ESSENTIAL ELEMENTS</vt:lpstr>
      <vt:lpstr>REGISTRATION</vt:lpstr>
      <vt:lpstr>CONTACT POINT</vt:lpstr>
      <vt:lpstr>INTAKE</vt:lpstr>
      <vt:lpstr>INTAKE INFORMATION </vt:lpstr>
      <vt:lpstr>INTAKE FORM FOR UNACCOMPANIED MINORS</vt:lpstr>
      <vt:lpstr>Disasters and Reunification – Template Intake Form for Unaccompanied Minors</vt:lpstr>
      <vt:lpstr>Registration and Intake Template Forms</vt:lpstr>
      <vt:lpstr>TRACKING TOOLS</vt:lpstr>
      <vt:lpstr>DEFINITIVE IDENTIFICATION</vt:lpstr>
      <vt:lpstr>DEFINITIVE IDENTIFICATION</vt:lpstr>
      <vt:lpstr>FAMILY REUNIFICATION RESOURCES</vt:lpstr>
      <vt:lpstr>What to look forward too</vt:lpstr>
      <vt:lpstr>REFERENCES</vt:lpstr>
      <vt:lpstr>ASPR: Region V For Kids</vt:lpstr>
      <vt:lpstr>MOC Part 4 - Credits</vt:lpstr>
      <vt:lpstr>Region V For Kids Social Media</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Reunification: Module 1</dc:title>
  <dc:creator>Snyder Pollack, Shari</dc:creator>
  <cp:lastModifiedBy>Snyder Pollack, Shari</cp:lastModifiedBy>
  <cp:revision>2</cp:revision>
  <dcterms:created xsi:type="dcterms:W3CDTF">2022-07-05T13:52:22Z</dcterms:created>
  <dcterms:modified xsi:type="dcterms:W3CDTF">2024-02-14T21:43:22Z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0x010100CFDE1D2DCB37F746B956AF0FD829E1B3</vt:lpwstr>
  </property>
  <property fmtid="{D5CDD505-2E9C-101B-9397-08002B2CF9AE}" pid="3" name="MediaServiceImageTags">
    <vt:lpwstr/>
  </property>
</Properties>
</file>