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5" r:id="rId1"/>
  </p:sldMasterIdLst>
  <p:notesMasterIdLst>
    <p:notesMasterId r:id="rId25"/>
  </p:notesMasterIdLst>
  <p:sldIdLst>
    <p:sldId id="256" r:id="rId2"/>
    <p:sldId id="257" r:id="rId3"/>
    <p:sldId id="268" r:id="rId4"/>
    <p:sldId id="272" r:id="rId5"/>
    <p:sldId id="273" r:id="rId6"/>
    <p:sldId id="275" r:id="rId7"/>
    <p:sldId id="277" r:id="rId8"/>
    <p:sldId id="278" r:id="rId9"/>
    <p:sldId id="281" r:id="rId10"/>
    <p:sldId id="283" r:id="rId11"/>
    <p:sldId id="287" r:id="rId12"/>
    <p:sldId id="288" r:id="rId13"/>
    <p:sldId id="289" r:id="rId14"/>
    <p:sldId id="290" r:id="rId15"/>
    <p:sldId id="293" r:id="rId16"/>
    <p:sldId id="294" r:id="rId17"/>
    <p:sldId id="295" r:id="rId18"/>
    <p:sldId id="305" r:id="rId19"/>
    <p:sldId id="306" r:id="rId20"/>
    <p:sldId id="308" r:id="rId21"/>
    <p:sldId id="309" r:id="rId22"/>
    <p:sldId id="311" r:id="rId23"/>
    <p:sldId id="31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48"/>
    <p:restoredTop sz="94663"/>
  </p:normalViewPr>
  <p:slideViewPr>
    <p:cSldViewPr snapToGrid="0" snapToObjects="1">
      <p:cViewPr varScale="1">
        <p:scale>
          <a:sx n="110" d="100"/>
          <a:sy n="110" d="100"/>
        </p:scale>
        <p:origin x="78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671A5A-EE0B-42A9-AF76-5A47263FD553}"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8EE380BA-7744-4B4D-88DC-CFA65E76864D}">
      <dgm:prSet/>
      <dgm:spPr/>
      <dgm:t>
        <a:bodyPr/>
        <a:lstStyle/>
        <a:p>
          <a:pPr>
            <a:defRPr cap="all"/>
          </a:pPr>
          <a:r>
            <a:rPr lang="en-US"/>
            <a:t>Aim Statement</a:t>
          </a:r>
        </a:p>
      </dgm:t>
    </dgm:pt>
    <dgm:pt modelId="{D3179463-79A5-4BEF-AC96-106EE37DB66F}" type="parTrans" cxnId="{217DC23E-FDEE-4DC7-85FA-AFE4D2612090}">
      <dgm:prSet/>
      <dgm:spPr/>
      <dgm:t>
        <a:bodyPr/>
        <a:lstStyle/>
        <a:p>
          <a:endParaRPr lang="en-US"/>
        </a:p>
      </dgm:t>
    </dgm:pt>
    <dgm:pt modelId="{A3723D6B-29F0-4CA1-B45A-A1D9FCE7EAB3}" type="sibTrans" cxnId="{217DC23E-FDEE-4DC7-85FA-AFE4D2612090}">
      <dgm:prSet/>
      <dgm:spPr/>
      <dgm:t>
        <a:bodyPr/>
        <a:lstStyle/>
        <a:p>
          <a:endParaRPr lang="en-US"/>
        </a:p>
      </dgm:t>
    </dgm:pt>
    <dgm:pt modelId="{F81AAAC0-0459-4491-B8B2-7470EC26CF0A}">
      <dgm:prSet/>
      <dgm:spPr/>
      <dgm:t>
        <a:bodyPr/>
        <a:lstStyle/>
        <a:p>
          <a:pPr>
            <a:defRPr cap="all"/>
          </a:pPr>
          <a:r>
            <a:rPr lang="en-US"/>
            <a:t>Stakeholder Engagement</a:t>
          </a:r>
        </a:p>
      </dgm:t>
    </dgm:pt>
    <dgm:pt modelId="{E0410AAD-6C38-43E1-8045-EE2BC4AAA505}" type="parTrans" cxnId="{1E93D08E-643B-49BC-B2BB-7E66D3F168A1}">
      <dgm:prSet/>
      <dgm:spPr/>
      <dgm:t>
        <a:bodyPr/>
        <a:lstStyle/>
        <a:p>
          <a:endParaRPr lang="en-US"/>
        </a:p>
      </dgm:t>
    </dgm:pt>
    <dgm:pt modelId="{BED4DC5E-EC7D-48B4-AB8F-B7D86A94E33B}" type="sibTrans" cxnId="{1E93D08E-643B-49BC-B2BB-7E66D3F168A1}">
      <dgm:prSet/>
      <dgm:spPr/>
      <dgm:t>
        <a:bodyPr/>
        <a:lstStyle/>
        <a:p>
          <a:endParaRPr lang="en-US"/>
        </a:p>
      </dgm:t>
    </dgm:pt>
    <dgm:pt modelId="{576D5D89-DCFD-43B6-AD6B-97257F75F258}">
      <dgm:prSet/>
      <dgm:spPr/>
      <dgm:t>
        <a:bodyPr/>
        <a:lstStyle/>
        <a:p>
          <a:pPr>
            <a:defRPr cap="all"/>
          </a:pPr>
          <a:r>
            <a:rPr lang="en-US"/>
            <a:t>Key Driver Diagrams</a:t>
          </a:r>
        </a:p>
      </dgm:t>
    </dgm:pt>
    <dgm:pt modelId="{DD102B36-A791-4AEA-827C-9F40EBA034DB}" type="parTrans" cxnId="{437671C6-E6BD-412C-A868-D6881E6C73A3}">
      <dgm:prSet/>
      <dgm:spPr/>
      <dgm:t>
        <a:bodyPr/>
        <a:lstStyle/>
        <a:p>
          <a:endParaRPr lang="en-US"/>
        </a:p>
      </dgm:t>
    </dgm:pt>
    <dgm:pt modelId="{C7822481-3A45-4823-A1DB-AC5AFBACB022}" type="sibTrans" cxnId="{437671C6-E6BD-412C-A868-D6881E6C73A3}">
      <dgm:prSet/>
      <dgm:spPr/>
      <dgm:t>
        <a:bodyPr/>
        <a:lstStyle/>
        <a:p>
          <a:endParaRPr lang="en-US"/>
        </a:p>
      </dgm:t>
    </dgm:pt>
    <dgm:pt modelId="{4BF0A625-290E-4555-BBEE-ACDB701487F3}">
      <dgm:prSet/>
      <dgm:spPr/>
      <dgm:t>
        <a:bodyPr/>
        <a:lstStyle/>
        <a:p>
          <a:pPr>
            <a:defRPr cap="all"/>
          </a:pPr>
          <a:r>
            <a:rPr lang="en-US"/>
            <a:t>Institute for Healthcare Improvement Model for Improvement</a:t>
          </a:r>
        </a:p>
      </dgm:t>
    </dgm:pt>
    <dgm:pt modelId="{97824B62-31AF-4D3F-9145-313748BADA38}" type="parTrans" cxnId="{F4333952-6EC0-4529-B6F0-F7948D84B829}">
      <dgm:prSet/>
      <dgm:spPr/>
      <dgm:t>
        <a:bodyPr/>
        <a:lstStyle/>
        <a:p>
          <a:endParaRPr lang="en-US"/>
        </a:p>
      </dgm:t>
    </dgm:pt>
    <dgm:pt modelId="{CBCA594F-1563-4598-878D-D89DEA29E0D7}" type="sibTrans" cxnId="{F4333952-6EC0-4529-B6F0-F7948D84B829}">
      <dgm:prSet/>
      <dgm:spPr/>
      <dgm:t>
        <a:bodyPr/>
        <a:lstStyle/>
        <a:p>
          <a:endParaRPr lang="en-US"/>
        </a:p>
      </dgm:t>
    </dgm:pt>
    <dgm:pt modelId="{1DF62AA3-331F-4A53-8EA7-C6DB40F21482}">
      <dgm:prSet/>
      <dgm:spPr/>
      <dgm:t>
        <a:bodyPr/>
        <a:lstStyle/>
        <a:p>
          <a:pPr>
            <a:defRPr cap="all"/>
          </a:pPr>
          <a:r>
            <a:rPr lang="en-US"/>
            <a:t>Process Map</a:t>
          </a:r>
        </a:p>
      </dgm:t>
    </dgm:pt>
    <dgm:pt modelId="{29E30054-9EF2-47CE-A5F0-0C1D15DC599A}" type="parTrans" cxnId="{C040DF15-C050-4BBB-8A71-EB049B0EB584}">
      <dgm:prSet/>
      <dgm:spPr/>
      <dgm:t>
        <a:bodyPr/>
        <a:lstStyle/>
        <a:p>
          <a:endParaRPr lang="en-US"/>
        </a:p>
      </dgm:t>
    </dgm:pt>
    <dgm:pt modelId="{9024C234-F79C-4723-A4D5-CCCE5CDFF23E}" type="sibTrans" cxnId="{C040DF15-C050-4BBB-8A71-EB049B0EB584}">
      <dgm:prSet/>
      <dgm:spPr/>
      <dgm:t>
        <a:bodyPr/>
        <a:lstStyle/>
        <a:p>
          <a:endParaRPr lang="en-US"/>
        </a:p>
      </dgm:t>
    </dgm:pt>
    <dgm:pt modelId="{92C8817F-189F-4950-A8D9-5883551AEBB6}">
      <dgm:prSet/>
      <dgm:spPr/>
      <dgm:t>
        <a:bodyPr/>
        <a:lstStyle/>
        <a:p>
          <a:pPr>
            <a:defRPr cap="all"/>
          </a:pPr>
          <a:r>
            <a:rPr lang="en-US"/>
            <a:t>Fishbone Diagram</a:t>
          </a:r>
        </a:p>
      </dgm:t>
    </dgm:pt>
    <dgm:pt modelId="{524FBE6F-DB6E-4061-853B-67FA38C3903C}" type="parTrans" cxnId="{2A79D856-5A8C-4C3F-9328-AE6E07407126}">
      <dgm:prSet/>
      <dgm:spPr/>
      <dgm:t>
        <a:bodyPr/>
        <a:lstStyle/>
        <a:p>
          <a:endParaRPr lang="en-US"/>
        </a:p>
      </dgm:t>
    </dgm:pt>
    <dgm:pt modelId="{00B5706B-3EDF-495F-9014-FD72FD42C9EE}" type="sibTrans" cxnId="{2A79D856-5A8C-4C3F-9328-AE6E07407126}">
      <dgm:prSet/>
      <dgm:spPr/>
      <dgm:t>
        <a:bodyPr/>
        <a:lstStyle/>
        <a:p>
          <a:endParaRPr lang="en-US"/>
        </a:p>
      </dgm:t>
    </dgm:pt>
    <dgm:pt modelId="{B79A7F96-7FF1-4BE2-83F8-D47928908589}" type="pres">
      <dgm:prSet presAssocID="{B8671A5A-EE0B-42A9-AF76-5A47263FD553}" presName="root" presStyleCnt="0">
        <dgm:presLayoutVars>
          <dgm:dir/>
          <dgm:resizeHandles val="exact"/>
        </dgm:presLayoutVars>
      </dgm:prSet>
      <dgm:spPr/>
    </dgm:pt>
    <dgm:pt modelId="{DECB87E1-2C59-40C2-B7B0-046C340ABB86}" type="pres">
      <dgm:prSet presAssocID="{8EE380BA-7744-4B4D-88DC-CFA65E76864D}" presName="compNode" presStyleCnt="0"/>
      <dgm:spPr/>
    </dgm:pt>
    <dgm:pt modelId="{00BD1200-8E79-4163-AD45-EFA5CE56AF9A}" type="pres">
      <dgm:prSet presAssocID="{8EE380BA-7744-4B4D-88DC-CFA65E76864D}" presName="iconBgRect" presStyleLbl="bgShp" presStyleIdx="0" presStyleCnt="6"/>
      <dgm:spPr/>
    </dgm:pt>
    <dgm:pt modelId="{37C8DAE7-2BB5-4CB8-B323-1C1D27DF38D9}" type="pres">
      <dgm:prSet presAssocID="{8EE380BA-7744-4B4D-88DC-CFA65E76864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FFDD8733-B297-4CB6-865C-1D8DDCEB68C8}" type="pres">
      <dgm:prSet presAssocID="{8EE380BA-7744-4B4D-88DC-CFA65E76864D}" presName="spaceRect" presStyleCnt="0"/>
      <dgm:spPr/>
    </dgm:pt>
    <dgm:pt modelId="{B6F65353-E803-446A-977F-49AE092D4B0F}" type="pres">
      <dgm:prSet presAssocID="{8EE380BA-7744-4B4D-88DC-CFA65E76864D}" presName="textRect" presStyleLbl="revTx" presStyleIdx="0" presStyleCnt="6">
        <dgm:presLayoutVars>
          <dgm:chMax val="1"/>
          <dgm:chPref val="1"/>
        </dgm:presLayoutVars>
      </dgm:prSet>
      <dgm:spPr/>
    </dgm:pt>
    <dgm:pt modelId="{9A251334-E370-481D-8B53-F7964889CF95}" type="pres">
      <dgm:prSet presAssocID="{A3723D6B-29F0-4CA1-B45A-A1D9FCE7EAB3}" presName="sibTrans" presStyleCnt="0"/>
      <dgm:spPr/>
    </dgm:pt>
    <dgm:pt modelId="{EEDCD309-DAAA-4EDC-8CF9-AA045F03BE32}" type="pres">
      <dgm:prSet presAssocID="{F81AAAC0-0459-4491-B8B2-7470EC26CF0A}" presName="compNode" presStyleCnt="0"/>
      <dgm:spPr/>
    </dgm:pt>
    <dgm:pt modelId="{6A089522-2EEB-4252-90B9-E0D90603AF18}" type="pres">
      <dgm:prSet presAssocID="{F81AAAC0-0459-4491-B8B2-7470EC26CF0A}" presName="iconBgRect" presStyleLbl="bgShp" presStyleIdx="1" presStyleCnt="6"/>
      <dgm:spPr/>
    </dgm:pt>
    <dgm:pt modelId="{1A2E53D3-3D7C-4765-92C8-205AAF26E742}" type="pres">
      <dgm:prSet presAssocID="{F81AAAC0-0459-4491-B8B2-7470EC26CF0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EE25D280-10DC-4123-85A2-22CFD4D19E7D}" type="pres">
      <dgm:prSet presAssocID="{F81AAAC0-0459-4491-B8B2-7470EC26CF0A}" presName="spaceRect" presStyleCnt="0"/>
      <dgm:spPr/>
    </dgm:pt>
    <dgm:pt modelId="{FC25CF7B-E5A2-4752-974A-39C40A83B271}" type="pres">
      <dgm:prSet presAssocID="{F81AAAC0-0459-4491-B8B2-7470EC26CF0A}" presName="textRect" presStyleLbl="revTx" presStyleIdx="1" presStyleCnt="6">
        <dgm:presLayoutVars>
          <dgm:chMax val="1"/>
          <dgm:chPref val="1"/>
        </dgm:presLayoutVars>
      </dgm:prSet>
      <dgm:spPr/>
    </dgm:pt>
    <dgm:pt modelId="{CA1D3D67-1109-4456-B538-A33A1447C234}" type="pres">
      <dgm:prSet presAssocID="{BED4DC5E-EC7D-48B4-AB8F-B7D86A94E33B}" presName="sibTrans" presStyleCnt="0"/>
      <dgm:spPr/>
    </dgm:pt>
    <dgm:pt modelId="{20892F2E-D529-4DD8-8013-14C6BC955BC7}" type="pres">
      <dgm:prSet presAssocID="{576D5D89-DCFD-43B6-AD6B-97257F75F258}" presName="compNode" presStyleCnt="0"/>
      <dgm:spPr/>
    </dgm:pt>
    <dgm:pt modelId="{E5721D6A-99F8-4850-8A66-01A51DF33F1D}" type="pres">
      <dgm:prSet presAssocID="{576D5D89-DCFD-43B6-AD6B-97257F75F258}" presName="iconBgRect" presStyleLbl="bgShp" presStyleIdx="2" presStyleCnt="6"/>
      <dgm:spPr/>
    </dgm:pt>
    <dgm:pt modelId="{B09923B5-8E59-4727-89CE-5D69C37CB4FD}" type="pres">
      <dgm:prSet presAssocID="{576D5D89-DCFD-43B6-AD6B-97257F75F258}" presName="iconRect" presStyleLbl="node1" presStyleIdx="2" presStyleCnt="6" custAng="16200000"/>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Flowchart"/>
        </a:ext>
      </dgm:extLst>
    </dgm:pt>
    <dgm:pt modelId="{FA2B169B-2E75-414C-A273-93C6C9078621}" type="pres">
      <dgm:prSet presAssocID="{576D5D89-DCFD-43B6-AD6B-97257F75F258}" presName="spaceRect" presStyleCnt="0"/>
      <dgm:spPr/>
    </dgm:pt>
    <dgm:pt modelId="{6549AA0D-8A0F-45F5-90EC-CC782546789F}" type="pres">
      <dgm:prSet presAssocID="{576D5D89-DCFD-43B6-AD6B-97257F75F258}" presName="textRect" presStyleLbl="revTx" presStyleIdx="2" presStyleCnt="6">
        <dgm:presLayoutVars>
          <dgm:chMax val="1"/>
          <dgm:chPref val="1"/>
        </dgm:presLayoutVars>
      </dgm:prSet>
      <dgm:spPr/>
    </dgm:pt>
    <dgm:pt modelId="{2C999A70-161A-4AF6-A241-457ADA1E8A8F}" type="pres">
      <dgm:prSet presAssocID="{C7822481-3A45-4823-A1DB-AC5AFBACB022}" presName="sibTrans" presStyleCnt="0"/>
      <dgm:spPr/>
    </dgm:pt>
    <dgm:pt modelId="{79371892-F8B6-4AA7-9614-45E892023C0A}" type="pres">
      <dgm:prSet presAssocID="{4BF0A625-290E-4555-BBEE-ACDB701487F3}" presName="compNode" presStyleCnt="0"/>
      <dgm:spPr/>
    </dgm:pt>
    <dgm:pt modelId="{CA97E1C6-1273-4762-8F2F-D18FED921399}" type="pres">
      <dgm:prSet presAssocID="{4BF0A625-290E-4555-BBEE-ACDB701487F3}" presName="iconBgRect" presStyleLbl="bgShp" presStyleIdx="3" presStyleCnt="6"/>
      <dgm:spPr/>
    </dgm:pt>
    <dgm:pt modelId="{1FCE507C-0AA0-4D8B-8A86-2E8A0DD76D6C}" type="pres">
      <dgm:prSet presAssocID="{4BF0A625-290E-4555-BBEE-ACDB701487F3}"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ircles with lines"/>
        </a:ext>
      </dgm:extLst>
    </dgm:pt>
    <dgm:pt modelId="{272DC741-62FA-4210-9943-8940C59B77EB}" type="pres">
      <dgm:prSet presAssocID="{4BF0A625-290E-4555-BBEE-ACDB701487F3}" presName="spaceRect" presStyleCnt="0"/>
      <dgm:spPr/>
    </dgm:pt>
    <dgm:pt modelId="{530A3213-F0AB-4398-A9EC-43DD5214633A}" type="pres">
      <dgm:prSet presAssocID="{4BF0A625-290E-4555-BBEE-ACDB701487F3}" presName="textRect" presStyleLbl="revTx" presStyleIdx="3" presStyleCnt="6">
        <dgm:presLayoutVars>
          <dgm:chMax val="1"/>
          <dgm:chPref val="1"/>
        </dgm:presLayoutVars>
      </dgm:prSet>
      <dgm:spPr/>
    </dgm:pt>
    <dgm:pt modelId="{2174FF1B-5DB5-4F24-B737-054B7C06A0AE}" type="pres">
      <dgm:prSet presAssocID="{CBCA594F-1563-4598-878D-D89DEA29E0D7}" presName="sibTrans" presStyleCnt="0"/>
      <dgm:spPr/>
    </dgm:pt>
    <dgm:pt modelId="{8AD73268-D5D8-44EF-B916-B68262A87407}" type="pres">
      <dgm:prSet presAssocID="{1DF62AA3-331F-4A53-8EA7-C6DB40F21482}" presName="compNode" presStyleCnt="0"/>
      <dgm:spPr/>
    </dgm:pt>
    <dgm:pt modelId="{A748F70F-803B-47A1-8F89-2FBF46A4E96E}" type="pres">
      <dgm:prSet presAssocID="{1DF62AA3-331F-4A53-8EA7-C6DB40F21482}" presName="iconBgRect" presStyleLbl="bgShp" presStyleIdx="4" presStyleCnt="6"/>
      <dgm:spPr/>
    </dgm:pt>
    <dgm:pt modelId="{B6ED2969-6F15-49D0-8C3A-21956AF14C38}" type="pres">
      <dgm:prSet presAssocID="{1DF62AA3-331F-4A53-8EA7-C6DB40F21482}" presName="iconRect" presStyleLbl="node1" presStyleIdx="4" presStyleCnt="6"/>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Workflow"/>
        </a:ext>
      </dgm:extLst>
    </dgm:pt>
    <dgm:pt modelId="{BD1FC8AA-567B-4AD7-B783-9A21D943E3D1}" type="pres">
      <dgm:prSet presAssocID="{1DF62AA3-331F-4A53-8EA7-C6DB40F21482}" presName="spaceRect" presStyleCnt="0"/>
      <dgm:spPr/>
    </dgm:pt>
    <dgm:pt modelId="{FE94431F-F084-416D-B50C-96FBD380F709}" type="pres">
      <dgm:prSet presAssocID="{1DF62AA3-331F-4A53-8EA7-C6DB40F21482}" presName="textRect" presStyleLbl="revTx" presStyleIdx="4" presStyleCnt="6">
        <dgm:presLayoutVars>
          <dgm:chMax val="1"/>
          <dgm:chPref val="1"/>
        </dgm:presLayoutVars>
      </dgm:prSet>
      <dgm:spPr/>
    </dgm:pt>
    <dgm:pt modelId="{7B1EFAFF-2259-48B1-A12C-F0238E1BB4DF}" type="pres">
      <dgm:prSet presAssocID="{9024C234-F79C-4723-A4D5-CCCE5CDFF23E}" presName="sibTrans" presStyleCnt="0"/>
      <dgm:spPr/>
    </dgm:pt>
    <dgm:pt modelId="{174D1F04-B48B-4773-8621-FE69472A515E}" type="pres">
      <dgm:prSet presAssocID="{92C8817F-189F-4950-A8D9-5883551AEBB6}" presName="compNode" presStyleCnt="0"/>
      <dgm:spPr/>
    </dgm:pt>
    <dgm:pt modelId="{BEF6FEEE-06B2-49A8-8DD5-4263C65980C5}" type="pres">
      <dgm:prSet presAssocID="{92C8817F-189F-4950-A8D9-5883551AEBB6}" presName="iconBgRect" presStyleLbl="bgShp" presStyleIdx="5" presStyleCnt="6"/>
      <dgm:spPr/>
    </dgm:pt>
    <dgm:pt modelId="{99AFD508-669E-4664-AAA6-0FD68E469167}" type="pres">
      <dgm:prSet presAssocID="{92C8817F-189F-4950-A8D9-5883551AEBB6}"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a:noFill/>
        </a:ln>
      </dgm:spPr>
      <dgm:extLst>
        <a:ext uri="{E40237B7-FDA0-4F09-8148-C483321AD2D9}">
          <dgm14:cNvPr xmlns:dgm14="http://schemas.microsoft.com/office/drawing/2010/diagram" id="0" name="" descr="Fish"/>
        </a:ext>
      </dgm:extLst>
    </dgm:pt>
    <dgm:pt modelId="{55D4BC46-9E24-40A7-B476-8F82D6C562F5}" type="pres">
      <dgm:prSet presAssocID="{92C8817F-189F-4950-A8D9-5883551AEBB6}" presName="spaceRect" presStyleCnt="0"/>
      <dgm:spPr/>
    </dgm:pt>
    <dgm:pt modelId="{7A1A31F6-8C5B-4636-96EC-B594125F104E}" type="pres">
      <dgm:prSet presAssocID="{92C8817F-189F-4950-A8D9-5883551AEBB6}" presName="textRect" presStyleLbl="revTx" presStyleIdx="5" presStyleCnt="6">
        <dgm:presLayoutVars>
          <dgm:chMax val="1"/>
          <dgm:chPref val="1"/>
        </dgm:presLayoutVars>
      </dgm:prSet>
      <dgm:spPr/>
    </dgm:pt>
  </dgm:ptLst>
  <dgm:cxnLst>
    <dgm:cxn modelId="{C040DF15-C050-4BBB-8A71-EB049B0EB584}" srcId="{B8671A5A-EE0B-42A9-AF76-5A47263FD553}" destId="{1DF62AA3-331F-4A53-8EA7-C6DB40F21482}" srcOrd="4" destOrd="0" parTransId="{29E30054-9EF2-47CE-A5F0-0C1D15DC599A}" sibTransId="{9024C234-F79C-4723-A4D5-CCCE5CDFF23E}"/>
    <dgm:cxn modelId="{217DC23E-FDEE-4DC7-85FA-AFE4D2612090}" srcId="{B8671A5A-EE0B-42A9-AF76-5A47263FD553}" destId="{8EE380BA-7744-4B4D-88DC-CFA65E76864D}" srcOrd="0" destOrd="0" parTransId="{D3179463-79A5-4BEF-AC96-106EE37DB66F}" sibTransId="{A3723D6B-29F0-4CA1-B45A-A1D9FCE7EAB3}"/>
    <dgm:cxn modelId="{E762FD43-BAF6-430B-BD70-14D082332174}" type="presOf" srcId="{8EE380BA-7744-4B4D-88DC-CFA65E76864D}" destId="{B6F65353-E803-446A-977F-49AE092D4B0F}" srcOrd="0" destOrd="0" presId="urn:microsoft.com/office/officeart/2018/5/layout/IconCircleLabelList"/>
    <dgm:cxn modelId="{2BD69849-9A5F-433C-937C-764069BBFB27}" type="presOf" srcId="{92C8817F-189F-4950-A8D9-5883551AEBB6}" destId="{7A1A31F6-8C5B-4636-96EC-B594125F104E}" srcOrd="0" destOrd="0" presId="urn:microsoft.com/office/officeart/2018/5/layout/IconCircleLabelList"/>
    <dgm:cxn modelId="{6499344F-311D-41C5-91A2-85C2F021AD19}" type="presOf" srcId="{F81AAAC0-0459-4491-B8B2-7470EC26CF0A}" destId="{FC25CF7B-E5A2-4752-974A-39C40A83B271}" srcOrd="0" destOrd="0" presId="urn:microsoft.com/office/officeart/2018/5/layout/IconCircleLabelList"/>
    <dgm:cxn modelId="{66CA3C4F-EDD5-43A5-A1E0-EC4C626ECD80}" type="presOf" srcId="{576D5D89-DCFD-43B6-AD6B-97257F75F258}" destId="{6549AA0D-8A0F-45F5-90EC-CC782546789F}" srcOrd="0" destOrd="0" presId="urn:microsoft.com/office/officeart/2018/5/layout/IconCircleLabelList"/>
    <dgm:cxn modelId="{F4333952-6EC0-4529-B6F0-F7948D84B829}" srcId="{B8671A5A-EE0B-42A9-AF76-5A47263FD553}" destId="{4BF0A625-290E-4555-BBEE-ACDB701487F3}" srcOrd="3" destOrd="0" parTransId="{97824B62-31AF-4D3F-9145-313748BADA38}" sibTransId="{CBCA594F-1563-4598-878D-D89DEA29E0D7}"/>
    <dgm:cxn modelId="{2A79D856-5A8C-4C3F-9328-AE6E07407126}" srcId="{B8671A5A-EE0B-42A9-AF76-5A47263FD553}" destId="{92C8817F-189F-4950-A8D9-5883551AEBB6}" srcOrd="5" destOrd="0" parTransId="{524FBE6F-DB6E-4061-853B-67FA38C3903C}" sibTransId="{00B5706B-3EDF-495F-9014-FD72FD42C9EE}"/>
    <dgm:cxn modelId="{1E93D08E-643B-49BC-B2BB-7E66D3F168A1}" srcId="{B8671A5A-EE0B-42A9-AF76-5A47263FD553}" destId="{F81AAAC0-0459-4491-B8B2-7470EC26CF0A}" srcOrd="1" destOrd="0" parTransId="{E0410AAD-6C38-43E1-8045-EE2BC4AAA505}" sibTransId="{BED4DC5E-EC7D-48B4-AB8F-B7D86A94E33B}"/>
    <dgm:cxn modelId="{0760C39F-F09F-4946-8CCA-987F59564BDB}" type="presOf" srcId="{B8671A5A-EE0B-42A9-AF76-5A47263FD553}" destId="{B79A7F96-7FF1-4BE2-83F8-D47928908589}" srcOrd="0" destOrd="0" presId="urn:microsoft.com/office/officeart/2018/5/layout/IconCircleLabelList"/>
    <dgm:cxn modelId="{478EA9BB-309C-4E31-9D83-7AF1DD5E93D7}" type="presOf" srcId="{4BF0A625-290E-4555-BBEE-ACDB701487F3}" destId="{530A3213-F0AB-4398-A9EC-43DD5214633A}" srcOrd="0" destOrd="0" presId="urn:microsoft.com/office/officeart/2018/5/layout/IconCircleLabelList"/>
    <dgm:cxn modelId="{437671C6-E6BD-412C-A868-D6881E6C73A3}" srcId="{B8671A5A-EE0B-42A9-AF76-5A47263FD553}" destId="{576D5D89-DCFD-43B6-AD6B-97257F75F258}" srcOrd="2" destOrd="0" parTransId="{DD102B36-A791-4AEA-827C-9F40EBA034DB}" sibTransId="{C7822481-3A45-4823-A1DB-AC5AFBACB022}"/>
    <dgm:cxn modelId="{1C1082DC-D53F-4E43-B273-85035CDD8154}" type="presOf" srcId="{1DF62AA3-331F-4A53-8EA7-C6DB40F21482}" destId="{FE94431F-F084-416D-B50C-96FBD380F709}" srcOrd="0" destOrd="0" presId="urn:microsoft.com/office/officeart/2018/5/layout/IconCircleLabelList"/>
    <dgm:cxn modelId="{3CA06940-E6B0-4D62-991A-4DFDCCC44877}" type="presParOf" srcId="{B79A7F96-7FF1-4BE2-83F8-D47928908589}" destId="{DECB87E1-2C59-40C2-B7B0-046C340ABB86}" srcOrd="0" destOrd="0" presId="urn:microsoft.com/office/officeart/2018/5/layout/IconCircleLabelList"/>
    <dgm:cxn modelId="{1012C04D-C6D2-4970-88FE-8A6101E2F30B}" type="presParOf" srcId="{DECB87E1-2C59-40C2-B7B0-046C340ABB86}" destId="{00BD1200-8E79-4163-AD45-EFA5CE56AF9A}" srcOrd="0" destOrd="0" presId="urn:microsoft.com/office/officeart/2018/5/layout/IconCircleLabelList"/>
    <dgm:cxn modelId="{48147839-D571-4927-B578-F6E96EFC30A2}" type="presParOf" srcId="{DECB87E1-2C59-40C2-B7B0-046C340ABB86}" destId="{37C8DAE7-2BB5-4CB8-B323-1C1D27DF38D9}" srcOrd="1" destOrd="0" presId="urn:microsoft.com/office/officeart/2018/5/layout/IconCircleLabelList"/>
    <dgm:cxn modelId="{286FF978-591D-47AC-9472-C0CC793E4B24}" type="presParOf" srcId="{DECB87E1-2C59-40C2-B7B0-046C340ABB86}" destId="{FFDD8733-B297-4CB6-865C-1D8DDCEB68C8}" srcOrd="2" destOrd="0" presId="urn:microsoft.com/office/officeart/2018/5/layout/IconCircleLabelList"/>
    <dgm:cxn modelId="{3FB8C326-48D9-48BE-8531-9BCE539E4EEF}" type="presParOf" srcId="{DECB87E1-2C59-40C2-B7B0-046C340ABB86}" destId="{B6F65353-E803-446A-977F-49AE092D4B0F}" srcOrd="3" destOrd="0" presId="urn:microsoft.com/office/officeart/2018/5/layout/IconCircleLabelList"/>
    <dgm:cxn modelId="{EAE6C15C-6C66-4414-A868-82C9018171CE}" type="presParOf" srcId="{B79A7F96-7FF1-4BE2-83F8-D47928908589}" destId="{9A251334-E370-481D-8B53-F7964889CF95}" srcOrd="1" destOrd="0" presId="urn:microsoft.com/office/officeart/2018/5/layout/IconCircleLabelList"/>
    <dgm:cxn modelId="{61907285-C9A8-4808-8B68-1B0E4F18902C}" type="presParOf" srcId="{B79A7F96-7FF1-4BE2-83F8-D47928908589}" destId="{EEDCD309-DAAA-4EDC-8CF9-AA045F03BE32}" srcOrd="2" destOrd="0" presId="urn:microsoft.com/office/officeart/2018/5/layout/IconCircleLabelList"/>
    <dgm:cxn modelId="{496A30C9-851C-44AC-A834-373F8C957CDD}" type="presParOf" srcId="{EEDCD309-DAAA-4EDC-8CF9-AA045F03BE32}" destId="{6A089522-2EEB-4252-90B9-E0D90603AF18}" srcOrd="0" destOrd="0" presId="urn:microsoft.com/office/officeart/2018/5/layout/IconCircleLabelList"/>
    <dgm:cxn modelId="{A5891A02-D8F3-4A3C-98FC-213D85C8744F}" type="presParOf" srcId="{EEDCD309-DAAA-4EDC-8CF9-AA045F03BE32}" destId="{1A2E53D3-3D7C-4765-92C8-205AAF26E742}" srcOrd="1" destOrd="0" presId="urn:microsoft.com/office/officeart/2018/5/layout/IconCircleLabelList"/>
    <dgm:cxn modelId="{84D0D3E6-49AB-4D33-8766-14E3CCC197D3}" type="presParOf" srcId="{EEDCD309-DAAA-4EDC-8CF9-AA045F03BE32}" destId="{EE25D280-10DC-4123-85A2-22CFD4D19E7D}" srcOrd="2" destOrd="0" presId="urn:microsoft.com/office/officeart/2018/5/layout/IconCircleLabelList"/>
    <dgm:cxn modelId="{5D9FA833-510E-4643-8C56-7F4ED35A2368}" type="presParOf" srcId="{EEDCD309-DAAA-4EDC-8CF9-AA045F03BE32}" destId="{FC25CF7B-E5A2-4752-974A-39C40A83B271}" srcOrd="3" destOrd="0" presId="urn:microsoft.com/office/officeart/2018/5/layout/IconCircleLabelList"/>
    <dgm:cxn modelId="{1E5B4ABA-C49E-4348-A4BA-0BA53C5F188F}" type="presParOf" srcId="{B79A7F96-7FF1-4BE2-83F8-D47928908589}" destId="{CA1D3D67-1109-4456-B538-A33A1447C234}" srcOrd="3" destOrd="0" presId="urn:microsoft.com/office/officeart/2018/5/layout/IconCircleLabelList"/>
    <dgm:cxn modelId="{FB785F28-BE6C-427D-8BEB-FF7AAEAA463A}" type="presParOf" srcId="{B79A7F96-7FF1-4BE2-83F8-D47928908589}" destId="{20892F2E-D529-4DD8-8013-14C6BC955BC7}" srcOrd="4" destOrd="0" presId="urn:microsoft.com/office/officeart/2018/5/layout/IconCircleLabelList"/>
    <dgm:cxn modelId="{8127ED87-E544-49AE-923D-2BA1D4A95B7A}" type="presParOf" srcId="{20892F2E-D529-4DD8-8013-14C6BC955BC7}" destId="{E5721D6A-99F8-4850-8A66-01A51DF33F1D}" srcOrd="0" destOrd="0" presId="urn:microsoft.com/office/officeart/2018/5/layout/IconCircleLabelList"/>
    <dgm:cxn modelId="{777068B1-545B-4B62-9570-0DF91DADBD02}" type="presParOf" srcId="{20892F2E-D529-4DD8-8013-14C6BC955BC7}" destId="{B09923B5-8E59-4727-89CE-5D69C37CB4FD}" srcOrd="1" destOrd="0" presId="urn:microsoft.com/office/officeart/2018/5/layout/IconCircleLabelList"/>
    <dgm:cxn modelId="{79EFB7FB-EB1E-41A5-9571-A23EBED147D3}" type="presParOf" srcId="{20892F2E-D529-4DD8-8013-14C6BC955BC7}" destId="{FA2B169B-2E75-414C-A273-93C6C9078621}" srcOrd="2" destOrd="0" presId="urn:microsoft.com/office/officeart/2018/5/layout/IconCircleLabelList"/>
    <dgm:cxn modelId="{A08FE9D9-BE10-4699-BED8-F7DB5C321E37}" type="presParOf" srcId="{20892F2E-D529-4DD8-8013-14C6BC955BC7}" destId="{6549AA0D-8A0F-45F5-90EC-CC782546789F}" srcOrd="3" destOrd="0" presId="urn:microsoft.com/office/officeart/2018/5/layout/IconCircleLabelList"/>
    <dgm:cxn modelId="{FA81B54A-C984-498B-B13B-E391FAD8C1AB}" type="presParOf" srcId="{B79A7F96-7FF1-4BE2-83F8-D47928908589}" destId="{2C999A70-161A-4AF6-A241-457ADA1E8A8F}" srcOrd="5" destOrd="0" presId="urn:microsoft.com/office/officeart/2018/5/layout/IconCircleLabelList"/>
    <dgm:cxn modelId="{9443F0D3-976D-4517-999C-8C7CE04944A5}" type="presParOf" srcId="{B79A7F96-7FF1-4BE2-83F8-D47928908589}" destId="{79371892-F8B6-4AA7-9614-45E892023C0A}" srcOrd="6" destOrd="0" presId="urn:microsoft.com/office/officeart/2018/5/layout/IconCircleLabelList"/>
    <dgm:cxn modelId="{42BD7839-1451-4588-8C64-717CD6182784}" type="presParOf" srcId="{79371892-F8B6-4AA7-9614-45E892023C0A}" destId="{CA97E1C6-1273-4762-8F2F-D18FED921399}" srcOrd="0" destOrd="0" presId="urn:microsoft.com/office/officeart/2018/5/layout/IconCircleLabelList"/>
    <dgm:cxn modelId="{EE66E511-76F1-4AD4-B696-993D6E945693}" type="presParOf" srcId="{79371892-F8B6-4AA7-9614-45E892023C0A}" destId="{1FCE507C-0AA0-4D8B-8A86-2E8A0DD76D6C}" srcOrd="1" destOrd="0" presId="urn:microsoft.com/office/officeart/2018/5/layout/IconCircleLabelList"/>
    <dgm:cxn modelId="{F7876AED-5D3F-4072-8A0F-B3E4AFFC6187}" type="presParOf" srcId="{79371892-F8B6-4AA7-9614-45E892023C0A}" destId="{272DC741-62FA-4210-9943-8940C59B77EB}" srcOrd="2" destOrd="0" presId="urn:microsoft.com/office/officeart/2018/5/layout/IconCircleLabelList"/>
    <dgm:cxn modelId="{3A983BF2-58FD-45B1-B942-DE1F290B7642}" type="presParOf" srcId="{79371892-F8B6-4AA7-9614-45E892023C0A}" destId="{530A3213-F0AB-4398-A9EC-43DD5214633A}" srcOrd="3" destOrd="0" presId="urn:microsoft.com/office/officeart/2018/5/layout/IconCircleLabelList"/>
    <dgm:cxn modelId="{CC2A4C97-C42F-438D-8F1E-A3AFB1F8FFF9}" type="presParOf" srcId="{B79A7F96-7FF1-4BE2-83F8-D47928908589}" destId="{2174FF1B-5DB5-4F24-B737-054B7C06A0AE}" srcOrd="7" destOrd="0" presId="urn:microsoft.com/office/officeart/2018/5/layout/IconCircleLabelList"/>
    <dgm:cxn modelId="{7A98004E-D17A-419E-ADD6-FB6052647A62}" type="presParOf" srcId="{B79A7F96-7FF1-4BE2-83F8-D47928908589}" destId="{8AD73268-D5D8-44EF-B916-B68262A87407}" srcOrd="8" destOrd="0" presId="urn:microsoft.com/office/officeart/2018/5/layout/IconCircleLabelList"/>
    <dgm:cxn modelId="{76CF0774-F65A-497D-9120-2C7F5885D470}" type="presParOf" srcId="{8AD73268-D5D8-44EF-B916-B68262A87407}" destId="{A748F70F-803B-47A1-8F89-2FBF46A4E96E}" srcOrd="0" destOrd="0" presId="urn:microsoft.com/office/officeart/2018/5/layout/IconCircleLabelList"/>
    <dgm:cxn modelId="{377F978B-0371-4846-963C-5338852B39DD}" type="presParOf" srcId="{8AD73268-D5D8-44EF-B916-B68262A87407}" destId="{B6ED2969-6F15-49D0-8C3A-21956AF14C38}" srcOrd="1" destOrd="0" presId="urn:microsoft.com/office/officeart/2018/5/layout/IconCircleLabelList"/>
    <dgm:cxn modelId="{BF660CC6-7A7F-4451-8F4C-3FD7CF33FFED}" type="presParOf" srcId="{8AD73268-D5D8-44EF-B916-B68262A87407}" destId="{BD1FC8AA-567B-4AD7-B783-9A21D943E3D1}" srcOrd="2" destOrd="0" presId="urn:microsoft.com/office/officeart/2018/5/layout/IconCircleLabelList"/>
    <dgm:cxn modelId="{1501429D-6F4A-4C20-B5F2-9F76EF9FEB45}" type="presParOf" srcId="{8AD73268-D5D8-44EF-B916-B68262A87407}" destId="{FE94431F-F084-416D-B50C-96FBD380F709}" srcOrd="3" destOrd="0" presId="urn:microsoft.com/office/officeart/2018/5/layout/IconCircleLabelList"/>
    <dgm:cxn modelId="{32E1CE81-B8F0-401C-AFA4-ED31832EA229}" type="presParOf" srcId="{B79A7F96-7FF1-4BE2-83F8-D47928908589}" destId="{7B1EFAFF-2259-48B1-A12C-F0238E1BB4DF}" srcOrd="9" destOrd="0" presId="urn:microsoft.com/office/officeart/2018/5/layout/IconCircleLabelList"/>
    <dgm:cxn modelId="{A1D480A1-87DD-487D-9AC0-5815A1C141C8}" type="presParOf" srcId="{B79A7F96-7FF1-4BE2-83F8-D47928908589}" destId="{174D1F04-B48B-4773-8621-FE69472A515E}" srcOrd="10" destOrd="0" presId="urn:microsoft.com/office/officeart/2018/5/layout/IconCircleLabelList"/>
    <dgm:cxn modelId="{813EBD56-7491-42CD-B498-386FC5B307ED}" type="presParOf" srcId="{174D1F04-B48B-4773-8621-FE69472A515E}" destId="{BEF6FEEE-06B2-49A8-8DD5-4263C65980C5}" srcOrd="0" destOrd="0" presId="urn:microsoft.com/office/officeart/2018/5/layout/IconCircleLabelList"/>
    <dgm:cxn modelId="{A7BD4035-C1F8-41C0-9F49-54B5D5BFB114}" type="presParOf" srcId="{174D1F04-B48B-4773-8621-FE69472A515E}" destId="{99AFD508-669E-4664-AAA6-0FD68E469167}" srcOrd="1" destOrd="0" presId="urn:microsoft.com/office/officeart/2018/5/layout/IconCircleLabelList"/>
    <dgm:cxn modelId="{A5719C2E-0764-451E-AD75-83D4FE3F2716}" type="presParOf" srcId="{174D1F04-B48B-4773-8621-FE69472A515E}" destId="{55D4BC46-9E24-40A7-B476-8F82D6C562F5}" srcOrd="2" destOrd="0" presId="urn:microsoft.com/office/officeart/2018/5/layout/IconCircleLabelList"/>
    <dgm:cxn modelId="{CFE7716D-8DDC-4699-8CCA-BA95D1D64995}" type="presParOf" srcId="{174D1F04-B48B-4773-8621-FE69472A515E}" destId="{7A1A31F6-8C5B-4636-96EC-B594125F104E}"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9FB079-D0D6-A947-A330-8D1E7FBB8A6F}" type="doc">
      <dgm:prSet loTypeId="urn:microsoft.com/office/officeart/2005/8/layout/StepDownProcess" loCatId="" qsTypeId="urn:microsoft.com/office/officeart/2005/8/quickstyle/simple4" qsCatId="simple" csTypeId="urn:microsoft.com/office/officeart/2005/8/colors/colorful1" csCatId="colorful" phldr="1"/>
      <dgm:spPr/>
      <dgm:t>
        <a:bodyPr/>
        <a:lstStyle/>
        <a:p>
          <a:endParaRPr lang="en-US"/>
        </a:p>
      </dgm:t>
    </dgm:pt>
    <dgm:pt modelId="{0F4A5A30-12EB-0749-9599-8A0EC6588E15}">
      <dgm:prSet phldrT="[Text]"/>
      <dgm:spPr/>
      <dgm:t>
        <a:bodyPr/>
        <a:lstStyle/>
        <a:p>
          <a:r>
            <a:rPr lang="en-US" dirty="0"/>
            <a:t>Identify stakeholders</a:t>
          </a:r>
        </a:p>
      </dgm:t>
    </dgm:pt>
    <dgm:pt modelId="{C2DAAD55-5DE2-F045-A574-E7C554C54BF6}" type="parTrans" cxnId="{7D003725-08BA-2543-B433-C5BE6E86A016}">
      <dgm:prSet/>
      <dgm:spPr/>
      <dgm:t>
        <a:bodyPr/>
        <a:lstStyle/>
        <a:p>
          <a:endParaRPr lang="en-US"/>
        </a:p>
      </dgm:t>
    </dgm:pt>
    <dgm:pt modelId="{DD8FEF4B-82D2-BD4C-BAA1-43C1D0357695}" type="sibTrans" cxnId="{7D003725-08BA-2543-B433-C5BE6E86A016}">
      <dgm:prSet/>
      <dgm:spPr/>
      <dgm:t>
        <a:bodyPr/>
        <a:lstStyle/>
        <a:p>
          <a:endParaRPr lang="en-US"/>
        </a:p>
      </dgm:t>
    </dgm:pt>
    <dgm:pt modelId="{8CC4FC97-6460-B64F-98C1-F41D9FF76F73}">
      <dgm:prSet phldrT="[Text]"/>
      <dgm:spPr/>
      <dgm:t>
        <a:bodyPr/>
        <a:lstStyle/>
        <a:p>
          <a:r>
            <a:rPr lang="en-US" dirty="0"/>
            <a:t>Prioritize stakeholders </a:t>
          </a:r>
        </a:p>
      </dgm:t>
    </dgm:pt>
    <dgm:pt modelId="{D1048498-A1C1-6F47-A7F2-46A1864C461E}" type="parTrans" cxnId="{07C8D1A9-EF23-E249-852D-1266B3457B16}">
      <dgm:prSet/>
      <dgm:spPr/>
      <dgm:t>
        <a:bodyPr/>
        <a:lstStyle/>
        <a:p>
          <a:endParaRPr lang="en-US"/>
        </a:p>
      </dgm:t>
    </dgm:pt>
    <dgm:pt modelId="{519B7475-D47C-1746-A345-77CEC0EC4B7D}" type="sibTrans" cxnId="{07C8D1A9-EF23-E249-852D-1266B3457B16}">
      <dgm:prSet/>
      <dgm:spPr/>
      <dgm:t>
        <a:bodyPr/>
        <a:lstStyle/>
        <a:p>
          <a:endParaRPr lang="en-US"/>
        </a:p>
      </dgm:t>
    </dgm:pt>
    <dgm:pt modelId="{0B11A57E-745C-854A-B47F-4E18107848E4}">
      <dgm:prSet phldrT="[Text]"/>
      <dgm:spPr/>
      <dgm:t>
        <a:bodyPr/>
        <a:lstStyle/>
        <a:p>
          <a:r>
            <a:rPr lang="en-US" dirty="0"/>
            <a:t>Understand KEY stakeholders</a:t>
          </a:r>
        </a:p>
      </dgm:t>
    </dgm:pt>
    <dgm:pt modelId="{D35C70C9-37BC-D744-9EB4-57C8B7DA2EF9}" type="parTrans" cxnId="{61C3CF4E-9FB8-1B44-A8EF-71CC3CB9920D}">
      <dgm:prSet/>
      <dgm:spPr/>
      <dgm:t>
        <a:bodyPr/>
        <a:lstStyle/>
        <a:p>
          <a:endParaRPr lang="en-US"/>
        </a:p>
      </dgm:t>
    </dgm:pt>
    <dgm:pt modelId="{AEA04907-1E39-3D4A-B5BB-E67817D372BD}" type="sibTrans" cxnId="{61C3CF4E-9FB8-1B44-A8EF-71CC3CB9920D}">
      <dgm:prSet/>
      <dgm:spPr/>
      <dgm:t>
        <a:bodyPr/>
        <a:lstStyle/>
        <a:p>
          <a:endParaRPr lang="en-US"/>
        </a:p>
      </dgm:t>
    </dgm:pt>
    <dgm:pt modelId="{AC853082-6C0F-E645-B28B-C509E3DEB22F}" type="pres">
      <dgm:prSet presAssocID="{529FB079-D0D6-A947-A330-8D1E7FBB8A6F}" presName="rootnode" presStyleCnt="0">
        <dgm:presLayoutVars>
          <dgm:chMax/>
          <dgm:chPref/>
          <dgm:dir/>
          <dgm:animLvl val="lvl"/>
        </dgm:presLayoutVars>
      </dgm:prSet>
      <dgm:spPr/>
    </dgm:pt>
    <dgm:pt modelId="{6A198EA9-C8AC-914C-A400-50F4A6F903A4}" type="pres">
      <dgm:prSet presAssocID="{0F4A5A30-12EB-0749-9599-8A0EC6588E15}" presName="composite" presStyleCnt="0"/>
      <dgm:spPr/>
    </dgm:pt>
    <dgm:pt modelId="{354A39DE-81AC-E94E-BC0C-2B7346D61746}" type="pres">
      <dgm:prSet presAssocID="{0F4A5A30-12EB-0749-9599-8A0EC6588E15}" presName="bentUpArrow1" presStyleLbl="alignImgPlace1" presStyleIdx="0" presStyleCnt="2"/>
      <dgm:spPr/>
    </dgm:pt>
    <dgm:pt modelId="{10382FCC-7BD1-EC43-BED5-B75F172E3DEA}" type="pres">
      <dgm:prSet presAssocID="{0F4A5A30-12EB-0749-9599-8A0EC6588E15}" presName="ParentText" presStyleLbl="node1" presStyleIdx="0" presStyleCnt="3">
        <dgm:presLayoutVars>
          <dgm:chMax val="1"/>
          <dgm:chPref val="1"/>
          <dgm:bulletEnabled val="1"/>
        </dgm:presLayoutVars>
      </dgm:prSet>
      <dgm:spPr/>
    </dgm:pt>
    <dgm:pt modelId="{84D363CB-DE9B-1F4E-B01E-DC9690A368ED}" type="pres">
      <dgm:prSet presAssocID="{0F4A5A30-12EB-0749-9599-8A0EC6588E15}" presName="ChildText" presStyleLbl="revTx" presStyleIdx="0" presStyleCnt="2">
        <dgm:presLayoutVars>
          <dgm:chMax val="0"/>
          <dgm:chPref val="0"/>
          <dgm:bulletEnabled val="1"/>
        </dgm:presLayoutVars>
      </dgm:prSet>
      <dgm:spPr/>
    </dgm:pt>
    <dgm:pt modelId="{B91F8569-502F-1044-8F08-BB0BDE07A2F6}" type="pres">
      <dgm:prSet presAssocID="{DD8FEF4B-82D2-BD4C-BAA1-43C1D0357695}" presName="sibTrans" presStyleCnt="0"/>
      <dgm:spPr/>
    </dgm:pt>
    <dgm:pt modelId="{C76C7504-DA25-6F44-8AF8-EF05FC3ACF2D}" type="pres">
      <dgm:prSet presAssocID="{8CC4FC97-6460-B64F-98C1-F41D9FF76F73}" presName="composite" presStyleCnt="0"/>
      <dgm:spPr/>
    </dgm:pt>
    <dgm:pt modelId="{183B0520-1607-8048-B55F-B746126EADBE}" type="pres">
      <dgm:prSet presAssocID="{8CC4FC97-6460-B64F-98C1-F41D9FF76F73}" presName="bentUpArrow1" presStyleLbl="alignImgPlace1" presStyleIdx="1" presStyleCnt="2"/>
      <dgm:spPr/>
    </dgm:pt>
    <dgm:pt modelId="{B65F9E61-D765-CE40-BEF9-DAA7EFA2B07E}" type="pres">
      <dgm:prSet presAssocID="{8CC4FC97-6460-B64F-98C1-F41D9FF76F73}" presName="ParentText" presStyleLbl="node1" presStyleIdx="1" presStyleCnt="3">
        <dgm:presLayoutVars>
          <dgm:chMax val="1"/>
          <dgm:chPref val="1"/>
          <dgm:bulletEnabled val="1"/>
        </dgm:presLayoutVars>
      </dgm:prSet>
      <dgm:spPr/>
    </dgm:pt>
    <dgm:pt modelId="{881FBE80-251B-1B46-AC7B-7D31AD343685}" type="pres">
      <dgm:prSet presAssocID="{8CC4FC97-6460-B64F-98C1-F41D9FF76F73}" presName="ChildText" presStyleLbl="revTx" presStyleIdx="1" presStyleCnt="2">
        <dgm:presLayoutVars>
          <dgm:chMax val="0"/>
          <dgm:chPref val="0"/>
          <dgm:bulletEnabled val="1"/>
        </dgm:presLayoutVars>
      </dgm:prSet>
      <dgm:spPr/>
    </dgm:pt>
    <dgm:pt modelId="{E71F31BC-8787-584A-8F1D-B5552F4F8705}" type="pres">
      <dgm:prSet presAssocID="{519B7475-D47C-1746-A345-77CEC0EC4B7D}" presName="sibTrans" presStyleCnt="0"/>
      <dgm:spPr/>
    </dgm:pt>
    <dgm:pt modelId="{A52F5FFB-D69A-0941-8777-A3A252076D32}" type="pres">
      <dgm:prSet presAssocID="{0B11A57E-745C-854A-B47F-4E18107848E4}" presName="composite" presStyleCnt="0"/>
      <dgm:spPr/>
    </dgm:pt>
    <dgm:pt modelId="{E104B516-C230-3841-BDB0-148F35D165E2}" type="pres">
      <dgm:prSet presAssocID="{0B11A57E-745C-854A-B47F-4E18107848E4}" presName="ParentText" presStyleLbl="node1" presStyleIdx="2" presStyleCnt="3">
        <dgm:presLayoutVars>
          <dgm:chMax val="1"/>
          <dgm:chPref val="1"/>
          <dgm:bulletEnabled val="1"/>
        </dgm:presLayoutVars>
      </dgm:prSet>
      <dgm:spPr/>
    </dgm:pt>
  </dgm:ptLst>
  <dgm:cxnLst>
    <dgm:cxn modelId="{7D003725-08BA-2543-B433-C5BE6E86A016}" srcId="{529FB079-D0D6-A947-A330-8D1E7FBB8A6F}" destId="{0F4A5A30-12EB-0749-9599-8A0EC6588E15}" srcOrd="0" destOrd="0" parTransId="{C2DAAD55-5DE2-F045-A574-E7C554C54BF6}" sibTransId="{DD8FEF4B-82D2-BD4C-BAA1-43C1D0357695}"/>
    <dgm:cxn modelId="{E6FB1C26-C283-B242-81CB-95D5A69EC030}" type="presOf" srcId="{0B11A57E-745C-854A-B47F-4E18107848E4}" destId="{E104B516-C230-3841-BDB0-148F35D165E2}" srcOrd="0" destOrd="0" presId="urn:microsoft.com/office/officeart/2005/8/layout/StepDownProcess"/>
    <dgm:cxn modelId="{61A51767-E277-2B44-B0BA-12046675F594}" type="presOf" srcId="{529FB079-D0D6-A947-A330-8D1E7FBB8A6F}" destId="{AC853082-6C0F-E645-B28B-C509E3DEB22F}" srcOrd="0" destOrd="0" presId="urn:microsoft.com/office/officeart/2005/8/layout/StepDownProcess"/>
    <dgm:cxn modelId="{61C3CF4E-9FB8-1B44-A8EF-71CC3CB9920D}" srcId="{529FB079-D0D6-A947-A330-8D1E7FBB8A6F}" destId="{0B11A57E-745C-854A-B47F-4E18107848E4}" srcOrd="2" destOrd="0" parTransId="{D35C70C9-37BC-D744-9EB4-57C8B7DA2EF9}" sibTransId="{AEA04907-1E39-3D4A-B5BB-E67817D372BD}"/>
    <dgm:cxn modelId="{F18BC88E-F9A6-BE41-B8A0-4B13A327977E}" type="presOf" srcId="{0F4A5A30-12EB-0749-9599-8A0EC6588E15}" destId="{10382FCC-7BD1-EC43-BED5-B75F172E3DEA}" srcOrd="0" destOrd="0" presId="urn:microsoft.com/office/officeart/2005/8/layout/StepDownProcess"/>
    <dgm:cxn modelId="{07C8D1A9-EF23-E249-852D-1266B3457B16}" srcId="{529FB079-D0D6-A947-A330-8D1E7FBB8A6F}" destId="{8CC4FC97-6460-B64F-98C1-F41D9FF76F73}" srcOrd="1" destOrd="0" parTransId="{D1048498-A1C1-6F47-A7F2-46A1864C461E}" sibTransId="{519B7475-D47C-1746-A345-77CEC0EC4B7D}"/>
    <dgm:cxn modelId="{454682DA-F11C-4F4D-B37E-84341C963667}" type="presOf" srcId="{8CC4FC97-6460-B64F-98C1-F41D9FF76F73}" destId="{B65F9E61-D765-CE40-BEF9-DAA7EFA2B07E}" srcOrd="0" destOrd="0" presId="urn:microsoft.com/office/officeart/2005/8/layout/StepDownProcess"/>
    <dgm:cxn modelId="{AF50B508-9651-2F43-8751-D4D00A47AABD}" type="presParOf" srcId="{AC853082-6C0F-E645-B28B-C509E3DEB22F}" destId="{6A198EA9-C8AC-914C-A400-50F4A6F903A4}" srcOrd="0" destOrd="0" presId="urn:microsoft.com/office/officeart/2005/8/layout/StepDownProcess"/>
    <dgm:cxn modelId="{BA20BFDC-273F-474E-9904-3DAD2B93F126}" type="presParOf" srcId="{6A198EA9-C8AC-914C-A400-50F4A6F903A4}" destId="{354A39DE-81AC-E94E-BC0C-2B7346D61746}" srcOrd="0" destOrd="0" presId="urn:microsoft.com/office/officeart/2005/8/layout/StepDownProcess"/>
    <dgm:cxn modelId="{5439181E-F148-1D40-B647-DD5E6A01FC9D}" type="presParOf" srcId="{6A198EA9-C8AC-914C-A400-50F4A6F903A4}" destId="{10382FCC-7BD1-EC43-BED5-B75F172E3DEA}" srcOrd="1" destOrd="0" presId="urn:microsoft.com/office/officeart/2005/8/layout/StepDownProcess"/>
    <dgm:cxn modelId="{746DDCB0-5DB5-5341-8695-9B365CBAE103}" type="presParOf" srcId="{6A198EA9-C8AC-914C-A400-50F4A6F903A4}" destId="{84D363CB-DE9B-1F4E-B01E-DC9690A368ED}" srcOrd="2" destOrd="0" presId="urn:microsoft.com/office/officeart/2005/8/layout/StepDownProcess"/>
    <dgm:cxn modelId="{DD3AABF6-DBCF-9740-A595-33A8303C5035}" type="presParOf" srcId="{AC853082-6C0F-E645-B28B-C509E3DEB22F}" destId="{B91F8569-502F-1044-8F08-BB0BDE07A2F6}" srcOrd="1" destOrd="0" presId="urn:microsoft.com/office/officeart/2005/8/layout/StepDownProcess"/>
    <dgm:cxn modelId="{1920CEE3-8007-6C4F-9908-2AA6409D211A}" type="presParOf" srcId="{AC853082-6C0F-E645-B28B-C509E3DEB22F}" destId="{C76C7504-DA25-6F44-8AF8-EF05FC3ACF2D}" srcOrd="2" destOrd="0" presId="urn:microsoft.com/office/officeart/2005/8/layout/StepDownProcess"/>
    <dgm:cxn modelId="{A86A26ED-CE3F-BF43-90E3-12F5B86C721F}" type="presParOf" srcId="{C76C7504-DA25-6F44-8AF8-EF05FC3ACF2D}" destId="{183B0520-1607-8048-B55F-B746126EADBE}" srcOrd="0" destOrd="0" presId="urn:microsoft.com/office/officeart/2005/8/layout/StepDownProcess"/>
    <dgm:cxn modelId="{70D1A869-BC95-364E-BBC6-C0CCD3841595}" type="presParOf" srcId="{C76C7504-DA25-6F44-8AF8-EF05FC3ACF2D}" destId="{B65F9E61-D765-CE40-BEF9-DAA7EFA2B07E}" srcOrd="1" destOrd="0" presId="urn:microsoft.com/office/officeart/2005/8/layout/StepDownProcess"/>
    <dgm:cxn modelId="{793A2D3E-070C-2A46-9140-3DF2D526ED82}" type="presParOf" srcId="{C76C7504-DA25-6F44-8AF8-EF05FC3ACF2D}" destId="{881FBE80-251B-1B46-AC7B-7D31AD343685}" srcOrd="2" destOrd="0" presId="urn:microsoft.com/office/officeart/2005/8/layout/StepDownProcess"/>
    <dgm:cxn modelId="{3CE32895-2610-D64A-8DFC-3AA037AFA945}" type="presParOf" srcId="{AC853082-6C0F-E645-B28B-C509E3DEB22F}" destId="{E71F31BC-8787-584A-8F1D-B5552F4F8705}" srcOrd="3" destOrd="0" presId="urn:microsoft.com/office/officeart/2005/8/layout/StepDownProcess"/>
    <dgm:cxn modelId="{36F2BF1D-14B0-E447-941D-CBF2A8F8DD1E}" type="presParOf" srcId="{AC853082-6C0F-E645-B28B-C509E3DEB22F}" destId="{A52F5FFB-D69A-0941-8777-A3A252076D32}" srcOrd="4" destOrd="0" presId="urn:microsoft.com/office/officeart/2005/8/layout/StepDownProcess"/>
    <dgm:cxn modelId="{377A9F07-30FA-6545-9860-2724DDBE2EB2}" type="presParOf" srcId="{A52F5FFB-D69A-0941-8777-A3A252076D32}" destId="{E104B516-C230-3841-BDB0-148F35D165E2}"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9FB079-D0D6-A947-A330-8D1E7FBB8A6F}" type="doc">
      <dgm:prSet loTypeId="urn:microsoft.com/office/officeart/2005/8/layout/StepDownProcess" loCatId="" qsTypeId="urn:microsoft.com/office/officeart/2005/8/quickstyle/simple4" qsCatId="simple" csTypeId="urn:microsoft.com/office/officeart/2005/8/colors/accent2_3" csCatId="accent2" phldr="1"/>
      <dgm:spPr/>
      <dgm:t>
        <a:bodyPr/>
        <a:lstStyle/>
        <a:p>
          <a:endParaRPr lang="en-US"/>
        </a:p>
      </dgm:t>
    </dgm:pt>
    <dgm:pt modelId="{0F4A5A30-12EB-0749-9599-8A0EC6588E15}">
      <dgm:prSet phldrT="[Text]"/>
      <dgm:spPr/>
      <dgm:t>
        <a:bodyPr/>
        <a:lstStyle/>
        <a:p>
          <a:r>
            <a:rPr lang="en-US" dirty="0"/>
            <a:t>Identify stakeholders</a:t>
          </a:r>
        </a:p>
      </dgm:t>
    </dgm:pt>
    <dgm:pt modelId="{C2DAAD55-5DE2-F045-A574-E7C554C54BF6}" type="parTrans" cxnId="{7D003725-08BA-2543-B433-C5BE6E86A016}">
      <dgm:prSet/>
      <dgm:spPr/>
      <dgm:t>
        <a:bodyPr/>
        <a:lstStyle/>
        <a:p>
          <a:endParaRPr lang="en-US"/>
        </a:p>
      </dgm:t>
    </dgm:pt>
    <dgm:pt modelId="{DD8FEF4B-82D2-BD4C-BAA1-43C1D0357695}" type="sibTrans" cxnId="{7D003725-08BA-2543-B433-C5BE6E86A016}">
      <dgm:prSet/>
      <dgm:spPr/>
      <dgm:t>
        <a:bodyPr/>
        <a:lstStyle/>
        <a:p>
          <a:endParaRPr lang="en-US"/>
        </a:p>
      </dgm:t>
    </dgm:pt>
    <dgm:pt modelId="{8CC4FC97-6460-B64F-98C1-F41D9FF76F73}">
      <dgm:prSet phldrT="[Text]"/>
      <dgm:spPr/>
      <dgm:t>
        <a:bodyPr/>
        <a:lstStyle/>
        <a:p>
          <a:r>
            <a:rPr lang="en-US" dirty="0"/>
            <a:t>Prioritize stakeholders </a:t>
          </a:r>
        </a:p>
      </dgm:t>
    </dgm:pt>
    <dgm:pt modelId="{D1048498-A1C1-6F47-A7F2-46A1864C461E}" type="parTrans" cxnId="{07C8D1A9-EF23-E249-852D-1266B3457B16}">
      <dgm:prSet/>
      <dgm:spPr/>
      <dgm:t>
        <a:bodyPr/>
        <a:lstStyle/>
        <a:p>
          <a:endParaRPr lang="en-US"/>
        </a:p>
      </dgm:t>
    </dgm:pt>
    <dgm:pt modelId="{519B7475-D47C-1746-A345-77CEC0EC4B7D}" type="sibTrans" cxnId="{07C8D1A9-EF23-E249-852D-1266B3457B16}">
      <dgm:prSet/>
      <dgm:spPr/>
      <dgm:t>
        <a:bodyPr/>
        <a:lstStyle/>
        <a:p>
          <a:endParaRPr lang="en-US"/>
        </a:p>
      </dgm:t>
    </dgm:pt>
    <dgm:pt modelId="{0B11A57E-745C-854A-B47F-4E18107848E4}">
      <dgm:prSet phldrT="[Text]"/>
      <dgm:spPr/>
      <dgm:t>
        <a:bodyPr/>
        <a:lstStyle/>
        <a:p>
          <a:r>
            <a:rPr lang="en-US" dirty="0"/>
            <a:t>Understand KEY stakeholders</a:t>
          </a:r>
        </a:p>
      </dgm:t>
    </dgm:pt>
    <dgm:pt modelId="{D35C70C9-37BC-D744-9EB4-57C8B7DA2EF9}" type="parTrans" cxnId="{61C3CF4E-9FB8-1B44-A8EF-71CC3CB9920D}">
      <dgm:prSet/>
      <dgm:spPr/>
      <dgm:t>
        <a:bodyPr/>
        <a:lstStyle/>
        <a:p>
          <a:endParaRPr lang="en-US"/>
        </a:p>
      </dgm:t>
    </dgm:pt>
    <dgm:pt modelId="{AEA04907-1E39-3D4A-B5BB-E67817D372BD}" type="sibTrans" cxnId="{61C3CF4E-9FB8-1B44-A8EF-71CC3CB9920D}">
      <dgm:prSet/>
      <dgm:spPr/>
      <dgm:t>
        <a:bodyPr/>
        <a:lstStyle/>
        <a:p>
          <a:endParaRPr lang="en-US"/>
        </a:p>
      </dgm:t>
    </dgm:pt>
    <dgm:pt modelId="{AC853082-6C0F-E645-B28B-C509E3DEB22F}" type="pres">
      <dgm:prSet presAssocID="{529FB079-D0D6-A947-A330-8D1E7FBB8A6F}" presName="rootnode" presStyleCnt="0">
        <dgm:presLayoutVars>
          <dgm:chMax/>
          <dgm:chPref/>
          <dgm:dir/>
          <dgm:animLvl val="lvl"/>
        </dgm:presLayoutVars>
      </dgm:prSet>
      <dgm:spPr/>
    </dgm:pt>
    <dgm:pt modelId="{6A198EA9-C8AC-914C-A400-50F4A6F903A4}" type="pres">
      <dgm:prSet presAssocID="{0F4A5A30-12EB-0749-9599-8A0EC6588E15}" presName="composite" presStyleCnt="0"/>
      <dgm:spPr/>
    </dgm:pt>
    <dgm:pt modelId="{354A39DE-81AC-E94E-BC0C-2B7346D61746}" type="pres">
      <dgm:prSet presAssocID="{0F4A5A30-12EB-0749-9599-8A0EC6588E15}" presName="bentUpArrow1" presStyleLbl="alignImgPlace1" presStyleIdx="0" presStyleCnt="2"/>
      <dgm:spPr/>
    </dgm:pt>
    <dgm:pt modelId="{10382FCC-7BD1-EC43-BED5-B75F172E3DEA}" type="pres">
      <dgm:prSet presAssocID="{0F4A5A30-12EB-0749-9599-8A0EC6588E15}" presName="ParentText" presStyleLbl="node1" presStyleIdx="0" presStyleCnt="3">
        <dgm:presLayoutVars>
          <dgm:chMax val="1"/>
          <dgm:chPref val="1"/>
          <dgm:bulletEnabled val="1"/>
        </dgm:presLayoutVars>
      </dgm:prSet>
      <dgm:spPr/>
    </dgm:pt>
    <dgm:pt modelId="{84D363CB-DE9B-1F4E-B01E-DC9690A368ED}" type="pres">
      <dgm:prSet presAssocID="{0F4A5A30-12EB-0749-9599-8A0EC6588E15}" presName="ChildText" presStyleLbl="revTx" presStyleIdx="0" presStyleCnt="2">
        <dgm:presLayoutVars>
          <dgm:chMax val="0"/>
          <dgm:chPref val="0"/>
          <dgm:bulletEnabled val="1"/>
        </dgm:presLayoutVars>
      </dgm:prSet>
      <dgm:spPr/>
    </dgm:pt>
    <dgm:pt modelId="{B91F8569-502F-1044-8F08-BB0BDE07A2F6}" type="pres">
      <dgm:prSet presAssocID="{DD8FEF4B-82D2-BD4C-BAA1-43C1D0357695}" presName="sibTrans" presStyleCnt="0"/>
      <dgm:spPr/>
    </dgm:pt>
    <dgm:pt modelId="{C76C7504-DA25-6F44-8AF8-EF05FC3ACF2D}" type="pres">
      <dgm:prSet presAssocID="{8CC4FC97-6460-B64F-98C1-F41D9FF76F73}" presName="composite" presStyleCnt="0"/>
      <dgm:spPr/>
    </dgm:pt>
    <dgm:pt modelId="{183B0520-1607-8048-B55F-B746126EADBE}" type="pres">
      <dgm:prSet presAssocID="{8CC4FC97-6460-B64F-98C1-F41D9FF76F73}" presName="bentUpArrow1" presStyleLbl="alignImgPlace1" presStyleIdx="1" presStyleCnt="2"/>
      <dgm:spPr/>
    </dgm:pt>
    <dgm:pt modelId="{B65F9E61-D765-CE40-BEF9-DAA7EFA2B07E}" type="pres">
      <dgm:prSet presAssocID="{8CC4FC97-6460-B64F-98C1-F41D9FF76F73}" presName="ParentText" presStyleLbl="node1" presStyleIdx="1" presStyleCnt="3">
        <dgm:presLayoutVars>
          <dgm:chMax val="1"/>
          <dgm:chPref val="1"/>
          <dgm:bulletEnabled val="1"/>
        </dgm:presLayoutVars>
      </dgm:prSet>
      <dgm:spPr/>
    </dgm:pt>
    <dgm:pt modelId="{881FBE80-251B-1B46-AC7B-7D31AD343685}" type="pres">
      <dgm:prSet presAssocID="{8CC4FC97-6460-B64F-98C1-F41D9FF76F73}" presName="ChildText" presStyleLbl="revTx" presStyleIdx="1" presStyleCnt="2">
        <dgm:presLayoutVars>
          <dgm:chMax val="0"/>
          <dgm:chPref val="0"/>
          <dgm:bulletEnabled val="1"/>
        </dgm:presLayoutVars>
      </dgm:prSet>
      <dgm:spPr/>
    </dgm:pt>
    <dgm:pt modelId="{E71F31BC-8787-584A-8F1D-B5552F4F8705}" type="pres">
      <dgm:prSet presAssocID="{519B7475-D47C-1746-A345-77CEC0EC4B7D}" presName="sibTrans" presStyleCnt="0"/>
      <dgm:spPr/>
    </dgm:pt>
    <dgm:pt modelId="{A52F5FFB-D69A-0941-8777-A3A252076D32}" type="pres">
      <dgm:prSet presAssocID="{0B11A57E-745C-854A-B47F-4E18107848E4}" presName="composite" presStyleCnt="0"/>
      <dgm:spPr/>
    </dgm:pt>
    <dgm:pt modelId="{E104B516-C230-3841-BDB0-148F35D165E2}" type="pres">
      <dgm:prSet presAssocID="{0B11A57E-745C-854A-B47F-4E18107848E4}" presName="ParentText" presStyleLbl="node1" presStyleIdx="2" presStyleCnt="3">
        <dgm:presLayoutVars>
          <dgm:chMax val="1"/>
          <dgm:chPref val="1"/>
          <dgm:bulletEnabled val="1"/>
        </dgm:presLayoutVars>
      </dgm:prSet>
      <dgm:spPr/>
    </dgm:pt>
  </dgm:ptLst>
  <dgm:cxnLst>
    <dgm:cxn modelId="{7D003725-08BA-2543-B433-C5BE6E86A016}" srcId="{529FB079-D0D6-A947-A330-8D1E7FBB8A6F}" destId="{0F4A5A30-12EB-0749-9599-8A0EC6588E15}" srcOrd="0" destOrd="0" parTransId="{C2DAAD55-5DE2-F045-A574-E7C554C54BF6}" sibTransId="{DD8FEF4B-82D2-BD4C-BAA1-43C1D0357695}"/>
    <dgm:cxn modelId="{61C3CF4E-9FB8-1B44-A8EF-71CC3CB9920D}" srcId="{529FB079-D0D6-A947-A330-8D1E7FBB8A6F}" destId="{0B11A57E-745C-854A-B47F-4E18107848E4}" srcOrd="2" destOrd="0" parTransId="{D35C70C9-37BC-D744-9EB4-57C8B7DA2EF9}" sibTransId="{AEA04907-1E39-3D4A-B5BB-E67817D372BD}"/>
    <dgm:cxn modelId="{CEEAFD8E-AE5F-AF4E-AC1F-CB52B6A7C32C}" type="presOf" srcId="{529FB079-D0D6-A947-A330-8D1E7FBB8A6F}" destId="{AC853082-6C0F-E645-B28B-C509E3DEB22F}" srcOrd="0" destOrd="0" presId="urn:microsoft.com/office/officeart/2005/8/layout/StepDownProcess"/>
    <dgm:cxn modelId="{05F5EF94-9F25-2C42-9D0C-4A4FE34E7515}" type="presOf" srcId="{8CC4FC97-6460-B64F-98C1-F41D9FF76F73}" destId="{B65F9E61-D765-CE40-BEF9-DAA7EFA2B07E}" srcOrd="0" destOrd="0" presId="urn:microsoft.com/office/officeart/2005/8/layout/StepDownProcess"/>
    <dgm:cxn modelId="{07C8D1A9-EF23-E249-852D-1266B3457B16}" srcId="{529FB079-D0D6-A947-A330-8D1E7FBB8A6F}" destId="{8CC4FC97-6460-B64F-98C1-F41D9FF76F73}" srcOrd="1" destOrd="0" parTransId="{D1048498-A1C1-6F47-A7F2-46A1864C461E}" sibTransId="{519B7475-D47C-1746-A345-77CEC0EC4B7D}"/>
    <dgm:cxn modelId="{5E8FE0E0-F394-2642-9859-97D9A3EA23AA}" type="presOf" srcId="{0F4A5A30-12EB-0749-9599-8A0EC6588E15}" destId="{10382FCC-7BD1-EC43-BED5-B75F172E3DEA}" srcOrd="0" destOrd="0" presId="urn:microsoft.com/office/officeart/2005/8/layout/StepDownProcess"/>
    <dgm:cxn modelId="{4EBFE9FA-4D89-6F47-A079-EF6FBBC38C3B}" type="presOf" srcId="{0B11A57E-745C-854A-B47F-4E18107848E4}" destId="{E104B516-C230-3841-BDB0-148F35D165E2}" srcOrd="0" destOrd="0" presId="urn:microsoft.com/office/officeart/2005/8/layout/StepDownProcess"/>
    <dgm:cxn modelId="{27E6B66F-516A-0C40-B3DF-0D0D296CD6D5}" type="presParOf" srcId="{AC853082-6C0F-E645-B28B-C509E3DEB22F}" destId="{6A198EA9-C8AC-914C-A400-50F4A6F903A4}" srcOrd="0" destOrd="0" presId="urn:microsoft.com/office/officeart/2005/8/layout/StepDownProcess"/>
    <dgm:cxn modelId="{B4B4B785-D2D9-6E43-B3ED-A32DFD73EED3}" type="presParOf" srcId="{6A198EA9-C8AC-914C-A400-50F4A6F903A4}" destId="{354A39DE-81AC-E94E-BC0C-2B7346D61746}" srcOrd="0" destOrd="0" presId="urn:microsoft.com/office/officeart/2005/8/layout/StepDownProcess"/>
    <dgm:cxn modelId="{1C589666-3C8D-804C-9FE0-00303C65D90B}" type="presParOf" srcId="{6A198EA9-C8AC-914C-A400-50F4A6F903A4}" destId="{10382FCC-7BD1-EC43-BED5-B75F172E3DEA}" srcOrd="1" destOrd="0" presId="urn:microsoft.com/office/officeart/2005/8/layout/StepDownProcess"/>
    <dgm:cxn modelId="{985B8446-20B4-A545-8C82-67A345701A29}" type="presParOf" srcId="{6A198EA9-C8AC-914C-A400-50F4A6F903A4}" destId="{84D363CB-DE9B-1F4E-B01E-DC9690A368ED}" srcOrd="2" destOrd="0" presId="urn:microsoft.com/office/officeart/2005/8/layout/StepDownProcess"/>
    <dgm:cxn modelId="{EBA16FD3-E7EF-6F44-A0B2-BF93FA3FD61F}" type="presParOf" srcId="{AC853082-6C0F-E645-B28B-C509E3DEB22F}" destId="{B91F8569-502F-1044-8F08-BB0BDE07A2F6}" srcOrd="1" destOrd="0" presId="urn:microsoft.com/office/officeart/2005/8/layout/StepDownProcess"/>
    <dgm:cxn modelId="{A308D0B9-2B24-474C-949C-68FE1CF6EDFC}" type="presParOf" srcId="{AC853082-6C0F-E645-B28B-C509E3DEB22F}" destId="{C76C7504-DA25-6F44-8AF8-EF05FC3ACF2D}" srcOrd="2" destOrd="0" presId="urn:microsoft.com/office/officeart/2005/8/layout/StepDownProcess"/>
    <dgm:cxn modelId="{A2C8D1B6-6F75-AB4B-9184-5B39DC428535}" type="presParOf" srcId="{C76C7504-DA25-6F44-8AF8-EF05FC3ACF2D}" destId="{183B0520-1607-8048-B55F-B746126EADBE}" srcOrd="0" destOrd="0" presId="urn:microsoft.com/office/officeart/2005/8/layout/StepDownProcess"/>
    <dgm:cxn modelId="{2DFC54CA-0EC8-084C-AC59-78AFA068F41C}" type="presParOf" srcId="{C76C7504-DA25-6F44-8AF8-EF05FC3ACF2D}" destId="{B65F9E61-D765-CE40-BEF9-DAA7EFA2B07E}" srcOrd="1" destOrd="0" presId="urn:microsoft.com/office/officeart/2005/8/layout/StepDownProcess"/>
    <dgm:cxn modelId="{00188A41-A704-5A42-88A3-8EEA87B410DF}" type="presParOf" srcId="{C76C7504-DA25-6F44-8AF8-EF05FC3ACF2D}" destId="{881FBE80-251B-1B46-AC7B-7D31AD343685}" srcOrd="2" destOrd="0" presId="urn:microsoft.com/office/officeart/2005/8/layout/StepDownProcess"/>
    <dgm:cxn modelId="{C2744DEC-924E-1246-8A3E-C493FA2427A9}" type="presParOf" srcId="{AC853082-6C0F-E645-B28B-C509E3DEB22F}" destId="{E71F31BC-8787-584A-8F1D-B5552F4F8705}" srcOrd="3" destOrd="0" presId="urn:microsoft.com/office/officeart/2005/8/layout/StepDownProcess"/>
    <dgm:cxn modelId="{B7CBFAD1-96AB-B24F-837C-1F8CB733341D}" type="presParOf" srcId="{AC853082-6C0F-E645-B28B-C509E3DEB22F}" destId="{A52F5FFB-D69A-0941-8777-A3A252076D32}" srcOrd="4" destOrd="0" presId="urn:microsoft.com/office/officeart/2005/8/layout/StepDownProcess"/>
    <dgm:cxn modelId="{291126E2-7482-8E48-A82E-83220E09F4DB}" type="presParOf" srcId="{A52F5FFB-D69A-0941-8777-A3A252076D32}" destId="{E104B516-C230-3841-BDB0-148F35D165E2}"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D1200-8E79-4163-AD45-EFA5CE56AF9A}">
      <dsp:nvSpPr>
        <dsp:cNvPr id="0" name=""/>
        <dsp:cNvSpPr/>
      </dsp:nvSpPr>
      <dsp:spPr>
        <a:xfrm>
          <a:off x="287043" y="1015539"/>
          <a:ext cx="892125" cy="89212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C8DAE7-2BB5-4CB8-B323-1C1D27DF38D9}">
      <dsp:nvSpPr>
        <dsp:cNvPr id="0" name=""/>
        <dsp:cNvSpPr/>
      </dsp:nvSpPr>
      <dsp:spPr>
        <a:xfrm>
          <a:off x="477168" y="1205664"/>
          <a:ext cx="511875" cy="5118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6F65353-E803-446A-977F-49AE092D4B0F}">
      <dsp:nvSpPr>
        <dsp:cNvPr id="0" name=""/>
        <dsp:cNvSpPr/>
      </dsp:nvSpPr>
      <dsp:spPr>
        <a:xfrm>
          <a:off x="1856" y="2185540"/>
          <a:ext cx="1462500" cy="58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Aim Statement</a:t>
          </a:r>
        </a:p>
      </dsp:txBody>
      <dsp:txXfrm>
        <a:off x="1856" y="2185540"/>
        <a:ext cx="1462500" cy="585000"/>
      </dsp:txXfrm>
    </dsp:sp>
    <dsp:sp modelId="{6A089522-2EEB-4252-90B9-E0D90603AF18}">
      <dsp:nvSpPr>
        <dsp:cNvPr id="0" name=""/>
        <dsp:cNvSpPr/>
      </dsp:nvSpPr>
      <dsp:spPr>
        <a:xfrm>
          <a:off x="2005481" y="1015539"/>
          <a:ext cx="892125" cy="89212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2E53D3-3D7C-4765-92C8-205AAF26E742}">
      <dsp:nvSpPr>
        <dsp:cNvPr id="0" name=""/>
        <dsp:cNvSpPr/>
      </dsp:nvSpPr>
      <dsp:spPr>
        <a:xfrm>
          <a:off x="2195606" y="1205664"/>
          <a:ext cx="511875" cy="5118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C25CF7B-E5A2-4752-974A-39C40A83B271}">
      <dsp:nvSpPr>
        <dsp:cNvPr id="0" name=""/>
        <dsp:cNvSpPr/>
      </dsp:nvSpPr>
      <dsp:spPr>
        <a:xfrm>
          <a:off x="1720293" y="2185540"/>
          <a:ext cx="1462500" cy="58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Stakeholder Engagement</a:t>
          </a:r>
        </a:p>
      </dsp:txBody>
      <dsp:txXfrm>
        <a:off x="1720293" y="2185540"/>
        <a:ext cx="1462500" cy="585000"/>
      </dsp:txXfrm>
    </dsp:sp>
    <dsp:sp modelId="{E5721D6A-99F8-4850-8A66-01A51DF33F1D}">
      <dsp:nvSpPr>
        <dsp:cNvPr id="0" name=""/>
        <dsp:cNvSpPr/>
      </dsp:nvSpPr>
      <dsp:spPr>
        <a:xfrm>
          <a:off x="3723918" y="1015539"/>
          <a:ext cx="892125" cy="89212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9923B5-8E59-4727-89CE-5D69C37CB4FD}">
      <dsp:nvSpPr>
        <dsp:cNvPr id="0" name=""/>
        <dsp:cNvSpPr/>
      </dsp:nvSpPr>
      <dsp:spPr>
        <a:xfrm rot="16200000">
          <a:off x="3914043" y="1205664"/>
          <a:ext cx="511875" cy="511875"/>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549AA0D-8A0F-45F5-90EC-CC782546789F}">
      <dsp:nvSpPr>
        <dsp:cNvPr id="0" name=""/>
        <dsp:cNvSpPr/>
      </dsp:nvSpPr>
      <dsp:spPr>
        <a:xfrm>
          <a:off x="3438731" y="2185540"/>
          <a:ext cx="1462500" cy="58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Key Driver Diagrams</a:t>
          </a:r>
        </a:p>
      </dsp:txBody>
      <dsp:txXfrm>
        <a:off x="3438731" y="2185540"/>
        <a:ext cx="1462500" cy="585000"/>
      </dsp:txXfrm>
    </dsp:sp>
    <dsp:sp modelId="{CA97E1C6-1273-4762-8F2F-D18FED921399}">
      <dsp:nvSpPr>
        <dsp:cNvPr id="0" name=""/>
        <dsp:cNvSpPr/>
      </dsp:nvSpPr>
      <dsp:spPr>
        <a:xfrm>
          <a:off x="5442356" y="1015539"/>
          <a:ext cx="892125" cy="89212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CE507C-0AA0-4D8B-8A86-2E8A0DD76D6C}">
      <dsp:nvSpPr>
        <dsp:cNvPr id="0" name=""/>
        <dsp:cNvSpPr/>
      </dsp:nvSpPr>
      <dsp:spPr>
        <a:xfrm>
          <a:off x="5632481" y="1205664"/>
          <a:ext cx="511875" cy="51187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30A3213-F0AB-4398-A9EC-43DD5214633A}">
      <dsp:nvSpPr>
        <dsp:cNvPr id="0" name=""/>
        <dsp:cNvSpPr/>
      </dsp:nvSpPr>
      <dsp:spPr>
        <a:xfrm>
          <a:off x="5157168" y="2185540"/>
          <a:ext cx="1462500" cy="58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Institute for Healthcare Improvement Model for Improvement</a:t>
          </a:r>
        </a:p>
      </dsp:txBody>
      <dsp:txXfrm>
        <a:off x="5157168" y="2185540"/>
        <a:ext cx="1462500" cy="585000"/>
      </dsp:txXfrm>
    </dsp:sp>
    <dsp:sp modelId="{A748F70F-803B-47A1-8F89-2FBF46A4E96E}">
      <dsp:nvSpPr>
        <dsp:cNvPr id="0" name=""/>
        <dsp:cNvSpPr/>
      </dsp:nvSpPr>
      <dsp:spPr>
        <a:xfrm>
          <a:off x="7160793" y="1015539"/>
          <a:ext cx="892125" cy="892125"/>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ED2969-6F15-49D0-8C3A-21956AF14C38}">
      <dsp:nvSpPr>
        <dsp:cNvPr id="0" name=""/>
        <dsp:cNvSpPr/>
      </dsp:nvSpPr>
      <dsp:spPr>
        <a:xfrm>
          <a:off x="7350918" y="1205664"/>
          <a:ext cx="511875" cy="511875"/>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E94431F-F084-416D-B50C-96FBD380F709}">
      <dsp:nvSpPr>
        <dsp:cNvPr id="0" name=""/>
        <dsp:cNvSpPr/>
      </dsp:nvSpPr>
      <dsp:spPr>
        <a:xfrm>
          <a:off x="6875606" y="2185540"/>
          <a:ext cx="1462500" cy="58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Process Map</a:t>
          </a:r>
        </a:p>
      </dsp:txBody>
      <dsp:txXfrm>
        <a:off x="6875606" y="2185540"/>
        <a:ext cx="1462500" cy="585000"/>
      </dsp:txXfrm>
    </dsp:sp>
    <dsp:sp modelId="{BEF6FEEE-06B2-49A8-8DD5-4263C65980C5}">
      <dsp:nvSpPr>
        <dsp:cNvPr id="0" name=""/>
        <dsp:cNvSpPr/>
      </dsp:nvSpPr>
      <dsp:spPr>
        <a:xfrm>
          <a:off x="8879231" y="1015539"/>
          <a:ext cx="892125" cy="89212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AFD508-669E-4664-AAA6-0FD68E469167}">
      <dsp:nvSpPr>
        <dsp:cNvPr id="0" name=""/>
        <dsp:cNvSpPr/>
      </dsp:nvSpPr>
      <dsp:spPr>
        <a:xfrm>
          <a:off x="9069356" y="1205664"/>
          <a:ext cx="511875" cy="51187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1A31F6-8C5B-4636-96EC-B594125F104E}">
      <dsp:nvSpPr>
        <dsp:cNvPr id="0" name=""/>
        <dsp:cNvSpPr/>
      </dsp:nvSpPr>
      <dsp:spPr>
        <a:xfrm>
          <a:off x="8594043" y="2185540"/>
          <a:ext cx="1462500" cy="58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t>Fishbone Diagram</a:t>
          </a:r>
        </a:p>
      </dsp:txBody>
      <dsp:txXfrm>
        <a:off x="8594043" y="2185540"/>
        <a:ext cx="1462500" cy="585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4A39DE-81AC-E94E-BC0C-2B7346D61746}">
      <dsp:nvSpPr>
        <dsp:cNvPr id="0" name=""/>
        <dsp:cNvSpPr/>
      </dsp:nvSpPr>
      <dsp:spPr>
        <a:xfrm rot="5400000">
          <a:off x="1559931" y="1271326"/>
          <a:ext cx="1124378" cy="1280065"/>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10382FCC-7BD1-EC43-BED5-B75F172E3DEA}">
      <dsp:nvSpPr>
        <dsp:cNvPr id="0" name=""/>
        <dsp:cNvSpPr/>
      </dsp:nvSpPr>
      <dsp:spPr>
        <a:xfrm>
          <a:off x="1262039" y="24930"/>
          <a:ext cx="1892792" cy="1324893"/>
        </a:xfrm>
        <a:prstGeom prst="roundRect">
          <a:avLst>
            <a:gd name="adj" fmla="val 16670"/>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Identify stakeholders</a:t>
          </a:r>
        </a:p>
      </dsp:txBody>
      <dsp:txXfrm>
        <a:off x="1326727" y="89618"/>
        <a:ext cx="1763416" cy="1195517"/>
      </dsp:txXfrm>
    </dsp:sp>
    <dsp:sp modelId="{84D363CB-DE9B-1F4E-B01E-DC9690A368ED}">
      <dsp:nvSpPr>
        <dsp:cNvPr id="0" name=""/>
        <dsp:cNvSpPr/>
      </dsp:nvSpPr>
      <dsp:spPr>
        <a:xfrm>
          <a:off x="3154831" y="151288"/>
          <a:ext cx="1376636" cy="1070837"/>
        </a:xfrm>
        <a:prstGeom prst="rect">
          <a:avLst/>
        </a:prstGeom>
        <a:noFill/>
        <a:ln>
          <a:noFill/>
        </a:ln>
        <a:effectLst/>
      </dsp:spPr>
      <dsp:style>
        <a:lnRef idx="0">
          <a:scrgbClr r="0" g="0" b="0"/>
        </a:lnRef>
        <a:fillRef idx="0">
          <a:scrgbClr r="0" g="0" b="0"/>
        </a:fillRef>
        <a:effectRef idx="0">
          <a:scrgbClr r="0" g="0" b="0"/>
        </a:effectRef>
        <a:fontRef idx="minor"/>
      </dsp:style>
    </dsp:sp>
    <dsp:sp modelId="{183B0520-1607-8048-B55F-B746126EADBE}">
      <dsp:nvSpPr>
        <dsp:cNvPr id="0" name=""/>
        <dsp:cNvSpPr/>
      </dsp:nvSpPr>
      <dsp:spPr>
        <a:xfrm rot="5400000">
          <a:off x="3129257" y="2759619"/>
          <a:ext cx="1124378" cy="1280065"/>
        </a:xfrm>
        <a:prstGeom prst="bentUpArrow">
          <a:avLst>
            <a:gd name="adj1" fmla="val 32840"/>
            <a:gd name="adj2" fmla="val 25000"/>
            <a:gd name="adj3" fmla="val 35780"/>
          </a:avLst>
        </a:prstGeom>
        <a:solidFill>
          <a:schemeClr val="accent1">
            <a:tint val="50000"/>
            <a:hueOff val="-980207"/>
            <a:satOff val="5845"/>
            <a:lumOff val="11424"/>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B65F9E61-D765-CE40-BEF9-DAA7EFA2B07E}">
      <dsp:nvSpPr>
        <dsp:cNvPr id="0" name=""/>
        <dsp:cNvSpPr/>
      </dsp:nvSpPr>
      <dsp:spPr>
        <a:xfrm>
          <a:off x="2831365" y="1513222"/>
          <a:ext cx="1892792" cy="1324893"/>
        </a:xfrm>
        <a:prstGeom prst="roundRect">
          <a:avLst>
            <a:gd name="adj" fmla="val 16670"/>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Prioritize stakeholders </a:t>
          </a:r>
        </a:p>
      </dsp:txBody>
      <dsp:txXfrm>
        <a:off x="2896053" y="1577910"/>
        <a:ext cx="1763416" cy="1195517"/>
      </dsp:txXfrm>
    </dsp:sp>
    <dsp:sp modelId="{881FBE80-251B-1B46-AC7B-7D31AD343685}">
      <dsp:nvSpPr>
        <dsp:cNvPr id="0" name=""/>
        <dsp:cNvSpPr/>
      </dsp:nvSpPr>
      <dsp:spPr>
        <a:xfrm>
          <a:off x="4724157" y="1639581"/>
          <a:ext cx="1376636" cy="1070837"/>
        </a:xfrm>
        <a:prstGeom prst="rect">
          <a:avLst/>
        </a:prstGeom>
        <a:noFill/>
        <a:ln>
          <a:noFill/>
        </a:ln>
        <a:effectLst/>
      </dsp:spPr>
      <dsp:style>
        <a:lnRef idx="0">
          <a:scrgbClr r="0" g="0" b="0"/>
        </a:lnRef>
        <a:fillRef idx="0">
          <a:scrgbClr r="0" g="0" b="0"/>
        </a:fillRef>
        <a:effectRef idx="0">
          <a:scrgbClr r="0" g="0" b="0"/>
        </a:effectRef>
        <a:fontRef idx="minor"/>
      </dsp:style>
    </dsp:sp>
    <dsp:sp modelId="{E104B516-C230-3841-BDB0-148F35D165E2}">
      <dsp:nvSpPr>
        <dsp:cNvPr id="0" name=""/>
        <dsp:cNvSpPr/>
      </dsp:nvSpPr>
      <dsp:spPr>
        <a:xfrm>
          <a:off x="4400691" y="3001514"/>
          <a:ext cx="1892792" cy="1324893"/>
        </a:xfrm>
        <a:prstGeom prst="roundRect">
          <a:avLst>
            <a:gd name="adj" fmla="val 16670"/>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Understand KEY stakeholders</a:t>
          </a:r>
        </a:p>
      </dsp:txBody>
      <dsp:txXfrm>
        <a:off x="4465379" y="3066202"/>
        <a:ext cx="1763416" cy="11955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4A39DE-81AC-E94E-BC0C-2B7346D61746}">
      <dsp:nvSpPr>
        <dsp:cNvPr id="0" name=""/>
        <dsp:cNvSpPr/>
      </dsp:nvSpPr>
      <dsp:spPr>
        <a:xfrm rot="5400000">
          <a:off x="1653716" y="1271326"/>
          <a:ext cx="1124378" cy="1280065"/>
        </a:xfrm>
        <a:prstGeom prst="bentUpArrow">
          <a:avLst>
            <a:gd name="adj1" fmla="val 32840"/>
            <a:gd name="adj2" fmla="val 25000"/>
            <a:gd name="adj3" fmla="val 35780"/>
          </a:avLst>
        </a:prstGeom>
        <a:solidFill>
          <a:schemeClr val="accent2">
            <a:tint val="5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10382FCC-7BD1-EC43-BED5-B75F172E3DEA}">
      <dsp:nvSpPr>
        <dsp:cNvPr id="0" name=""/>
        <dsp:cNvSpPr/>
      </dsp:nvSpPr>
      <dsp:spPr>
        <a:xfrm>
          <a:off x="1355823" y="24930"/>
          <a:ext cx="1892792" cy="1324893"/>
        </a:xfrm>
        <a:prstGeom prst="roundRect">
          <a:avLst>
            <a:gd name="adj" fmla="val 16670"/>
          </a:avLst>
        </a:prstGeom>
        <a:gradFill rotWithShape="0">
          <a:gsLst>
            <a:gs pos="0">
              <a:schemeClr val="accent2">
                <a:shade val="80000"/>
                <a:hueOff val="0"/>
                <a:satOff val="0"/>
                <a:lumOff val="0"/>
                <a:alphaOff val="0"/>
                <a:shade val="85000"/>
                <a:satMod val="130000"/>
              </a:schemeClr>
            </a:gs>
            <a:gs pos="34000">
              <a:schemeClr val="accent2">
                <a:shade val="80000"/>
                <a:hueOff val="0"/>
                <a:satOff val="0"/>
                <a:lumOff val="0"/>
                <a:alphaOff val="0"/>
                <a:shade val="87000"/>
                <a:satMod val="125000"/>
              </a:schemeClr>
            </a:gs>
            <a:gs pos="70000">
              <a:schemeClr val="accent2">
                <a:shade val="80000"/>
                <a:hueOff val="0"/>
                <a:satOff val="0"/>
                <a:lumOff val="0"/>
                <a:alphaOff val="0"/>
                <a:tint val="100000"/>
                <a:shade val="90000"/>
                <a:satMod val="130000"/>
              </a:schemeClr>
            </a:gs>
            <a:gs pos="100000">
              <a:schemeClr val="accent2">
                <a:shade val="80000"/>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Identify stakeholders</a:t>
          </a:r>
        </a:p>
      </dsp:txBody>
      <dsp:txXfrm>
        <a:off x="1420511" y="89618"/>
        <a:ext cx="1763416" cy="1195517"/>
      </dsp:txXfrm>
    </dsp:sp>
    <dsp:sp modelId="{84D363CB-DE9B-1F4E-B01E-DC9690A368ED}">
      <dsp:nvSpPr>
        <dsp:cNvPr id="0" name=""/>
        <dsp:cNvSpPr/>
      </dsp:nvSpPr>
      <dsp:spPr>
        <a:xfrm>
          <a:off x="3248616" y="151288"/>
          <a:ext cx="1376636" cy="1070837"/>
        </a:xfrm>
        <a:prstGeom prst="rect">
          <a:avLst/>
        </a:prstGeom>
        <a:noFill/>
        <a:ln>
          <a:noFill/>
        </a:ln>
        <a:effectLst/>
      </dsp:spPr>
      <dsp:style>
        <a:lnRef idx="0">
          <a:scrgbClr r="0" g="0" b="0"/>
        </a:lnRef>
        <a:fillRef idx="0">
          <a:scrgbClr r="0" g="0" b="0"/>
        </a:fillRef>
        <a:effectRef idx="0">
          <a:scrgbClr r="0" g="0" b="0"/>
        </a:effectRef>
        <a:fontRef idx="minor"/>
      </dsp:style>
    </dsp:sp>
    <dsp:sp modelId="{183B0520-1607-8048-B55F-B746126EADBE}">
      <dsp:nvSpPr>
        <dsp:cNvPr id="0" name=""/>
        <dsp:cNvSpPr/>
      </dsp:nvSpPr>
      <dsp:spPr>
        <a:xfrm rot="5400000">
          <a:off x="3223042" y="2759619"/>
          <a:ext cx="1124378" cy="1280065"/>
        </a:xfrm>
        <a:prstGeom prst="bentUpArrow">
          <a:avLst>
            <a:gd name="adj1" fmla="val 32840"/>
            <a:gd name="adj2" fmla="val 25000"/>
            <a:gd name="adj3" fmla="val 35780"/>
          </a:avLst>
        </a:prstGeom>
        <a:solidFill>
          <a:schemeClr val="accent2">
            <a:tint val="50000"/>
            <a:hueOff val="72540"/>
            <a:satOff val="-3050"/>
            <a:lumOff val="10467"/>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B65F9E61-D765-CE40-BEF9-DAA7EFA2B07E}">
      <dsp:nvSpPr>
        <dsp:cNvPr id="0" name=""/>
        <dsp:cNvSpPr/>
      </dsp:nvSpPr>
      <dsp:spPr>
        <a:xfrm>
          <a:off x="2925149" y="1513222"/>
          <a:ext cx="1892792" cy="1324893"/>
        </a:xfrm>
        <a:prstGeom prst="roundRect">
          <a:avLst>
            <a:gd name="adj" fmla="val 16670"/>
          </a:avLst>
        </a:prstGeom>
        <a:gradFill rotWithShape="0">
          <a:gsLst>
            <a:gs pos="0">
              <a:schemeClr val="accent2">
                <a:shade val="80000"/>
                <a:hueOff val="209857"/>
                <a:satOff val="-823"/>
                <a:lumOff val="13383"/>
                <a:alphaOff val="0"/>
                <a:shade val="85000"/>
                <a:satMod val="130000"/>
              </a:schemeClr>
            </a:gs>
            <a:gs pos="34000">
              <a:schemeClr val="accent2">
                <a:shade val="80000"/>
                <a:hueOff val="209857"/>
                <a:satOff val="-823"/>
                <a:lumOff val="13383"/>
                <a:alphaOff val="0"/>
                <a:shade val="87000"/>
                <a:satMod val="125000"/>
              </a:schemeClr>
            </a:gs>
            <a:gs pos="70000">
              <a:schemeClr val="accent2">
                <a:shade val="80000"/>
                <a:hueOff val="209857"/>
                <a:satOff val="-823"/>
                <a:lumOff val="13383"/>
                <a:alphaOff val="0"/>
                <a:tint val="100000"/>
                <a:shade val="90000"/>
                <a:satMod val="130000"/>
              </a:schemeClr>
            </a:gs>
            <a:gs pos="100000">
              <a:schemeClr val="accent2">
                <a:shade val="80000"/>
                <a:hueOff val="209857"/>
                <a:satOff val="-823"/>
                <a:lumOff val="13383"/>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Prioritize stakeholders </a:t>
          </a:r>
        </a:p>
      </dsp:txBody>
      <dsp:txXfrm>
        <a:off x="2989837" y="1577910"/>
        <a:ext cx="1763416" cy="1195517"/>
      </dsp:txXfrm>
    </dsp:sp>
    <dsp:sp modelId="{881FBE80-251B-1B46-AC7B-7D31AD343685}">
      <dsp:nvSpPr>
        <dsp:cNvPr id="0" name=""/>
        <dsp:cNvSpPr/>
      </dsp:nvSpPr>
      <dsp:spPr>
        <a:xfrm>
          <a:off x="4817942" y="1639581"/>
          <a:ext cx="1376636" cy="1070837"/>
        </a:xfrm>
        <a:prstGeom prst="rect">
          <a:avLst/>
        </a:prstGeom>
        <a:noFill/>
        <a:ln>
          <a:noFill/>
        </a:ln>
        <a:effectLst/>
      </dsp:spPr>
      <dsp:style>
        <a:lnRef idx="0">
          <a:scrgbClr r="0" g="0" b="0"/>
        </a:lnRef>
        <a:fillRef idx="0">
          <a:scrgbClr r="0" g="0" b="0"/>
        </a:fillRef>
        <a:effectRef idx="0">
          <a:scrgbClr r="0" g="0" b="0"/>
        </a:effectRef>
        <a:fontRef idx="minor"/>
      </dsp:style>
    </dsp:sp>
    <dsp:sp modelId="{E104B516-C230-3841-BDB0-148F35D165E2}">
      <dsp:nvSpPr>
        <dsp:cNvPr id="0" name=""/>
        <dsp:cNvSpPr/>
      </dsp:nvSpPr>
      <dsp:spPr>
        <a:xfrm>
          <a:off x="4494475" y="3001514"/>
          <a:ext cx="1892792" cy="1324893"/>
        </a:xfrm>
        <a:prstGeom prst="roundRect">
          <a:avLst>
            <a:gd name="adj" fmla="val 16670"/>
          </a:avLst>
        </a:prstGeom>
        <a:gradFill rotWithShape="0">
          <a:gsLst>
            <a:gs pos="0">
              <a:schemeClr val="accent2">
                <a:shade val="80000"/>
                <a:hueOff val="419713"/>
                <a:satOff val="-1646"/>
                <a:lumOff val="26766"/>
                <a:alphaOff val="0"/>
                <a:shade val="85000"/>
                <a:satMod val="130000"/>
              </a:schemeClr>
            </a:gs>
            <a:gs pos="34000">
              <a:schemeClr val="accent2">
                <a:shade val="80000"/>
                <a:hueOff val="419713"/>
                <a:satOff val="-1646"/>
                <a:lumOff val="26766"/>
                <a:alphaOff val="0"/>
                <a:shade val="87000"/>
                <a:satMod val="125000"/>
              </a:schemeClr>
            </a:gs>
            <a:gs pos="70000">
              <a:schemeClr val="accent2">
                <a:shade val="80000"/>
                <a:hueOff val="419713"/>
                <a:satOff val="-1646"/>
                <a:lumOff val="26766"/>
                <a:alphaOff val="0"/>
                <a:tint val="100000"/>
                <a:shade val="90000"/>
                <a:satMod val="130000"/>
              </a:schemeClr>
            </a:gs>
            <a:gs pos="100000">
              <a:schemeClr val="accent2">
                <a:shade val="80000"/>
                <a:hueOff val="419713"/>
                <a:satOff val="-1646"/>
                <a:lumOff val="26766"/>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Understand KEY stakeholders</a:t>
          </a:r>
        </a:p>
      </dsp:txBody>
      <dsp:txXfrm>
        <a:off x="4559163" y="3066202"/>
        <a:ext cx="1763416" cy="1195517"/>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29DAF-E627-5848-A164-BBF31B69A86E}" type="datetimeFigureOut">
              <a:rPr lang="en-US" smtClean="0"/>
              <a:t>3/23/2023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A223F1-9239-434E-9D8F-7AC8A4070961}" type="slidenum">
              <a:rPr lang="en-US" smtClean="0"/>
              <a:t>‹#›</a:t>
            </a:fld>
            <a:endParaRPr lang="en-US"/>
          </a:p>
        </p:txBody>
      </p:sp>
    </p:spTree>
    <p:extLst>
      <p:ext uri="{BB962C8B-B14F-4D97-AF65-F5344CB8AC3E}">
        <p14:creationId xmlns:p14="http://schemas.microsoft.com/office/powerpoint/2010/main" val="1442574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xfrm>
            <a:off x="1202823" y="4341648"/>
            <a:ext cx="4550754" cy="517064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a:latin typeface="Gill Sans MT" charset="0"/>
              </a:rPr>
              <a:t>Institute for Healthcare Improvement</a:t>
            </a:r>
            <a:r>
              <a:rPr lang="en-US" baseline="0" dirty="0">
                <a:latin typeface="Gill Sans MT" charset="0"/>
              </a:rPr>
              <a:t> (IHI) </a:t>
            </a:r>
            <a:r>
              <a:rPr lang="en-US" dirty="0">
                <a:latin typeface="Calibri" charset="0"/>
              </a:rPr>
              <a:t>model for improvement provides a systematic approach for planning, testing, and implementing changes in clinical processes and systems of care. It has been used extensively in health care and non–health care settings to implement process changes quickly and effectively. </a:t>
            </a:r>
          </a:p>
        </p:txBody>
      </p:sp>
      <p:sp>
        <p:nvSpPr>
          <p:cNvPr id="4" name="Date Placeholder 3"/>
          <p:cNvSpPr>
            <a:spLocks noGrp="1"/>
          </p:cNvSpPr>
          <p:nvPr>
            <p:ph type="dt" sz="quarter" idx="1"/>
          </p:nvPr>
        </p:nvSpPr>
        <p:spPr/>
        <p:txBody>
          <a:bodyPr/>
          <a:lstStyle/>
          <a:p>
            <a:pPr>
              <a:defRPr/>
            </a:pPr>
            <a:r>
              <a:rPr lang="en-US" dirty="0"/>
              <a:t> xxx00.#####.ppt  </a:t>
            </a:r>
            <a:fld id="{321BC237-0AD2-2347-9CFD-80A4EA9619DC}" type="datetime1">
              <a:rPr lang="en-US" smtClean="0"/>
              <a:pPr>
                <a:defRPr/>
              </a:pPr>
              <a:t>3/23/2023</a:t>
            </a:fld>
            <a:endParaRPr lang="en-US" dirty="0"/>
          </a:p>
        </p:txBody>
      </p:sp>
      <p:sp>
        <p:nvSpPr>
          <p:cNvPr id="5" name="Slide Number Placeholder 4"/>
          <p:cNvSpPr>
            <a:spLocks noGrp="1"/>
          </p:cNvSpPr>
          <p:nvPr>
            <p:ph type="sldNum" sz="quarter" idx="5"/>
          </p:nvPr>
        </p:nvSpPr>
        <p:spPr>
          <a:xfrm>
            <a:off x="6276907" y="9066190"/>
            <a:ext cx="206787" cy="123111"/>
          </a:xfrm>
        </p:spPr>
        <p:txBody>
          <a:bodyPr/>
          <a:lstStyle/>
          <a:p>
            <a:pPr>
              <a:defRPr/>
            </a:pPr>
            <a:r>
              <a:rPr lang="en-US" dirty="0"/>
              <a:t> P.</a:t>
            </a:r>
            <a:fld id="{B1409D80-2AE2-3B43-8BD5-E1D694E65AA1}" type="slidenum">
              <a:rPr lang="en-US" smtClean="0"/>
              <a:pPr>
                <a:defRPr/>
              </a:pPr>
              <a:t>3</a:t>
            </a:fld>
            <a:endParaRPr lang="en-US" dirty="0"/>
          </a:p>
        </p:txBody>
      </p:sp>
    </p:spTree>
    <p:extLst>
      <p:ext uri="{BB962C8B-B14F-4D97-AF65-F5344CB8AC3E}">
        <p14:creationId xmlns:p14="http://schemas.microsoft.com/office/powerpoint/2010/main" val="139846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time</a:t>
            </a:r>
            <a:r>
              <a:rPr lang="en-US" baseline="0" dirty="0"/>
              <a:t> to adoption curve.</a:t>
            </a:r>
          </a:p>
          <a:p>
            <a:endParaRPr lang="en-US" baseline="0" dirty="0"/>
          </a:p>
          <a:p>
            <a:r>
              <a:rPr lang="en-US" baseline="0" dirty="0"/>
              <a:t>I’m sure some of you have seen this before.</a:t>
            </a:r>
          </a:p>
          <a:p>
            <a:endParaRPr lang="en-US" baseline="0" dirty="0"/>
          </a:p>
          <a:p>
            <a:r>
              <a:rPr lang="en-US" baseline="0" dirty="0"/>
              <a:t>You want to partner with those innovators and early adopters </a:t>
            </a:r>
            <a:r>
              <a:rPr lang="mr-IN" baseline="0" dirty="0"/>
              <a:t>–</a:t>
            </a:r>
            <a:r>
              <a:rPr lang="en-US" baseline="0" dirty="0"/>
              <a:t> you’ll have those individuals that adopt project somewhere in between and lastly there’s always laggards.</a:t>
            </a:r>
            <a:endParaRPr lang="en-US" dirty="0"/>
          </a:p>
        </p:txBody>
      </p:sp>
      <p:sp>
        <p:nvSpPr>
          <p:cNvPr id="4" name="Slide Number Placeholder 3"/>
          <p:cNvSpPr>
            <a:spLocks noGrp="1"/>
          </p:cNvSpPr>
          <p:nvPr>
            <p:ph type="sldNum" sz="quarter" idx="10"/>
          </p:nvPr>
        </p:nvSpPr>
        <p:spPr/>
        <p:txBody>
          <a:bodyPr/>
          <a:lstStyle/>
          <a:p>
            <a:fld id="{5FAA831B-7795-4515-8747-00E34F577E8A}" type="slidenum">
              <a:rPr lang="en-US" smtClean="0"/>
              <a:t>13</a:t>
            </a:fld>
            <a:endParaRPr lang="en-US" dirty="0"/>
          </a:p>
        </p:txBody>
      </p:sp>
    </p:spTree>
    <p:extLst>
      <p:ext uri="{BB962C8B-B14F-4D97-AF65-F5344CB8AC3E}">
        <p14:creationId xmlns:p14="http://schemas.microsoft.com/office/powerpoint/2010/main" val="1890162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xfrm>
            <a:off x="1202823" y="4341648"/>
            <a:ext cx="4550754" cy="517064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a:t>• S – Specific (clearly stated) </a:t>
            </a:r>
          </a:p>
          <a:p>
            <a:r>
              <a:rPr lang="en-US" dirty="0"/>
              <a:t>• M – Measurable (measurable numeric goals) </a:t>
            </a:r>
          </a:p>
          <a:p>
            <a:r>
              <a:rPr lang="en-US" dirty="0"/>
              <a:t>• A – Actionable/Attainable (within the control/influence of your team) </a:t>
            </a:r>
          </a:p>
          <a:p>
            <a:r>
              <a:rPr lang="en-US" dirty="0"/>
              <a:t>• R – Relevant (aligned with the organization’s priorities) </a:t>
            </a:r>
          </a:p>
          <a:p>
            <a:r>
              <a:rPr lang="en-US" dirty="0"/>
              <a:t>• T – Time bound (specific time frame)</a:t>
            </a:r>
            <a:endParaRPr lang="en-US" dirty="0">
              <a:latin typeface="Gill Sans MT" charset="0"/>
            </a:endParaRPr>
          </a:p>
        </p:txBody>
      </p:sp>
      <p:sp>
        <p:nvSpPr>
          <p:cNvPr id="4" name="Date Placeholder 3"/>
          <p:cNvSpPr>
            <a:spLocks noGrp="1"/>
          </p:cNvSpPr>
          <p:nvPr>
            <p:ph type="dt" sz="quarter" idx="1"/>
          </p:nvPr>
        </p:nvSpPr>
        <p:spPr/>
        <p:txBody>
          <a:bodyPr/>
          <a:lstStyle/>
          <a:p>
            <a:pPr>
              <a:defRPr/>
            </a:pPr>
            <a:r>
              <a:rPr lang="en-US" dirty="0"/>
              <a:t> xxx00.#####.ppt  </a:t>
            </a:r>
            <a:fld id="{321BC237-0AD2-2347-9CFD-80A4EA9619DC}" type="datetime1">
              <a:rPr lang="en-US" smtClean="0"/>
              <a:pPr>
                <a:defRPr/>
              </a:pPr>
              <a:t>3/23/2023</a:t>
            </a:fld>
            <a:endParaRPr lang="en-US" dirty="0"/>
          </a:p>
        </p:txBody>
      </p:sp>
      <p:sp>
        <p:nvSpPr>
          <p:cNvPr id="5" name="Slide Number Placeholder 4"/>
          <p:cNvSpPr>
            <a:spLocks noGrp="1"/>
          </p:cNvSpPr>
          <p:nvPr>
            <p:ph type="sldNum" sz="quarter" idx="5"/>
          </p:nvPr>
        </p:nvSpPr>
        <p:spPr>
          <a:xfrm>
            <a:off x="6276907" y="9066190"/>
            <a:ext cx="206787" cy="123111"/>
          </a:xfrm>
        </p:spPr>
        <p:txBody>
          <a:bodyPr/>
          <a:lstStyle/>
          <a:p>
            <a:pPr>
              <a:defRPr/>
            </a:pPr>
            <a:r>
              <a:rPr lang="en-US" dirty="0"/>
              <a:t> P.</a:t>
            </a:r>
            <a:fld id="{B1409D80-2AE2-3B43-8BD5-E1D694E65AA1}" type="slidenum">
              <a:rPr lang="en-US" smtClean="0"/>
              <a:pPr>
                <a:defRPr/>
              </a:pPr>
              <a:t>4</a:t>
            </a:fld>
            <a:endParaRPr lang="en-US" dirty="0"/>
          </a:p>
        </p:txBody>
      </p:sp>
    </p:spTree>
    <p:extLst>
      <p:ext uri="{BB962C8B-B14F-4D97-AF65-F5344CB8AC3E}">
        <p14:creationId xmlns:p14="http://schemas.microsoft.com/office/powerpoint/2010/main" val="1784166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BA06F7-3439-4D1E-9E93-99400ACCEDCB}" type="slidenum">
              <a:rPr lang="en-US" smtClean="0"/>
              <a:t>6</a:t>
            </a:fld>
            <a:endParaRPr lang="en-US" dirty="0"/>
          </a:p>
        </p:txBody>
      </p:sp>
    </p:spTree>
    <p:extLst>
      <p:ext uri="{BB962C8B-B14F-4D97-AF65-F5344CB8AC3E}">
        <p14:creationId xmlns:p14="http://schemas.microsoft.com/office/powerpoint/2010/main" val="3256133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Step 1 in this</a:t>
            </a:r>
            <a:r>
              <a:rPr lang="en-US" sz="1200" kern="1200" baseline="0" dirty="0">
                <a:solidFill>
                  <a:schemeClr val="tx1"/>
                </a:solidFill>
                <a:latin typeface="+mn-lt"/>
                <a:ea typeface="+mn-ea"/>
                <a:cs typeface="+mn-cs"/>
              </a:rPr>
              <a:t> exercise is to</a:t>
            </a:r>
            <a:r>
              <a:rPr lang="en-US" sz="1200" kern="1200" dirty="0">
                <a:solidFill>
                  <a:schemeClr val="tx1"/>
                </a:solidFill>
                <a:latin typeface="+mn-lt"/>
                <a:ea typeface="+mn-ea"/>
                <a:cs typeface="+mn-cs"/>
              </a:rPr>
              <a:t>: Identifying your stakeholders (are they members of an organization such as AAP, ACEP, ENA); member of family advisory network; state/territories’ trauma program;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On your handout scribble the list of stakeholders that you know off the bat —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Next Step: We will prioritize the individuals on that list and that’s when the stakeholder grid comes into play</a:t>
            </a:r>
            <a:endParaRPr lang="en-US" dirty="0"/>
          </a:p>
        </p:txBody>
      </p:sp>
      <p:sp>
        <p:nvSpPr>
          <p:cNvPr id="4" name="Slide Number Placeholder 3"/>
          <p:cNvSpPr>
            <a:spLocks noGrp="1"/>
          </p:cNvSpPr>
          <p:nvPr>
            <p:ph type="sldNum" sz="quarter" idx="10"/>
          </p:nvPr>
        </p:nvSpPr>
        <p:spPr/>
        <p:txBody>
          <a:bodyPr/>
          <a:lstStyle/>
          <a:p>
            <a:fld id="{4FB72F80-922B-4767-8A44-A53795440607}" type="slidenum">
              <a:rPr lang="en-US" smtClean="0"/>
              <a:t>7</a:t>
            </a:fld>
            <a:endParaRPr lang="en-US" dirty="0"/>
          </a:p>
        </p:txBody>
      </p:sp>
    </p:spTree>
    <p:extLst>
      <p:ext uri="{BB962C8B-B14F-4D97-AF65-F5344CB8AC3E}">
        <p14:creationId xmlns:p14="http://schemas.microsoft.com/office/powerpoint/2010/main" val="3344138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Here’s the layout:</a:t>
            </a:r>
          </a:p>
          <a:p>
            <a:r>
              <a:rPr lang="en-US" sz="1200" kern="1200" dirty="0">
                <a:solidFill>
                  <a:schemeClr val="tx1"/>
                </a:solidFill>
                <a:latin typeface="+mn-lt"/>
                <a:ea typeface="+mn-ea"/>
                <a:cs typeface="+mn-cs"/>
              </a:rPr>
              <a:t>x-axis we have interest ranging from low to high</a:t>
            </a:r>
          </a:p>
          <a:p>
            <a:r>
              <a:rPr lang="en-US" sz="1200" kern="1200" dirty="0">
                <a:solidFill>
                  <a:schemeClr val="tx1"/>
                </a:solidFill>
                <a:latin typeface="+mn-lt"/>
                <a:ea typeface="+mn-ea"/>
                <a:cs typeface="+mn-cs"/>
              </a:rPr>
              <a:t>y-axis we have power ranging from low to high</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To read</a:t>
            </a:r>
            <a:r>
              <a:rPr lang="en-US" sz="1200" kern="1200" baseline="0" dirty="0">
                <a:solidFill>
                  <a:schemeClr val="tx1"/>
                </a:solidFill>
                <a:latin typeface="+mn-lt"/>
                <a:ea typeface="+mn-ea"/>
                <a:cs typeface="+mn-cs"/>
              </a:rPr>
              <a:t> the grid</a:t>
            </a:r>
            <a:r>
              <a:rPr lang="mr-IN" sz="1200" kern="1200" baseline="0" dirty="0">
                <a:solidFill>
                  <a:schemeClr val="tx1"/>
                </a:solidFill>
                <a:latin typeface="+mn-lt"/>
                <a:ea typeface="+mn-ea"/>
                <a:cs typeface="+mn-cs"/>
              </a:rPr>
              <a:t>…</a:t>
            </a:r>
            <a:r>
              <a:rPr lang="en-US" sz="1200" kern="1200" baseline="0" dirty="0">
                <a:solidFill>
                  <a:schemeClr val="tx1"/>
                </a:solidFill>
                <a:latin typeface="+mn-lt"/>
                <a:ea typeface="+mn-ea"/>
                <a:cs typeface="+mn-cs"/>
              </a:rPr>
              <a:t>the bottom left quadrant means that an individual has low interest and low power or influence</a:t>
            </a:r>
          </a:p>
          <a:p>
            <a:r>
              <a:rPr lang="en-US" sz="1200" kern="1200" baseline="0" dirty="0">
                <a:solidFill>
                  <a:schemeClr val="tx1"/>
                </a:solidFill>
                <a:latin typeface="+mn-lt"/>
                <a:ea typeface="+mn-ea"/>
                <a:cs typeface="+mn-cs"/>
              </a:rPr>
              <a:t>While someone in the first quadrant has low interest in the initiative but may possess a great deal of power and influence</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FB72F80-922B-4767-8A44-A53795440607}" type="slidenum">
              <a:rPr lang="en-US" smtClean="0"/>
              <a:t>8</a:t>
            </a:fld>
            <a:endParaRPr lang="en-US" dirty="0"/>
          </a:p>
        </p:txBody>
      </p:sp>
    </p:spTree>
    <p:extLst>
      <p:ext uri="{BB962C8B-B14F-4D97-AF65-F5344CB8AC3E}">
        <p14:creationId xmlns:p14="http://schemas.microsoft.com/office/powerpoint/2010/main" val="1584268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Does anyone have any thoughts about who/what belongs in these boxes? Or how do you approach those people?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How about someone with low interest and low power — how would you engage/attend to that person?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Which box do you think you’d given the greatest priority to?</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[walk through each quadrant]</a:t>
            </a:r>
          </a:p>
          <a:p>
            <a:r>
              <a:rPr lang="en-US" sz="1200" kern="1200" dirty="0">
                <a:solidFill>
                  <a:schemeClr val="tx1"/>
                </a:solidFill>
                <a:latin typeface="+mn-lt"/>
                <a:ea typeface="+mn-ea"/>
                <a:cs typeface="+mn-cs"/>
              </a:rPr>
              <a:t>Those people that are </a:t>
            </a:r>
            <a:r>
              <a:rPr lang="en-US" sz="1200" kern="1200" dirty="0" err="1">
                <a:solidFill>
                  <a:schemeClr val="tx1"/>
                </a:solidFill>
                <a:latin typeface="+mn-lt"/>
                <a:ea typeface="+mn-ea"/>
                <a:cs typeface="+mn-cs"/>
              </a:rPr>
              <a:t>lowl</a:t>
            </a:r>
            <a:r>
              <a:rPr lang="en-US" sz="1200" kern="1200" dirty="0">
                <a:solidFill>
                  <a:schemeClr val="tx1"/>
                </a:solidFill>
                <a:latin typeface="+mn-lt"/>
                <a:ea typeface="+mn-ea"/>
                <a:cs typeface="+mn-cs"/>
              </a:rPr>
              <a:t>/low we will monitor but exert minimum effort</a:t>
            </a:r>
          </a:p>
          <a:p>
            <a:r>
              <a:rPr lang="en-US" sz="1200" kern="1200" dirty="0">
                <a:solidFill>
                  <a:schemeClr val="tx1"/>
                </a:solidFill>
                <a:latin typeface="+mn-lt"/>
                <a:ea typeface="+mn-ea"/>
                <a:cs typeface="+mn-cs"/>
              </a:rPr>
              <a:t>stakeholders with high interest but low power — goal: keep them informed</a:t>
            </a:r>
          </a:p>
          <a:p>
            <a:r>
              <a:rPr lang="en-US" sz="1200" kern="1200" dirty="0">
                <a:solidFill>
                  <a:schemeClr val="tx1"/>
                </a:solidFill>
                <a:latin typeface="+mn-lt"/>
                <a:ea typeface="+mn-ea"/>
                <a:cs typeface="+mn-cs"/>
              </a:rPr>
              <a:t>..</a:t>
            </a:r>
          </a:p>
          <a:p>
            <a:r>
              <a:rPr lang="en-US" sz="1200" kern="1200" dirty="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4FB72F80-922B-4767-8A44-A53795440607}" type="slidenum">
              <a:rPr lang="en-US" smtClean="0"/>
              <a:t>9</a:t>
            </a:fld>
            <a:endParaRPr lang="en-US" dirty="0"/>
          </a:p>
        </p:txBody>
      </p:sp>
    </p:spTree>
    <p:extLst>
      <p:ext uri="{BB962C8B-B14F-4D97-AF65-F5344CB8AC3E}">
        <p14:creationId xmlns:p14="http://schemas.microsoft.com/office/powerpoint/2010/main" val="3957305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Here’s Another snapshot of the grid with pointers/tips on how to classify stakeholders in each quadrant. At some point you are going to work to move individuals from the</a:t>
            </a:r>
            <a:r>
              <a:rPr lang="en-US" sz="1200" kern="1200" baseline="0" dirty="0">
                <a:solidFill>
                  <a:schemeClr val="tx1"/>
                </a:solidFill>
                <a:latin typeface="+mn-lt"/>
                <a:ea typeface="+mn-ea"/>
                <a:cs typeface="+mn-cs"/>
              </a:rPr>
              <a:t> low interest to higher </a:t>
            </a:r>
            <a:r>
              <a:rPr lang="en-US" sz="1200" kern="1200" baseline="0" dirty="0" err="1">
                <a:solidFill>
                  <a:schemeClr val="tx1"/>
                </a:solidFill>
                <a:latin typeface="+mn-lt"/>
                <a:ea typeface="+mn-ea"/>
                <a:cs typeface="+mn-cs"/>
              </a:rPr>
              <a:t>interrest</a:t>
            </a:r>
            <a:r>
              <a:rPr lang="en-US" sz="1200" kern="1200" baseline="0" dirty="0">
                <a:solidFill>
                  <a:schemeClr val="tx1"/>
                </a:solidFill>
                <a:latin typeface="+mn-lt"/>
                <a:ea typeface="+mn-ea"/>
                <a:cs typeface="+mn-cs"/>
              </a:rPr>
              <a:t> categories. So in the back of your mind think about how you’ll really help make that transition “increase their interest” in your initiative.</a:t>
            </a:r>
          </a:p>
          <a:p>
            <a:endParaRPr lang="en-US" sz="1200" kern="1200" baseline="0" dirty="0">
              <a:solidFill>
                <a:schemeClr val="tx1"/>
              </a:solidFill>
              <a:latin typeface="+mn-lt"/>
              <a:ea typeface="+mn-ea"/>
              <a:cs typeface="+mn-cs"/>
            </a:endParaRPr>
          </a:p>
          <a:p>
            <a:r>
              <a:rPr lang="en-US" sz="1200" kern="1200" dirty="0">
                <a:solidFill>
                  <a:schemeClr val="tx1"/>
                </a:solidFill>
                <a:latin typeface="+mn-lt"/>
                <a:ea typeface="+mn-ea"/>
                <a:cs typeface="+mn-cs"/>
              </a:rPr>
              <a:t>I’ll leave this one up on the screen as reference.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Now we are going to have a breakout session — you’ll work as a group to complete a stakeholder grid [tool kit has a copy of the grid] | we encourage to use the flip charts to share at the table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Joyee and I will circle the room helping tables — you’ll work on this exercise for about “x” minutes.</a:t>
            </a:r>
          </a:p>
          <a:p>
            <a:r>
              <a:rPr lang="en-US" sz="1200" kern="1200" dirty="0">
                <a:solidFill>
                  <a:schemeClr val="tx1"/>
                </a:solidFill>
                <a:latin typeface="+mn-lt"/>
                <a:ea typeface="+mn-ea"/>
                <a:cs typeface="+mn-cs"/>
              </a:rPr>
              <a:t>Trying to figure out where to start…begin by jotting down your stakeholders and then try prioritizing them in the grid!</a:t>
            </a:r>
            <a:endParaRPr lang="en-US" dirty="0"/>
          </a:p>
        </p:txBody>
      </p:sp>
      <p:sp>
        <p:nvSpPr>
          <p:cNvPr id="4" name="Slide Number Placeholder 3"/>
          <p:cNvSpPr>
            <a:spLocks noGrp="1"/>
          </p:cNvSpPr>
          <p:nvPr>
            <p:ph type="sldNum" sz="quarter" idx="10"/>
          </p:nvPr>
        </p:nvSpPr>
        <p:spPr/>
        <p:txBody>
          <a:bodyPr/>
          <a:lstStyle/>
          <a:p>
            <a:fld id="{4FB72F80-922B-4767-8A44-A53795440607}" type="slidenum">
              <a:rPr lang="en-US" smtClean="0"/>
              <a:t>10</a:t>
            </a:fld>
            <a:endParaRPr lang="en-US" dirty="0"/>
          </a:p>
        </p:txBody>
      </p:sp>
    </p:spTree>
    <p:extLst>
      <p:ext uri="{BB962C8B-B14F-4D97-AF65-F5344CB8AC3E}">
        <p14:creationId xmlns:p14="http://schemas.microsoft.com/office/powerpoint/2010/main" val="3921598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a quick recap when we prioritize stakeholders</a:t>
            </a:r>
            <a:r>
              <a:rPr lang="mr-IN" baseline="0" dirty="0"/>
              <a:t>…</a:t>
            </a:r>
            <a:r>
              <a:rPr lang="en-US" baseline="0" dirty="0"/>
              <a:t>one option is to make a stakeholder grid</a:t>
            </a:r>
          </a:p>
          <a:p>
            <a:endParaRPr lang="en-US" baseline="0" dirty="0"/>
          </a:p>
          <a:p>
            <a:r>
              <a:rPr lang="en-US" baseline="0" dirty="0"/>
              <a:t>For those high power interested people</a:t>
            </a:r>
            <a:r>
              <a:rPr lang="mr-IN" baseline="0" dirty="0"/>
              <a:t>…</a:t>
            </a:r>
            <a:r>
              <a:rPr lang="en-US" baseline="0" dirty="0"/>
              <a:t>.(read slide)</a:t>
            </a:r>
            <a:endParaRPr lang="en-US" dirty="0"/>
          </a:p>
        </p:txBody>
      </p:sp>
      <p:sp>
        <p:nvSpPr>
          <p:cNvPr id="4" name="Slide Number Placeholder 3"/>
          <p:cNvSpPr>
            <a:spLocks noGrp="1"/>
          </p:cNvSpPr>
          <p:nvPr>
            <p:ph type="sldNum" sz="quarter" idx="10"/>
          </p:nvPr>
        </p:nvSpPr>
        <p:spPr/>
        <p:txBody>
          <a:bodyPr/>
          <a:lstStyle/>
          <a:p>
            <a:fld id="{4FB72F80-922B-4767-8A44-A53795440607}" type="slidenum">
              <a:rPr lang="en-US" smtClean="0"/>
              <a:t>11</a:t>
            </a:fld>
            <a:endParaRPr lang="en-US" dirty="0"/>
          </a:p>
        </p:txBody>
      </p:sp>
    </p:spTree>
    <p:extLst>
      <p:ext uri="{BB962C8B-B14F-4D97-AF65-F5344CB8AC3E}">
        <p14:creationId xmlns:p14="http://schemas.microsoft.com/office/powerpoint/2010/main" val="2902710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final step in stakeholder engagement is making an effort to really understand who your “KEY” stakeholders are.</a:t>
            </a:r>
          </a:p>
          <a:p>
            <a:endParaRPr lang="en-US" baseline="0" dirty="0"/>
          </a:p>
          <a:p>
            <a:r>
              <a:rPr lang="en-US" baseline="0" dirty="0"/>
              <a:t>Find out what motivates them (financial/emotional)</a:t>
            </a:r>
          </a:p>
          <a:p>
            <a:r>
              <a:rPr lang="en-US" baseline="0" dirty="0"/>
              <a:t>What’s their preferred method of communication (agendas before mtgs / quick recaps afterwards / via email and so forth)</a:t>
            </a:r>
          </a:p>
          <a:p>
            <a:r>
              <a:rPr lang="en-US" baseline="0" dirty="0"/>
              <a:t>Consider what is their opinion of your work and how did they reach that viewpoint</a:t>
            </a:r>
          </a:p>
          <a:p>
            <a:r>
              <a:rPr lang="en-US" baseline="0" dirty="0"/>
              <a:t>We know that sometimes our stakeholders may not be positive, and in those cases you want to consider how you’ll manage opposition</a:t>
            </a:r>
            <a:endParaRPr lang="en-US" dirty="0"/>
          </a:p>
        </p:txBody>
      </p:sp>
      <p:sp>
        <p:nvSpPr>
          <p:cNvPr id="4" name="Slide Number Placeholder 3"/>
          <p:cNvSpPr>
            <a:spLocks noGrp="1"/>
          </p:cNvSpPr>
          <p:nvPr>
            <p:ph type="sldNum" sz="quarter" idx="10"/>
          </p:nvPr>
        </p:nvSpPr>
        <p:spPr/>
        <p:txBody>
          <a:bodyPr/>
          <a:lstStyle/>
          <a:p>
            <a:fld id="{5FAA831B-7795-4515-8747-00E34F577E8A}" type="slidenum">
              <a:rPr lang="en-US" smtClean="0"/>
              <a:t>12</a:t>
            </a:fld>
            <a:endParaRPr lang="en-US" dirty="0"/>
          </a:p>
        </p:txBody>
      </p:sp>
    </p:spTree>
    <p:extLst>
      <p:ext uri="{BB962C8B-B14F-4D97-AF65-F5344CB8AC3E}">
        <p14:creationId xmlns:p14="http://schemas.microsoft.com/office/powerpoint/2010/main" val="2768186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3/23/2023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09967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3/23/2023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35679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3/23/2023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3671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3/23/2023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07167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3/23/2023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89500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3/23/2023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4136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3/23/2023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03532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3/23/2023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2142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3/23/2023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1114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3/23/2023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53135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3/23/2023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70643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3/23/2023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3648125"/>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94" r:id="rId6"/>
    <p:sldLayoutId id="2147483789" r:id="rId7"/>
    <p:sldLayoutId id="2147483790" r:id="rId8"/>
    <p:sldLayoutId id="2147483791" r:id="rId9"/>
    <p:sldLayoutId id="2147483793" r:id="rId10"/>
    <p:sldLayoutId id="2147483792" r:id="rId11"/>
  </p:sldLayoutIdLst>
  <p:hf sldNum="0" hdr="0" ftr="0" dt="0"/>
  <p:txStyles>
    <p:titleStyle>
      <a:lvl1pPr algn="l" defTabSz="914400" rtl="0" eaLnBrk="1" latinLnBrk="0" hangingPunct="1">
        <a:lnSpc>
          <a:spcPct val="90000"/>
        </a:lnSpc>
        <a:spcBef>
          <a:spcPct val="0"/>
        </a:spcBef>
        <a:buNone/>
        <a:defRPr sz="44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http://www.stakeholdermap.com/" TargetMode="Externa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hyperlink" Target="http://jamanetwork.com/journals/jama/article-abstract/19640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yfcE_Q-IRFg"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indtools.com/"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hyperlink" Target="http://www.mindtools.co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6350992-BE81-4E91-BAA0-82C4C84F9A0B}"/>
              </a:ext>
            </a:extLst>
          </p:cNvPr>
          <p:cNvPicPr>
            <a:picLocks noChangeAspect="1"/>
          </p:cNvPicPr>
          <p:nvPr/>
        </p:nvPicPr>
        <p:blipFill rotWithShape="1">
          <a:blip r:embed="rId2"/>
          <a:srcRect t="20495"/>
          <a:stretch/>
        </p:blipFill>
        <p:spPr>
          <a:xfrm>
            <a:off x="20" y="10"/>
            <a:ext cx="12191980" cy="6857990"/>
          </a:xfrm>
          <a:prstGeom prst="rect">
            <a:avLst/>
          </a:prstGeom>
        </p:spPr>
      </p:pic>
      <p:sp>
        <p:nvSpPr>
          <p:cNvPr id="22" name="Rectangle 21">
            <a:extLst>
              <a:ext uri="{FF2B5EF4-FFF2-40B4-BE49-F238E27FC236}">
                <a16:creationId xmlns:a16="http://schemas.microsoft.com/office/drawing/2014/main" id="{B72BB70C-3B10-43FF-83F9-C064151F90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307" y="0"/>
            <a:ext cx="12188952" cy="1942924"/>
          </a:xfrm>
          <a:prstGeom prst="rect">
            <a:avLst/>
          </a:prstGeom>
          <a:gradFill>
            <a:gsLst>
              <a:gs pos="29000">
                <a:schemeClr val="tx1">
                  <a:alpha val="20000"/>
                </a:schemeClr>
              </a:gs>
              <a:gs pos="0">
                <a:schemeClr val="tx1">
                  <a:alpha val="0"/>
                </a:schemeClr>
              </a:gs>
              <a:gs pos="100000">
                <a:schemeClr val="tx1">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E3A1152-3814-724B-A1B1-17078E14E60B}"/>
              </a:ext>
            </a:extLst>
          </p:cNvPr>
          <p:cNvSpPr>
            <a:spLocks noGrp="1"/>
          </p:cNvSpPr>
          <p:nvPr>
            <p:ph type="ctrTitle"/>
          </p:nvPr>
        </p:nvSpPr>
        <p:spPr>
          <a:xfrm>
            <a:off x="828675" y="457200"/>
            <a:ext cx="7137263" cy="1280161"/>
          </a:xfrm>
        </p:spPr>
        <p:txBody>
          <a:bodyPr anchor="ctr">
            <a:normAutofit/>
          </a:bodyPr>
          <a:lstStyle/>
          <a:p>
            <a:pPr algn="r"/>
            <a:r>
              <a:rPr lang="en-US" sz="4100" dirty="0">
                <a:solidFill>
                  <a:srgbClr val="002060"/>
                </a:solidFill>
              </a:rPr>
              <a:t>Foundational Elements of Quality Improvement</a:t>
            </a:r>
          </a:p>
        </p:txBody>
      </p:sp>
      <p:sp>
        <p:nvSpPr>
          <p:cNvPr id="6" name="Subtitle 5">
            <a:extLst>
              <a:ext uri="{FF2B5EF4-FFF2-40B4-BE49-F238E27FC236}">
                <a16:creationId xmlns:a16="http://schemas.microsoft.com/office/drawing/2014/main" id="{0580F06E-2909-184A-9010-20535A4B2876}"/>
              </a:ext>
            </a:extLst>
          </p:cNvPr>
          <p:cNvSpPr>
            <a:spLocks noGrp="1"/>
          </p:cNvSpPr>
          <p:nvPr>
            <p:ph type="subTitle" idx="1"/>
          </p:nvPr>
        </p:nvSpPr>
        <p:spPr>
          <a:xfrm>
            <a:off x="8289580" y="457201"/>
            <a:ext cx="3073745" cy="1280160"/>
          </a:xfrm>
        </p:spPr>
        <p:txBody>
          <a:bodyPr anchor="ctr">
            <a:normAutofit/>
          </a:bodyPr>
          <a:lstStyle/>
          <a:p>
            <a:r>
              <a:rPr lang="en-US" sz="1500" dirty="0" err="1">
                <a:solidFill>
                  <a:srgbClr val="FFFFFF"/>
                </a:solidFill>
              </a:rPr>
              <a:t>Nprp</a:t>
            </a:r>
            <a:r>
              <a:rPr lang="en-US" sz="1500" dirty="0">
                <a:solidFill>
                  <a:srgbClr val="FFFFFF"/>
                </a:solidFill>
              </a:rPr>
              <a:t> toolkit</a:t>
            </a:r>
          </a:p>
        </p:txBody>
      </p:sp>
      <p:cxnSp>
        <p:nvCxnSpPr>
          <p:cNvPr id="24" name="Straight Connector 23">
            <a:extLst>
              <a:ext uri="{FF2B5EF4-FFF2-40B4-BE49-F238E27FC236}">
                <a16:creationId xmlns:a16="http://schemas.microsoft.com/office/drawing/2014/main" id="{D5B557D3-D7B4-404B-84A1-9BD182BE5B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13" y="1097280"/>
            <a:ext cx="118872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B21FF648-687D-4B69-BB17-1F9649EF81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6400798"/>
            <a:ext cx="12188952" cy="457201"/>
          </a:xfrm>
          <a:prstGeom prst="rect">
            <a:avLst/>
          </a:prstGeom>
          <a:gradFill>
            <a:gsLst>
              <a:gs pos="66000">
                <a:srgbClr val="000000">
                  <a:alpha val="20000"/>
                </a:srgbClr>
              </a:gs>
              <a:gs pos="14000">
                <a:schemeClr val="tx1">
                  <a:alpha val="0"/>
                </a:schemeClr>
              </a:gs>
              <a:gs pos="100000">
                <a:schemeClr val="tx1">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8170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026" y="2155412"/>
            <a:ext cx="6023204" cy="893566"/>
          </a:xfrm>
        </p:spPr>
        <p:txBody>
          <a:bodyPr/>
          <a:lstStyle/>
          <a:p>
            <a:r>
              <a:rPr lang="en-US" dirty="0"/>
              <a:t>Stakeholder Grid</a:t>
            </a:r>
          </a:p>
        </p:txBody>
      </p:sp>
      <p:pic>
        <p:nvPicPr>
          <p:cNvPr id="5" name="Picture 4"/>
          <p:cNvPicPr>
            <a:picLocks noChangeAspect="1"/>
          </p:cNvPicPr>
          <p:nvPr/>
        </p:nvPicPr>
        <p:blipFill>
          <a:blip r:embed="rId3"/>
          <a:stretch>
            <a:fillRect/>
          </a:stretch>
        </p:blipFill>
        <p:spPr>
          <a:xfrm>
            <a:off x="5659638" y="202554"/>
            <a:ext cx="6153471" cy="5643866"/>
          </a:xfrm>
          <a:prstGeom prst="rect">
            <a:avLst/>
          </a:prstGeom>
        </p:spPr>
      </p:pic>
      <p:pic>
        <p:nvPicPr>
          <p:cNvPr id="6" name="Picture 5"/>
          <p:cNvPicPr>
            <a:picLocks noChangeAspect="1"/>
          </p:cNvPicPr>
          <p:nvPr/>
        </p:nvPicPr>
        <p:blipFill>
          <a:blip r:embed="rId4"/>
          <a:stretch>
            <a:fillRect/>
          </a:stretch>
        </p:blipFill>
        <p:spPr>
          <a:xfrm>
            <a:off x="5427785" y="134647"/>
            <a:ext cx="6580322" cy="5828662"/>
          </a:xfrm>
          <a:prstGeom prst="rect">
            <a:avLst/>
          </a:prstGeom>
        </p:spPr>
      </p:pic>
      <p:sp>
        <p:nvSpPr>
          <p:cNvPr id="7" name="TextBox 6"/>
          <p:cNvSpPr txBox="1"/>
          <p:nvPr/>
        </p:nvSpPr>
        <p:spPr>
          <a:xfrm>
            <a:off x="-163576" y="5846420"/>
            <a:ext cx="3650290" cy="369332"/>
          </a:xfrm>
          <a:prstGeom prst="rect">
            <a:avLst/>
          </a:prstGeom>
          <a:noFill/>
        </p:spPr>
        <p:txBody>
          <a:bodyPr wrap="square">
            <a:spAutoFit/>
          </a:bodyPr>
          <a:lstStyle/>
          <a:p>
            <a:pPr algn="ctr">
              <a:defRPr/>
            </a:pPr>
            <a:r>
              <a:rPr lang="en-US" sz="1800" dirty="0">
                <a:latin typeface="+mj-lt"/>
                <a:ea typeface="MS PGothic" panose="020B0600070205080204" pitchFamily="34" charset="-128"/>
                <a:cs typeface="+mn-cs"/>
                <a:hlinkClick r:id="rId5"/>
              </a:rPr>
              <a:t>www.stakeholdermap.com</a:t>
            </a:r>
            <a:r>
              <a:rPr lang="en-US" sz="1800" dirty="0">
                <a:latin typeface="+mj-lt"/>
                <a:ea typeface="MS PGothic" panose="020B0600070205080204" pitchFamily="34" charset="-128"/>
                <a:cs typeface="+mn-cs"/>
              </a:rPr>
              <a:t> </a:t>
            </a:r>
          </a:p>
        </p:txBody>
      </p:sp>
    </p:spTree>
    <p:extLst>
      <p:ext uri="{BB962C8B-B14F-4D97-AF65-F5344CB8AC3E}">
        <p14:creationId xmlns:p14="http://schemas.microsoft.com/office/powerpoint/2010/main" val="226368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048603"/>
            <a:ext cx="10058400" cy="807411"/>
          </a:xfrm>
        </p:spPr>
        <p:txBody>
          <a:bodyPr/>
          <a:lstStyle/>
          <a:p>
            <a:r>
              <a:rPr lang="en-US" dirty="0"/>
              <a:t>Stakeholder Engagement</a:t>
            </a:r>
          </a:p>
        </p:txBody>
      </p:sp>
      <p:sp>
        <p:nvSpPr>
          <p:cNvPr id="3" name="Content Placeholder 2"/>
          <p:cNvSpPr>
            <a:spLocks noGrp="1"/>
          </p:cNvSpPr>
          <p:nvPr>
            <p:ph idx="1"/>
          </p:nvPr>
        </p:nvSpPr>
        <p:spPr>
          <a:xfrm>
            <a:off x="1097279" y="2079122"/>
            <a:ext cx="10520289" cy="4286509"/>
          </a:xfrm>
        </p:spPr>
        <p:txBody>
          <a:bodyPr>
            <a:normAutofit fontScale="92500" lnSpcReduction="20000"/>
          </a:bodyPr>
          <a:lstStyle/>
          <a:p>
            <a:r>
              <a:rPr lang="en-US" sz="2400" b="1" dirty="0"/>
              <a:t>Prioritize stakeholders </a:t>
            </a:r>
            <a:r>
              <a:rPr lang="en-US" sz="2400" b="1" dirty="0">
                <a:sym typeface="Wingdings"/>
              </a:rPr>
              <a:t> Stakeholder grid</a:t>
            </a:r>
          </a:p>
          <a:p>
            <a:pPr lvl="1"/>
            <a:r>
              <a:rPr lang="en-US" sz="2400" u="sng" dirty="0">
                <a:ea typeface="Osaka" charset="0"/>
              </a:rPr>
              <a:t>High power, interested people</a:t>
            </a:r>
            <a:r>
              <a:rPr lang="en-US" sz="2400" dirty="0">
                <a:ea typeface="Osaka" charset="0"/>
              </a:rPr>
              <a:t>: must fully engage and make the greatest efforts to satisfy</a:t>
            </a:r>
          </a:p>
          <a:p>
            <a:pPr lvl="1"/>
            <a:endParaRPr lang="en-US" sz="2400" dirty="0">
              <a:ea typeface="Osaka" charset="0"/>
            </a:endParaRPr>
          </a:p>
          <a:p>
            <a:pPr lvl="1"/>
            <a:r>
              <a:rPr lang="en-US" sz="2400" u="sng" dirty="0">
                <a:ea typeface="Osaka" charset="0"/>
              </a:rPr>
              <a:t>High power, less interested people</a:t>
            </a:r>
            <a:r>
              <a:rPr lang="en-US" sz="2400" dirty="0">
                <a:ea typeface="Osaka" charset="0"/>
              </a:rPr>
              <a:t>: keep satisfied, but not so much that they become bored with your message.</a:t>
            </a:r>
          </a:p>
          <a:p>
            <a:pPr lvl="1"/>
            <a:endParaRPr lang="en-US" sz="2400" dirty="0">
              <a:ea typeface="Osaka" charset="0"/>
            </a:endParaRPr>
          </a:p>
          <a:p>
            <a:pPr lvl="1"/>
            <a:r>
              <a:rPr lang="en-US" sz="2400" u="sng" dirty="0">
                <a:ea typeface="Osaka" charset="0"/>
              </a:rPr>
              <a:t>Low power, interested people</a:t>
            </a:r>
            <a:r>
              <a:rPr lang="en-US" sz="2400" dirty="0">
                <a:ea typeface="Osaka" charset="0"/>
              </a:rPr>
              <a:t>: keep adequately informed, and ensure that no major issues are arising. Can often be very helpful with the detail of your project.</a:t>
            </a:r>
          </a:p>
          <a:p>
            <a:pPr lvl="1"/>
            <a:endParaRPr lang="en-US" sz="2400" dirty="0">
              <a:ea typeface="Osaka" charset="0"/>
            </a:endParaRPr>
          </a:p>
          <a:p>
            <a:pPr lvl="1"/>
            <a:r>
              <a:rPr lang="en-US" sz="2400" u="sng" dirty="0">
                <a:ea typeface="Osaka" charset="0"/>
              </a:rPr>
              <a:t>Low power, less interested people</a:t>
            </a:r>
            <a:r>
              <a:rPr lang="en-US" sz="2400" dirty="0">
                <a:ea typeface="Osaka" charset="0"/>
              </a:rPr>
              <a:t>: monitor but do not bore them with excessive communication.</a:t>
            </a:r>
          </a:p>
          <a:p>
            <a:endParaRPr lang="en-US" sz="3200" dirty="0"/>
          </a:p>
        </p:txBody>
      </p:sp>
    </p:spTree>
    <p:extLst>
      <p:ext uri="{BB962C8B-B14F-4D97-AF65-F5344CB8AC3E}">
        <p14:creationId xmlns:p14="http://schemas.microsoft.com/office/powerpoint/2010/main" val="3659901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8214"/>
            <a:ext cx="10058400" cy="807411"/>
          </a:xfrm>
        </p:spPr>
        <p:txBody>
          <a:bodyPr/>
          <a:lstStyle/>
          <a:p>
            <a:r>
              <a:rPr lang="en-US" dirty="0"/>
              <a:t>Stakeholder Engagement</a:t>
            </a:r>
          </a:p>
        </p:txBody>
      </p:sp>
      <p:graphicFrame>
        <p:nvGraphicFramePr>
          <p:cNvPr id="5" name="Content Placeholder 4"/>
          <p:cNvGraphicFramePr>
            <a:graphicFrameLocks noGrp="1"/>
          </p:cNvGraphicFramePr>
          <p:nvPr>
            <p:ph idx="1"/>
          </p:nvPr>
        </p:nvGraphicFramePr>
        <p:xfrm>
          <a:off x="-316523" y="1989748"/>
          <a:ext cx="774309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083115" y="2097758"/>
            <a:ext cx="4195404" cy="646331"/>
          </a:xfrm>
          <a:prstGeom prst="rect">
            <a:avLst/>
          </a:prstGeom>
          <a:noFill/>
        </p:spPr>
        <p:txBody>
          <a:bodyPr wrap="square" rtlCol="0">
            <a:spAutoFit/>
          </a:bodyPr>
          <a:lstStyle/>
          <a:p>
            <a:r>
              <a:rPr lang="en-US" dirty="0"/>
              <a:t>*Organizations and People</a:t>
            </a:r>
          </a:p>
          <a:p>
            <a:r>
              <a:rPr lang="en-US" dirty="0"/>
              <a:t>*Brainstorming</a:t>
            </a:r>
          </a:p>
        </p:txBody>
      </p:sp>
      <p:sp>
        <p:nvSpPr>
          <p:cNvPr id="7" name="TextBox 6"/>
          <p:cNvSpPr txBox="1"/>
          <p:nvPr/>
        </p:nvSpPr>
        <p:spPr>
          <a:xfrm>
            <a:off x="4803409" y="3914716"/>
            <a:ext cx="4195404" cy="369332"/>
          </a:xfrm>
          <a:prstGeom prst="rect">
            <a:avLst/>
          </a:prstGeom>
          <a:noFill/>
        </p:spPr>
        <p:txBody>
          <a:bodyPr wrap="square" rtlCol="0">
            <a:spAutoFit/>
          </a:bodyPr>
          <a:lstStyle/>
          <a:p>
            <a:r>
              <a:rPr lang="en-US" dirty="0"/>
              <a:t>*Stakeholder grid</a:t>
            </a:r>
          </a:p>
        </p:txBody>
      </p:sp>
      <p:sp>
        <p:nvSpPr>
          <p:cNvPr id="3" name="TextBox 2"/>
          <p:cNvSpPr txBox="1"/>
          <p:nvPr/>
        </p:nvSpPr>
        <p:spPr>
          <a:xfrm>
            <a:off x="6251619" y="5004160"/>
            <a:ext cx="5817698" cy="1384995"/>
          </a:xfrm>
          <a:prstGeom prst="rect">
            <a:avLst/>
          </a:prstGeom>
          <a:noFill/>
        </p:spPr>
        <p:txBody>
          <a:bodyPr wrap="square" rtlCol="0">
            <a:spAutoFit/>
          </a:bodyPr>
          <a:lstStyle/>
          <a:p>
            <a:r>
              <a:rPr lang="en-US" sz="1400" b="1" u="sng" dirty="0"/>
              <a:t>Understand KEY stakeholders:</a:t>
            </a:r>
          </a:p>
          <a:p>
            <a:r>
              <a:rPr lang="en-US" sz="1400" dirty="0"/>
              <a:t>*What motivates them (financial, emotional, etc)?</a:t>
            </a:r>
          </a:p>
          <a:p>
            <a:r>
              <a:rPr lang="en-US" sz="1400" dirty="0"/>
              <a:t>*What info do they want from you and how do they want to receive it (communication)?</a:t>
            </a:r>
          </a:p>
          <a:p>
            <a:r>
              <a:rPr lang="en-US" sz="1400" dirty="0"/>
              <a:t>*What is their opinion of your work and from what info is it based?</a:t>
            </a:r>
          </a:p>
          <a:p>
            <a:r>
              <a:rPr lang="en-US" sz="1400" dirty="0"/>
              <a:t>*If not likely positive, how will you manage the opposition?</a:t>
            </a:r>
          </a:p>
        </p:txBody>
      </p:sp>
    </p:spTree>
    <p:extLst>
      <p:ext uri="{BB962C8B-B14F-4D97-AF65-F5344CB8AC3E}">
        <p14:creationId xmlns:p14="http://schemas.microsoft.com/office/powerpoint/2010/main" val="818307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451266" y="263892"/>
            <a:ext cx="5474677" cy="806450"/>
          </a:xfrm>
        </p:spPr>
        <p:txBody>
          <a:bodyPr/>
          <a:lstStyle/>
          <a:p>
            <a:pPr algn="ctr"/>
            <a:r>
              <a:rPr lang="en-US" dirty="0"/>
              <a:t>Time to Adoption</a:t>
            </a:r>
          </a:p>
        </p:txBody>
      </p:sp>
      <p:pic>
        <p:nvPicPr>
          <p:cNvPr id="4" name="Picture 3"/>
          <p:cNvPicPr>
            <a:picLocks noChangeAspect="1"/>
          </p:cNvPicPr>
          <p:nvPr/>
        </p:nvPicPr>
        <p:blipFill>
          <a:blip r:embed="rId3"/>
          <a:stretch>
            <a:fillRect/>
          </a:stretch>
        </p:blipFill>
        <p:spPr>
          <a:xfrm>
            <a:off x="1761678" y="1353581"/>
            <a:ext cx="8572500" cy="4343400"/>
          </a:xfrm>
          <a:prstGeom prst="rect">
            <a:avLst/>
          </a:prstGeom>
        </p:spPr>
      </p:pic>
      <p:sp>
        <p:nvSpPr>
          <p:cNvPr id="5" name="TextBox 4"/>
          <p:cNvSpPr txBox="1"/>
          <p:nvPr/>
        </p:nvSpPr>
        <p:spPr>
          <a:xfrm>
            <a:off x="-187571" y="5883423"/>
            <a:ext cx="4465313" cy="430887"/>
          </a:xfrm>
          <a:prstGeom prst="rect">
            <a:avLst/>
          </a:prstGeom>
          <a:noFill/>
        </p:spPr>
        <p:txBody>
          <a:bodyPr wrap="square">
            <a:spAutoFit/>
          </a:bodyPr>
          <a:lstStyle/>
          <a:p>
            <a:pPr algn="ctr">
              <a:defRPr/>
            </a:pPr>
            <a:r>
              <a:rPr lang="en-US" sz="1100" dirty="0">
                <a:hlinkClick r:id="rId4"/>
              </a:rPr>
              <a:t>http://jamanetwork.com/journals/jama/article-abstract/196400</a:t>
            </a:r>
            <a:r>
              <a:rPr lang="en-US" sz="1100" dirty="0"/>
              <a:t> </a:t>
            </a:r>
          </a:p>
          <a:p>
            <a:pPr algn="ctr">
              <a:defRPr/>
            </a:pPr>
            <a:r>
              <a:rPr lang="en-US" sz="1100" dirty="0">
                <a:ea typeface="MS PGothic" panose="020B0600070205080204" pitchFamily="34" charset="-128"/>
              </a:rPr>
              <a:t>Berwick D JAMA 2003</a:t>
            </a:r>
            <a:endParaRPr lang="en-US" sz="1100" dirty="0"/>
          </a:p>
        </p:txBody>
      </p:sp>
    </p:spTree>
    <p:extLst>
      <p:ext uri="{BB962C8B-B14F-4D97-AF65-F5344CB8AC3E}">
        <p14:creationId xmlns:p14="http://schemas.microsoft.com/office/powerpoint/2010/main" val="90605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895" y="1095495"/>
            <a:ext cx="10058400" cy="807411"/>
          </a:xfrm>
        </p:spPr>
        <p:txBody>
          <a:bodyPr/>
          <a:lstStyle/>
          <a:p>
            <a:r>
              <a:rPr lang="en-US" dirty="0"/>
              <a:t>Dissemination</a:t>
            </a:r>
          </a:p>
        </p:txBody>
      </p:sp>
      <p:sp>
        <p:nvSpPr>
          <p:cNvPr id="3" name="Content Placeholder 2"/>
          <p:cNvSpPr>
            <a:spLocks noGrp="1"/>
          </p:cNvSpPr>
          <p:nvPr>
            <p:ph idx="1"/>
          </p:nvPr>
        </p:nvSpPr>
        <p:spPr>
          <a:xfrm>
            <a:off x="1230323" y="2248153"/>
            <a:ext cx="10058400" cy="3887924"/>
          </a:xfrm>
        </p:spPr>
        <p:txBody>
          <a:bodyPr>
            <a:noAutofit/>
          </a:bodyPr>
          <a:lstStyle/>
          <a:p>
            <a:pPr>
              <a:buFont typeface="Wingdings" charset="2"/>
              <a:buChar char="v"/>
            </a:pPr>
            <a:r>
              <a:rPr lang="en-US" sz="2400" dirty="0">
                <a:ea typeface="Osaka" charset="0"/>
              </a:rPr>
              <a:t>Find and support "innovators“</a:t>
            </a:r>
          </a:p>
          <a:p>
            <a:pPr>
              <a:buFont typeface="Wingdings" charset="2"/>
              <a:buChar char="v"/>
            </a:pPr>
            <a:r>
              <a:rPr lang="en-US" sz="2400" dirty="0">
                <a:ea typeface="Osaka" charset="0"/>
              </a:rPr>
              <a:t>Invest in "early adopters“</a:t>
            </a:r>
          </a:p>
          <a:p>
            <a:pPr>
              <a:buFont typeface="Wingdings" charset="2"/>
              <a:buChar char="v"/>
            </a:pPr>
            <a:r>
              <a:rPr lang="en-US" sz="2400" dirty="0">
                <a:ea typeface="Osaka" charset="0"/>
              </a:rPr>
              <a:t>Make early adopter activity observable</a:t>
            </a:r>
          </a:p>
          <a:p>
            <a:pPr>
              <a:buFont typeface="Wingdings" charset="2"/>
              <a:buChar char="v"/>
            </a:pPr>
            <a:r>
              <a:rPr lang="en-US" sz="2400" dirty="0">
                <a:ea typeface="Osaka" charset="0"/>
              </a:rPr>
              <a:t>Trust and enable reinvention</a:t>
            </a:r>
          </a:p>
          <a:p>
            <a:pPr>
              <a:buFont typeface="Wingdings" charset="2"/>
              <a:buChar char="v"/>
            </a:pPr>
            <a:r>
              <a:rPr lang="en-US" sz="2400" dirty="0">
                <a:ea typeface="Osaka" charset="0"/>
              </a:rPr>
              <a:t>Create slack for change</a:t>
            </a:r>
          </a:p>
          <a:p>
            <a:pPr>
              <a:buFont typeface="Wingdings" charset="2"/>
              <a:buChar char="v"/>
            </a:pPr>
            <a:r>
              <a:rPr lang="en-US" sz="2400" dirty="0">
                <a:ea typeface="Osaka" charset="0"/>
              </a:rPr>
              <a:t>Lead by example </a:t>
            </a:r>
          </a:p>
        </p:txBody>
      </p:sp>
    </p:spTree>
    <p:extLst>
      <p:ext uri="{BB962C8B-B14F-4D97-AF65-F5344CB8AC3E}">
        <p14:creationId xmlns:p14="http://schemas.microsoft.com/office/powerpoint/2010/main" val="2705337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4173" y="989988"/>
            <a:ext cx="10058400" cy="807411"/>
          </a:xfrm>
        </p:spPr>
        <p:txBody>
          <a:bodyPr/>
          <a:lstStyle/>
          <a:p>
            <a:r>
              <a:rPr lang="en-US" dirty="0"/>
              <a:t>Key Driver Diagram</a:t>
            </a:r>
          </a:p>
        </p:txBody>
      </p:sp>
      <p:sp>
        <p:nvSpPr>
          <p:cNvPr id="3" name="Content Placeholder 2"/>
          <p:cNvSpPr>
            <a:spLocks noGrp="1"/>
          </p:cNvSpPr>
          <p:nvPr>
            <p:ph idx="1"/>
          </p:nvPr>
        </p:nvSpPr>
        <p:spPr>
          <a:xfrm>
            <a:off x="1003495" y="1997060"/>
            <a:ext cx="10895427" cy="4978380"/>
          </a:xfrm>
        </p:spPr>
        <p:txBody>
          <a:bodyPr>
            <a:normAutofit/>
          </a:bodyPr>
          <a:lstStyle/>
          <a:p>
            <a:pPr marL="228600" lvl="0" indent="-228600" defTabSz="457189">
              <a:spcBef>
                <a:spcPts val="1000"/>
              </a:spcBef>
              <a:spcAft>
                <a:spcPts val="0"/>
              </a:spcAft>
              <a:buClrTx/>
              <a:buSzTx/>
              <a:buFont typeface="Arial" panose="020B0604020202020204" pitchFamily="34" charset="0"/>
              <a:buChar char="•"/>
            </a:pPr>
            <a:r>
              <a:rPr lang="en-US" sz="2000" dirty="0">
                <a:latin typeface="Calibri" panose="020F0502020204030204"/>
                <a:cs typeface="Arial" pitchFamily="34" charset="0"/>
              </a:rPr>
              <a:t>A diagram that connects the aim/outcome, key drivers, and interventions for a specific project</a:t>
            </a:r>
          </a:p>
          <a:p>
            <a:pPr marL="228600" lvl="0" indent="-228600" defTabSz="457189">
              <a:spcBef>
                <a:spcPts val="1000"/>
              </a:spcBef>
              <a:spcAft>
                <a:spcPts val="0"/>
              </a:spcAft>
              <a:buClrTx/>
              <a:buSzTx/>
              <a:buFont typeface="Arial" panose="020B0604020202020204" pitchFamily="34" charset="0"/>
              <a:buChar char="•"/>
            </a:pPr>
            <a:r>
              <a:rPr lang="en-US" sz="2000" dirty="0">
                <a:latin typeface="Calibri" panose="020F0502020204030204"/>
              </a:rPr>
              <a:t>Helps focus/select changes to test</a:t>
            </a:r>
          </a:p>
          <a:p>
            <a:pPr marL="228600" lvl="0" indent="-228600" defTabSz="457189">
              <a:spcBef>
                <a:spcPts val="1000"/>
              </a:spcBef>
              <a:spcAft>
                <a:spcPts val="0"/>
              </a:spcAft>
              <a:buClrTx/>
              <a:buSzTx/>
              <a:buFont typeface="Arial" panose="020B0604020202020204" pitchFamily="34" charset="0"/>
              <a:buChar char="•"/>
            </a:pPr>
            <a:endParaRPr lang="en-US" sz="2000" dirty="0">
              <a:latin typeface="Calibri" panose="020F0502020204030204"/>
              <a:cs typeface="Arial" pitchFamily="34" charset="0"/>
            </a:endParaRPr>
          </a:p>
          <a:p>
            <a:pPr marL="228600" lvl="0" indent="-228600" defTabSz="457189">
              <a:spcBef>
                <a:spcPts val="1000"/>
              </a:spcBef>
              <a:spcAft>
                <a:spcPts val="0"/>
              </a:spcAft>
              <a:buClrTx/>
              <a:buSzTx/>
              <a:buFont typeface="Arial" panose="020B0604020202020204" pitchFamily="34" charset="0"/>
              <a:buChar char="•"/>
            </a:pPr>
            <a:r>
              <a:rPr lang="en-US" sz="2000" dirty="0">
                <a:latin typeface="Calibri" panose="020F0502020204030204"/>
              </a:rPr>
              <a:t>Key drivers are </a:t>
            </a:r>
            <a:r>
              <a:rPr lang="en-US" sz="2000" u="sng" dirty="0">
                <a:latin typeface="Calibri" panose="020F0502020204030204"/>
              </a:rPr>
              <a:t>the </a:t>
            </a:r>
            <a:r>
              <a:rPr lang="en-US" sz="2000" b="1" u="sng" dirty="0">
                <a:latin typeface="Calibri" panose="020F0502020204030204"/>
              </a:rPr>
              <a:t>WHAT</a:t>
            </a:r>
            <a:r>
              <a:rPr lang="en-US" sz="2000" dirty="0">
                <a:latin typeface="Calibri" panose="020F0502020204030204"/>
              </a:rPr>
              <a:t>; interventions are </a:t>
            </a:r>
            <a:r>
              <a:rPr lang="en-US" sz="2000" u="sng" dirty="0">
                <a:latin typeface="Calibri" panose="020F0502020204030204"/>
              </a:rPr>
              <a:t>the </a:t>
            </a:r>
            <a:r>
              <a:rPr lang="en-US" sz="2000" b="1" u="sng" dirty="0">
                <a:latin typeface="Calibri" panose="020F0502020204030204"/>
              </a:rPr>
              <a:t>HOW</a:t>
            </a:r>
          </a:p>
          <a:p>
            <a:pPr marL="228600" lvl="0" indent="-228600" defTabSz="457189">
              <a:spcBef>
                <a:spcPts val="1000"/>
              </a:spcBef>
              <a:spcAft>
                <a:spcPts val="0"/>
              </a:spcAft>
              <a:buClrTx/>
              <a:buSzTx/>
              <a:buFont typeface="Arial" panose="020B0604020202020204" pitchFamily="34" charset="0"/>
              <a:buChar char="•"/>
            </a:pPr>
            <a:r>
              <a:rPr lang="en-US" sz="2000" dirty="0">
                <a:latin typeface="Calibri" panose="020F0502020204030204"/>
              </a:rPr>
              <a:t>Initial diagram (version 1) illustrates team’s current theories and ideas of improved outcomes that can then be tested/enhanced with PDSA cycles </a:t>
            </a:r>
            <a:r>
              <a:rPr lang="en-US" sz="2000" dirty="0">
                <a:latin typeface="Calibri" panose="020F0502020204030204"/>
                <a:sym typeface="Wingdings"/>
              </a:rPr>
              <a:t> Subsequent diagrams can </a:t>
            </a:r>
            <a:r>
              <a:rPr lang="en-US" sz="2000" dirty="0">
                <a:latin typeface="Calibri" panose="020F0502020204030204"/>
              </a:rPr>
              <a:t>be updated and used to track progress for the question “What changes can we make that will lead to improvement?”</a:t>
            </a:r>
          </a:p>
          <a:p>
            <a:endParaRPr lang="en-US" sz="1400" dirty="0"/>
          </a:p>
        </p:txBody>
      </p:sp>
      <p:sp>
        <p:nvSpPr>
          <p:cNvPr id="4" name="Text Box 4"/>
          <p:cNvSpPr txBox="1">
            <a:spLocks noChangeArrowheads="1"/>
          </p:cNvSpPr>
          <p:nvPr/>
        </p:nvSpPr>
        <p:spPr bwMode="auto">
          <a:xfrm>
            <a:off x="1307065" y="5868012"/>
            <a:ext cx="9382064"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lvl1pPr>
              <a:defRPr sz="3200">
                <a:solidFill>
                  <a:srgbClr val="203162"/>
                </a:solidFill>
                <a:latin typeface="Arial" charset="0"/>
                <a:ea typeface="Osaka" charset="0"/>
                <a:cs typeface="Osaka" charset="0"/>
              </a:defRPr>
            </a:lvl1pPr>
            <a:lvl2pPr>
              <a:defRPr sz="2800">
                <a:solidFill>
                  <a:srgbClr val="203162"/>
                </a:solidFill>
                <a:latin typeface="Arial" charset="0"/>
                <a:ea typeface="Osaka" charset="0"/>
                <a:cs typeface="Osaka" charset="0"/>
              </a:defRPr>
            </a:lvl2pPr>
            <a:lvl3pPr>
              <a:defRPr sz="2400">
                <a:solidFill>
                  <a:srgbClr val="203162"/>
                </a:solidFill>
                <a:latin typeface="Arial" charset="0"/>
                <a:ea typeface="Osaka" charset="0"/>
                <a:cs typeface="Osaka" charset="0"/>
              </a:defRPr>
            </a:lvl3pPr>
            <a:lvl4pPr>
              <a:defRPr sz="2000">
                <a:solidFill>
                  <a:srgbClr val="203162"/>
                </a:solidFill>
                <a:latin typeface="Arial" charset="0"/>
                <a:ea typeface="Osaka" charset="0"/>
                <a:cs typeface="Osaka" charset="0"/>
              </a:defRPr>
            </a:lvl4pPr>
            <a:lvl5pPr>
              <a:defRPr sz="2000">
                <a:solidFill>
                  <a:srgbClr val="203162"/>
                </a:solidFill>
                <a:latin typeface="Arial" charset="0"/>
                <a:ea typeface="Osaka" charset="0"/>
                <a:cs typeface="Osaka" charset="0"/>
              </a:defRPr>
            </a:lvl5pPr>
            <a:lvl6pPr eaLnBrk="0" hangingPunct="0">
              <a:buFont typeface="Wingdings 2" charset="0"/>
              <a:defRPr sz="2000">
                <a:solidFill>
                  <a:srgbClr val="203162"/>
                </a:solidFill>
                <a:latin typeface="Arial" charset="0"/>
                <a:ea typeface="Osaka" charset="0"/>
                <a:cs typeface="Osaka" charset="0"/>
              </a:defRPr>
            </a:lvl6pPr>
            <a:lvl7pPr eaLnBrk="0" hangingPunct="0">
              <a:buFont typeface="Wingdings 2" charset="0"/>
              <a:defRPr sz="2000">
                <a:solidFill>
                  <a:srgbClr val="203162"/>
                </a:solidFill>
                <a:latin typeface="Arial" charset="0"/>
                <a:ea typeface="Osaka" charset="0"/>
                <a:cs typeface="Osaka" charset="0"/>
              </a:defRPr>
            </a:lvl7pPr>
            <a:lvl8pPr eaLnBrk="0" hangingPunct="0">
              <a:buFont typeface="Wingdings 2" charset="0"/>
              <a:defRPr sz="2000">
                <a:solidFill>
                  <a:srgbClr val="203162"/>
                </a:solidFill>
                <a:latin typeface="Arial" charset="0"/>
                <a:ea typeface="Osaka" charset="0"/>
                <a:cs typeface="Osaka" charset="0"/>
              </a:defRPr>
            </a:lvl8pPr>
            <a:lvl9pPr eaLnBrk="0" hangingPunct="0">
              <a:buFont typeface="Wingdings 2" charset="0"/>
              <a:defRPr sz="2000">
                <a:solidFill>
                  <a:srgbClr val="203162"/>
                </a:solidFill>
                <a:latin typeface="Arial" charset="0"/>
                <a:ea typeface="Osaka" charset="0"/>
                <a:cs typeface="Osaka" charset="0"/>
              </a:defRPr>
            </a:lvl9pPr>
          </a:lstStyle>
          <a:p>
            <a:pPr algn="ctr"/>
            <a:r>
              <a:rPr lang="en-US" sz="1200" dirty="0">
                <a:solidFill>
                  <a:schemeClr val="tx1">
                    <a:lumMod val="85000"/>
                    <a:lumOff val="15000"/>
                  </a:schemeClr>
                </a:solidFill>
                <a:latin typeface="+mn-lt"/>
              </a:rPr>
              <a:t>The Improvement Guide: A Practical Approach to Enhancing Organizational Performance. Langley, Moen, Nolan, Nolan , Norman, &amp; Provost. (2</a:t>
            </a:r>
            <a:r>
              <a:rPr lang="en-US" sz="1200" baseline="30000" dirty="0">
                <a:solidFill>
                  <a:schemeClr val="tx1">
                    <a:lumMod val="85000"/>
                    <a:lumOff val="15000"/>
                  </a:schemeClr>
                </a:solidFill>
                <a:latin typeface="+mn-lt"/>
              </a:rPr>
              <a:t>nd</a:t>
            </a:r>
            <a:r>
              <a:rPr lang="en-US" sz="1200" dirty="0">
                <a:solidFill>
                  <a:schemeClr val="tx1">
                    <a:lumMod val="85000"/>
                    <a:lumOff val="15000"/>
                  </a:schemeClr>
                </a:solidFill>
                <a:latin typeface="+mn-lt"/>
              </a:rPr>
              <a:t> edition)</a:t>
            </a:r>
          </a:p>
        </p:txBody>
      </p:sp>
    </p:spTree>
    <p:extLst>
      <p:ext uri="{BB962C8B-B14F-4D97-AF65-F5344CB8AC3E}">
        <p14:creationId xmlns:p14="http://schemas.microsoft.com/office/powerpoint/2010/main" val="99480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2595" y="1081596"/>
            <a:ext cx="10058400" cy="807411"/>
          </a:xfrm>
        </p:spPr>
        <p:txBody>
          <a:bodyPr/>
          <a:lstStyle/>
          <a:p>
            <a:r>
              <a:rPr lang="en-US" dirty="0"/>
              <a:t>Key Driver Diagram Layout</a:t>
            </a:r>
          </a:p>
        </p:txBody>
      </p:sp>
      <p:sp>
        <p:nvSpPr>
          <p:cNvPr id="3" name="TextBox 2"/>
          <p:cNvSpPr txBox="1"/>
          <p:nvPr/>
        </p:nvSpPr>
        <p:spPr>
          <a:xfrm>
            <a:off x="315574" y="3616153"/>
            <a:ext cx="2512755" cy="636849"/>
          </a:xfrm>
          <a:prstGeom prst="rect">
            <a:avLst/>
          </a:prstGeom>
          <a:ln/>
        </p:spPr>
        <p:style>
          <a:lnRef idx="2">
            <a:schemeClr val="dk1"/>
          </a:lnRef>
          <a:fillRef idx="1">
            <a:schemeClr val="lt1"/>
          </a:fillRef>
          <a:effectRef idx="0">
            <a:schemeClr val="dk1"/>
          </a:effectRef>
          <a:fontRef idx="minor">
            <a:schemeClr val="dk1"/>
          </a:fontRef>
        </p:style>
        <p:txBody>
          <a:bodyPr wrap="square" lIns="82048" tIns="41025" rIns="82048" bIns="41025" rtlCol="0">
            <a:spAutoFit/>
          </a:bodyPr>
          <a:lstStyle/>
          <a:p>
            <a:r>
              <a:rPr lang="en-US" b="1" dirty="0">
                <a:solidFill>
                  <a:prstClr val="black"/>
                </a:solidFill>
              </a:rPr>
              <a:t>AIM Statement</a:t>
            </a:r>
          </a:p>
          <a:p>
            <a:r>
              <a:rPr lang="en-US" dirty="0">
                <a:solidFill>
                  <a:prstClr val="black"/>
                </a:solidFill>
              </a:rPr>
              <a:t>• Make it SMART!</a:t>
            </a:r>
          </a:p>
        </p:txBody>
      </p:sp>
      <p:sp>
        <p:nvSpPr>
          <p:cNvPr id="4" name="TextBox 3"/>
          <p:cNvSpPr txBox="1"/>
          <p:nvPr/>
        </p:nvSpPr>
        <p:spPr>
          <a:xfrm>
            <a:off x="3498926" y="3563798"/>
            <a:ext cx="3372268" cy="370780"/>
          </a:xfrm>
          <a:prstGeom prst="rect">
            <a:avLst/>
          </a:prstGeom>
          <a:ln/>
        </p:spPr>
        <p:style>
          <a:lnRef idx="2">
            <a:schemeClr val="dk1"/>
          </a:lnRef>
          <a:fillRef idx="1">
            <a:schemeClr val="lt1"/>
          </a:fillRef>
          <a:effectRef idx="0">
            <a:schemeClr val="dk1"/>
          </a:effectRef>
          <a:fontRef idx="minor">
            <a:schemeClr val="dk1"/>
          </a:fontRef>
        </p:style>
        <p:txBody>
          <a:bodyPr wrap="none" lIns="82048" tIns="41025" rIns="82048" bIns="41025" rtlCol="0">
            <a:noAutofit/>
          </a:bodyPr>
          <a:lstStyle/>
          <a:p>
            <a:pPr algn="ctr"/>
            <a:r>
              <a:rPr lang="en-US" dirty="0">
                <a:solidFill>
                  <a:schemeClr val="tx1"/>
                </a:solidFill>
              </a:rPr>
              <a:t>“The What”</a:t>
            </a:r>
          </a:p>
        </p:txBody>
      </p:sp>
      <p:sp>
        <p:nvSpPr>
          <p:cNvPr id="5" name="TextBox 4"/>
          <p:cNvSpPr txBox="1"/>
          <p:nvPr/>
        </p:nvSpPr>
        <p:spPr>
          <a:xfrm>
            <a:off x="3498926" y="4699406"/>
            <a:ext cx="3372268" cy="353038"/>
          </a:xfrm>
          <a:prstGeom prst="rect">
            <a:avLst/>
          </a:prstGeom>
          <a:ln/>
        </p:spPr>
        <p:style>
          <a:lnRef idx="2">
            <a:schemeClr val="dk1"/>
          </a:lnRef>
          <a:fillRef idx="1">
            <a:schemeClr val="lt1"/>
          </a:fillRef>
          <a:effectRef idx="0">
            <a:schemeClr val="dk1"/>
          </a:effectRef>
          <a:fontRef idx="minor">
            <a:schemeClr val="dk1"/>
          </a:fontRef>
        </p:style>
        <p:txBody>
          <a:bodyPr wrap="none" lIns="82048" tIns="41025" rIns="82048" bIns="41025" rtlCol="0">
            <a:noAutofit/>
          </a:bodyPr>
          <a:lstStyle/>
          <a:p>
            <a:pPr algn="ctr"/>
            <a:r>
              <a:rPr lang="en-US" dirty="0">
                <a:solidFill>
                  <a:schemeClr val="tx1"/>
                </a:solidFill>
              </a:rPr>
              <a:t>“The What”</a:t>
            </a:r>
          </a:p>
          <a:p>
            <a:pPr algn="ctr"/>
            <a:endParaRPr lang="en-US" b="1" dirty="0">
              <a:solidFill>
                <a:srgbClr val="FF0000"/>
              </a:solidFill>
            </a:endParaRPr>
          </a:p>
        </p:txBody>
      </p:sp>
      <p:sp>
        <p:nvSpPr>
          <p:cNvPr id="6" name="TextBox 5"/>
          <p:cNvSpPr txBox="1"/>
          <p:nvPr/>
        </p:nvSpPr>
        <p:spPr>
          <a:xfrm>
            <a:off x="7755988" y="3384597"/>
            <a:ext cx="4265798" cy="729182"/>
          </a:xfrm>
          <a:prstGeom prst="rect">
            <a:avLst/>
          </a:prstGeom>
          <a:ln/>
        </p:spPr>
        <p:style>
          <a:lnRef idx="2">
            <a:schemeClr val="dk1"/>
          </a:lnRef>
          <a:fillRef idx="1">
            <a:schemeClr val="lt1"/>
          </a:fillRef>
          <a:effectRef idx="0">
            <a:schemeClr val="dk1"/>
          </a:effectRef>
          <a:fontRef idx="minor">
            <a:schemeClr val="dk1"/>
          </a:fontRef>
        </p:style>
        <p:txBody>
          <a:bodyPr wrap="square" lIns="82048" tIns="41025" rIns="82048" bIns="41025" rtlCol="0">
            <a:spAutoFit/>
          </a:bodyPr>
          <a:lstStyle/>
          <a:p>
            <a:pPr marL="153841" indent="-153841">
              <a:buFont typeface="Arial" pitchFamily="34" charset="0"/>
              <a:buChar char="•"/>
            </a:pPr>
            <a:r>
              <a:rPr lang="en-US" sz="1400" dirty="0">
                <a:solidFill>
                  <a:prstClr val="black"/>
                </a:solidFill>
              </a:rPr>
              <a:t>Intervention #1 </a:t>
            </a:r>
            <a:r>
              <a:rPr lang="mr-IN" sz="1400" dirty="0">
                <a:solidFill>
                  <a:prstClr val="black"/>
                </a:solidFill>
              </a:rPr>
              <a:t>–</a:t>
            </a:r>
            <a:r>
              <a:rPr lang="en-US" sz="1400" dirty="0">
                <a:solidFill>
                  <a:prstClr val="black"/>
                </a:solidFill>
              </a:rPr>
              <a:t> </a:t>
            </a:r>
            <a:r>
              <a:rPr lang="en-US" sz="1400" i="1" dirty="0">
                <a:solidFill>
                  <a:prstClr val="black"/>
                </a:solidFill>
              </a:rPr>
              <a:t>The How</a:t>
            </a:r>
            <a:endParaRPr lang="en-US" sz="1400" dirty="0">
              <a:solidFill>
                <a:prstClr val="black"/>
              </a:solidFill>
            </a:endParaRPr>
          </a:p>
          <a:p>
            <a:pPr marL="153841" indent="-153841">
              <a:buFont typeface="Arial" pitchFamily="34" charset="0"/>
              <a:buChar char="•"/>
            </a:pPr>
            <a:endParaRPr lang="en-US" sz="1400" dirty="0">
              <a:solidFill>
                <a:prstClr val="black"/>
              </a:solidFill>
            </a:endParaRPr>
          </a:p>
          <a:p>
            <a:pPr marL="153841" indent="-153841">
              <a:buFont typeface="Arial" pitchFamily="34" charset="0"/>
              <a:buChar char="•"/>
            </a:pPr>
            <a:r>
              <a:rPr lang="en-US" sz="1400" dirty="0">
                <a:solidFill>
                  <a:prstClr val="black"/>
                </a:solidFill>
              </a:rPr>
              <a:t>Intervention #2 </a:t>
            </a:r>
          </a:p>
        </p:txBody>
      </p:sp>
      <p:sp>
        <p:nvSpPr>
          <p:cNvPr id="7" name="TextBox 6"/>
          <p:cNvSpPr txBox="1"/>
          <p:nvPr/>
        </p:nvSpPr>
        <p:spPr>
          <a:xfrm>
            <a:off x="7755988" y="4504753"/>
            <a:ext cx="4265798" cy="729182"/>
          </a:xfrm>
          <a:prstGeom prst="rect">
            <a:avLst/>
          </a:prstGeom>
          <a:ln/>
        </p:spPr>
        <p:style>
          <a:lnRef idx="2">
            <a:schemeClr val="dk1"/>
          </a:lnRef>
          <a:fillRef idx="1">
            <a:schemeClr val="lt1"/>
          </a:fillRef>
          <a:effectRef idx="0">
            <a:schemeClr val="dk1"/>
          </a:effectRef>
          <a:fontRef idx="minor">
            <a:schemeClr val="dk1"/>
          </a:fontRef>
        </p:style>
        <p:txBody>
          <a:bodyPr wrap="square" lIns="82048" tIns="41025" rIns="82048" bIns="41025" rtlCol="0">
            <a:spAutoFit/>
          </a:bodyPr>
          <a:lstStyle/>
          <a:p>
            <a:pPr marL="153841" indent="-153841">
              <a:buFont typeface="Arial" pitchFamily="34" charset="0"/>
              <a:buChar char="•"/>
            </a:pPr>
            <a:r>
              <a:rPr lang="en-US" sz="1400" dirty="0">
                <a:solidFill>
                  <a:prstClr val="black"/>
                </a:solidFill>
              </a:rPr>
              <a:t>Intervention #3</a:t>
            </a:r>
          </a:p>
          <a:p>
            <a:pPr marL="153841" indent="-153841">
              <a:buFont typeface="Arial" pitchFamily="34" charset="0"/>
              <a:buChar char="•"/>
            </a:pPr>
            <a:endParaRPr lang="en-US" sz="1400" dirty="0">
              <a:solidFill>
                <a:prstClr val="black"/>
              </a:solidFill>
            </a:endParaRPr>
          </a:p>
          <a:p>
            <a:pPr marL="153841" indent="-153841">
              <a:buFont typeface="Arial" pitchFamily="34" charset="0"/>
              <a:buChar char="•"/>
            </a:pPr>
            <a:r>
              <a:rPr lang="en-US" sz="1400" dirty="0">
                <a:solidFill>
                  <a:prstClr val="black"/>
                </a:solidFill>
              </a:rPr>
              <a:t>Intervention #4</a:t>
            </a:r>
          </a:p>
        </p:txBody>
      </p:sp>
      <p:sp>
        <p:nvSpPr>
          <p:cNvPr id="8" name="TextBox 7"/>
          <p:cNvSpPr txBox="1"/>
          <p:nvPr/>
        </p:nvSpPr>
        <p:spPr>
          <a:xfrm>
            <a:off x="3491998" y="2732934"/>
            <a:ext cx="3372268" cy="370780"/>
          </a:xfrm>
          <a:prstGeom prst="rect">
            <a:avLst/>
          </a:prstGeom>
          <a:ln/>
        </p:spPr>
        <p:style>
          <a:lnRef idx="2">
            <a:schemeClr val="dk1"/>
          </a:lnRef>
          <a:fillRef idx="1">
            <a:schemeClr val="lt1"/>
          </a:fillRef>
          <a:effectRef idx="0">
            <a:schemeClr val="dk1"/>
          </a:effectRef>
          <a:fontRef idx="minor">
            <a:schemeClr val="dk1"/>
          </a:fontRef>
        </p:style>
        <p:txBody>
          <a:bodyPr wrap="none" lIns="82048" tIns="41025" rIns="82048" bIns="41025" rtlCol="0">
            <a:noAutofit/>
          </a:bodyPr>
          <a:lstStyle/>
          <a:p>
            <a:pPr algn="ctr"/>
            <a:r>
              <a:rPr lang="en-US" b="1" dirty="0">
                <a:solidFill>
                  <a:prstClr val="black"/>
                </a:solidFill>
              </a:rPr>
              <a:t>KEY DRIVERS</a:t>
            </a:r>
          </a:p>
        </p:txBody>
      </p:sp>
      <p:sp>
        <p:nvSpPr>
          <p:cNvPr id="9" name="TextBox 8"/>
          <p:cNvSpPr txBox="1"/>
          <p:nvPr/>
        </p:nvSpPr>
        <p:spPr>
          <a:xfrm>
            <a:off x="7755988" y="2683497"/>
            <a:ext cx="4265801" cy="420217"/>
          </a:xfrm>
          <a:prstGeom prst="rect">
            <a:avLst/>
          </a:prstGeom>
          <a:ln/>
        </p:spPr>
        <p:style>
          <a:lnRef idx="2">
            <a:schemeClr val="dk1"/>
          </a:lnRef>
          <a:fillRef idx="1">
            <a:schemeClr val="lt1"/>
          </a:fillRef>
          <a:effectRef idx="0">
            <a:schemeClr val="dk1"/>
          </a:effectRef>
          <a:fontRef idx="minor">
            <a:schemeClr val="dk1"/>
          </a:fontRef>
        </p:style>
        <p:txBody>
          <a:bodyPr wrap="none" lIns="91357" tIns="45677" rIns="91357" bIns="45677" rtlCol="0">
            <a:noAutofit/>
          </a:bodyPr>
          <a:lstStyle/>
          <a:p>
            <a:pPr algn="ctr"/>
            <a:r>
              <a:rPr lang="en-US" sz="2400" b="1" dirty="0">
                <a:solidFill>
                  <a:prstClr val="black"/>
                </a:solidFill>
              </a:rPr>
              <a:t>CHANGE STRATEGIES</a:t>
            </a:r>
          </a:p>
        </p:txBody>
      </p:sp>
      <p:cxnSp>
        <p:nvCxnSpPr>
          <p:cNvPr id="13" name="Straight Connector 12"/>
          <p:cNvCxnSpPr>
            <a:stCxn id="3" idx="3"/>
            <a:endCxn id="4" idx="1"/>
          </p:cNvCxnSpPr>
          <p:nvPr/>
        </p:nvCxnSpPr>
        <p:spPr>
          <a:xfrm flipV="1">
            <a:off x="2828329" y="3749188"/>
            <a:ext cx="670597" cy="185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3" idx="3"/>
            <a:endCxn id="5" idx="1"/>
          </p:cNvCxnSpPr>
          <p:nvPr/>
        </p:nvCxnSpPr>
        <p:spPr>
          <a:xfrm>
            <a:off x="2828329" y="3934578"/>
            <a:ext cx="670597" cy="9413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3"/>
            <a:endCxn id="6" idx="1"/>
          </p:cNvCxnSpPr>
          <p:nvPr/>
        </p:nvCxnSpPr>
        <p:spPr>
          <a:xfrm>
            <a:off x="6871194" y="3749188"/>
            <a:ext cx="88479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1194" y="4875925"/>
            <a:ext cx="88479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7743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07606" y="179300"/>
            <a:ext cx="10058400" cy="1449387"/>
          </a:xfrm>
        </p:spPr>
        <p:txBody>
          <a:bodyPr anchor="ctr"/>
          <a:lstStyle/>
          <a:p>
            <a:r>
              <a:rPr lang="en-US" dirty="0"/>
              <a:t>Example</a:t>
            </a:r>
          </a:p>
        </p:txBody>
      </p:sp>
      <p:grpSp>
        <p:nvGrpSpPr>
          <p:cNvPr id="4" name="Group 3"/>
          <p:cNvGrpSpPr/>
          <p:nvPr/>
        </p:nvGrpSpPr>
        <p:grpSpPr>
          <a:xfrm>
            <a:off x="1471062" y="1402720"/>
            <a:ext cx="9297224" cy="4599496"/>
            <a:chOff x="1809938" y="1081227"/>
            <a:chExt cx="8829393" cy="4465467"/>
          </a:xfrm>
        </p:grpSpPr>
        <p:sp>
          <p:nvSpPr>
            <p:cNvPr id="5" name="TextBox 4"/>
            <p:cNvSpPr txBox="1"/>
            <p:nvPr/>
          </p:nvSpPr>
          <p:spPr>
            <a:xfrm>
              <a:off x="1809938" y="1873804"/>
              <a:ext cx="1828800" cy="92333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i="1" dirty="0">
                  <a:solidFill>
                    <a:prstClr val="black"/>
                  </a:solidFill>
                </a:rPr>
                <a:t>Lose 5 pounds by December 31, 2016</a:t>
              </a:r>
            </a:p>
          </p:txBody>
        </p:sp>
        <p:sp>
          <p:nvSpPr>
            <p:cNvPr id="6" name="TextBox 5"/>
            <p:cNvSpPr txBox="1"/>
            <p:nvPr/>
          </p:nvSpPr>
          <p:spPr>
            <a:xfrm>
              <a:off x="4114800" y="1676401"/>
              <a:ext cx="2743200" cy="27699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a:solidFill>
                    <a:prstClr val="black"/>
                  </a:solidFill>
                </a:rPr>
                <a:t>Calories in</a:t>
              </a:r>
            </a:p>
          </p:txBody>
        </p:sp>
        <p:sp>
          <p:nvSpPr>
            <p:cNvPr id="7" name="TextBox 6"/>
            <p:cNvSpPr txBox="1"/>
            <p:nvPr/>
          </p:nvSpPr>
          <p:spPr>
            <a:xfrm>
              <a:off x="4114800" y="2243137"/>
              <a:ext cx="2743200" cy="27699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a:solidFill>
                    <a:prstClr val="black"/>
                  </a:solidFill>
                </a:rPr>
                <a:t>Calories out</a:t>
              </a:r>
            </a:p>
          </p:txBody>
        </p:sp>
        <p:sp>
          <p:nvSpPr>
            <p:cNvPr id="8" name="TextBox 7"/>
            <p:cNvSpPr txBox="1"/>
            <p:nvPr/>
          </p:nvSpPr>
          <p:spPr>
            <a:xfrm>
              <a:off x="7391400" y="1600201"/>
              <a:ext cx="2743200" cy="646331"/>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marL="171450" indent="-171450">
                <a:buFontTx/>
                <a:buChar char="-"/>
              </a:pPr>
              <a:r>
                <a:rPr lang="en-US" sz="1200" dirty="0">
                  <a:solidFill>
                    <a:prstClr val="black"/>
                  </a:solidFill>
                </a:rPr>
                <a:t>Not drinking soda</a:t>
              </a:r>
            </a:p>
            <a:p>
              <a:pPr marL="171450" indent="-171450">
                <a:buFontTx/>
                <a:buChar char="-"/>
              </a:pPr>
              <a:r>
                <a:rPr lang="en-US" sz="1200" dirty="0">
                  <a:solidFill>
                    <a:prstClr val="black"/>
                  </a:solidFill>
                </a:rPr>
                <a:t>Not eating dessert after dinner</a:t>
              </a:r>
            </a:p>
            <a:p>
              <a:pPr marL="171450" indent="-171450">
                <a:buFontTx/>
                <a:buChar char="-"/>
              </a:pPr>
              <a:endParaRPr lang="en-US" sz="1200" dirty="0">
                <a:solidFill>
                  <a:prstClr val="black"/>
                </a:solidFill>
              </a:endParaRPr>
            </a:p>
          </p:txBody>
        </p:sp>
        <p:sp>
          <p:nvSpPr>
            <p:cNvPr id="9" name="TextBox 8"/>
            <p:cNvSpPr txBox="1"/>
            <p:nvPr/>
          </p:nvSpPr>
          <p:spPr>
            <a:xfrm>
              <a:off x="7391400" y="2467228"/>
              <a:ext cx="2743200" cy="27699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a:solidFill>
                    <a:prstClr val="black"/>
                  </a:solidFill>
                </a:rPr>
                <a:t>- Going to gym</a:t>
              </a:r>
            </a:p>
          </p:txBody>
        </p:sp>
        <p:sp>
          <p:nvSpPr>
            <p:cNvPr id="10" name="TextBox 9"/>
            <p:cNvSpPr txBox="1"/>
            <p:nvPr/>
          </p:nvSpPr>
          <p:spPr>
            <a:xfrm>
              <a:off x="4076700" y="1117130"/>
              <a:ext cx="3124200" cy="370780"/>
            </a:xfrm>
            <a:prstGeom prst="rect">
              <a:avLst/>
            </a:prstGeom>
            <a:solidFill>
              <a:schemeClr val="tx1">
                <a:lumMod val="65000"/>
                <a:lumOff val="35000"/>
              </a:schemeClr>
            </a:solidFill>
            <a:ln/>
          </p:spPr>
          <p:style>
            <a:lnRef idx="1">
              <a:schemeClr val="accent3"/>
            </a:lnRef>
            <a:fillRef idx="3">
              <a:schemeClr val="accent3"/>
            </a:fillRef>
            <a:effectRef idx="2">
              <a:schemeClr val="accent3"/>
            </a:effectRef>
            <a:fontRef idx="minor">
              <a:schemeClr val="lt1"/>
            </a:fontRef>
          </p:style>
          <p:txBody>
            <a:bodyPr wrap="none" lIns="81985" tIns="40991" rIns="81985" bIns="40991" rtlCol="0">
              <a:noAutofit/>
            </a:bodyPr>
            <a:lstStyle/>
            <a:p>
              <a:pPr algn="ctr"/>
              <a:r>
                <a:rPr lang="en-US" b="1" dirty="0">
                  <a:solidFill>
                    <a:prstClr val="white"/>
                  </a:solidFill>
                </a:rPr>
                <a:t>PRIMARY DRIVERS</a:t>
              </a:r>
            </a:p>
          </p:txBody>
        </p:sp>
        <p:sp>
          <p:nvSpPr>
            <p:cNvPr id="11" name="TextBox 10"/>
            <p:cNvSpPr txBox="1"/>
            <p:nvPr/>
          </p:nvSpPr>
          <p:spPr>
            <a:xfrm>
              <a:off x="7362731" y="1109614"/>
              <a:ext cx="3276600" cy="370780"/>
            </a:xfrm>
            <a:prstGeom prst="rect">
              <a:avLst/>
            </a:prstGeom>
            <a:solidFill>
              <a:schemeClr val="tx1">
                <a:lumMod val="65000"/>
                <a:lumOff val="35000"/>
              </a:schemeClr>
            </a:solidFill>
            <a:ln/>
          </p:spPr>
          <p:style>
            <a:lnRef idx="1">
              <a:schemeClr val="accent3"/>
            </a:lnRef>
            <a:fillRef idx="3">
              <a:schemeClr val="accent3"/>
            </a:fillRef>
            <a:effectRef idx="2">
              <a:schemeClr val="accent3"/>
            </a:effectRef>
            <a:fontRef idx="minor">
              <a:schemeClr val="lt1"/>
            </a:fontRef>
          </p:style>
          <p:txBody>
            <a:bodyPr wrap="none" lIns="81985" tIns="40991" rIns="81985" bIns="40991" rtlCol="0">
              <a:noAutofit/>
            </a:bodyPr>
            <a:lstStyle/>
            <a:p>
              <a:pPr algn="ctr"/>
              <a:r>
                <a:rPr lang="en-US" b="1" dirty="0">
                  <a:solidFill>
                    <a:prstClr val="white"/>
                  </a:solidFill>
                </a:rPr>
                <a:t>CHANGE STRATEGIES</a:t>
              </a:r>
            </a:p>
          </p:txBody>
        </p:sp>
        <p:sp>
          <p:nvSpPr>
            <p:cNvPr id="12" name="TextBox 11"/>
            <p:cNvSpPr txBox="1"/>
            <p:nvPr/>
          </p:nvSpPr>
          <p:spPr>
            <a:xfrm>
              <a:off x="1828800" y="1081227"/>
              <a:ext cx="1828801" cy="370780"/>
            </a:xfrm>
            <a:prstGeom prst="rect">
              <a:avLst/>
            </a:prstGeom>
            <a:solidFill>
              <a:schemeClr val="tx1">
                <a:lumMod val="65000"/>
                <a:lumOff val="35000"/>
              </a:schemeClr>
            </a:solidFill>
            <a:ln/>
          </p:spPr>
          <p:style>
            <a:lnRef idx="1">
              <a:schemeClr val="accent3"/>
            </a:lnRef>
            <a:fillRef idx="3">
              <a:schemeClr val="accent3"/>
            </a:fillRef>
            <a:effectRef idx="2">
              <a:schemeClr val="accent3"/>
            </a:effectRef>
            <a:fontRef idx="minor">
              <a:schemeClr val="lt1"/>
            </a:fontRef>
          </p:style>
          <p:txBody>
            <a:bodyPr wrap="none" lIns="81985" tIns="40991" rIns="81985" bIns="40991" rtlCol="0">
              <a:noAutofit/>
            </a:bodyPr>
            <a:lstStyle/>
            <a:p>
              <a:pPr algn="ctr"/>
              <a:r>
                <a:rPr lang="en-US" b="1" dirty="0">
                  <a:solidFill>
                    <a:prstClr val="white"/>
                  </a:solidFill>
                </a:rPr>
                <a:t>SPECIFIC AIM(S)</a:t>
              </a:r>
            </a:p>
          </p:txBody>
        </p:sp>
        <p:cxnSp>
          <p:nvCxnSpPr>
            <p:cNvPr id="13" name="Straight Connector 12"/>
            <p:cNvCxnSpPr>
              <a:stCxn id="6" idx="1"/>
              <a:endCxn id="5" idx="3"/>
            </p:cNvCxnSpPr>
            <p:nvPr/>
          </p:nvCxnSpPr>
          <p:spPr>
            <a:xfrm flipH="1">
              <a:off x="3638738" y="1814901"/>
              <a:ext cx="476062" cy="520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1"/>
              <a:endCxn id="5" idx="3"/>
            </p:cNvCxnSpPr>
            <p:nvPr/>
          </p:nvCxnSpPr>
          <p:spPr>
            <a:xfrm flipH="1" flipV="1">
              <a:off x="3638738" y="2335469"/>
              <a:ext cx="476062" cy="46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1"/>
              <a:endCxn id="6" idx="3"/>
            </p:cNvCxnSpPr>
            <p:nvPr/>
          </p:nvCxnSpPr>
          <p:spPr>
            <a:xfrm flipH="1" flipV="1">
              <a:off x="6858000" y="1814900"/>
              <a:ext cx="533400" cy="108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1"/>
              <a:endCxn id="7" idx="3"/>
            </p:cNvCxnSpPr>
            <p:nvPr/>
          </p:nvCxnSpPr>
          <p:spPr>
            <a:xfrm flipH="1" flipV="1">
              <a:off x="6858000" y="2381637"/>
              <a:ext cx="533400" cy="224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844643" y="3961509"/>
              <a:ext cx="1828800" cy="120032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i="1" dirty="0">
                  <a:solidFill>
                    <a:prstClr val="black"/>
                  </a:solidFill>
                </a:rPr>
                <a:t>Reduce colonization and infection with MRSA</a:t>
              </a:r>
            </a:p>
          </p:txBody>
        </p:sp>
        <p:sp>
          <p:nvSpPr>
            <p:cNvPr id="18" name="TextBox 17"/>
            <p:cNvSpPr txBox="1"/>
            <p:nvPr/>
          </p:nvSpPr>
          <p:spPr>
            <a:xfrm>
              <a:off x="4114800" y="4078634"/>
              <a:ext cx="2743200" cy="27699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a:solidFill>
                    <a:prstClr val="black"/>
                  </a:solidFill>
                </a:rPr>
                <a:t>Reduce MRSA spread and colonization</a:t>
              </a:r>
            </a:p>
          </p:txBody>
        </p:sp>
        <p:sp>
          <p:nvSpPr>
            <p:cNvPr id="19" name="TextBox 18"/>
            <p:cNvSpPr txBox="1"/>
            <p:nvPr/>
          </p:nvSpPr>
          <p:spPr>
            <a:xfrm>
              <a:off x="4114800" y="4922427"/>
              <a:ext cx="2743200" cy="276999"/>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200" dirty="0">
                  <a:solidFill>
                    <a:prstClr val="black"/>
                  </a:solidFill>
                </a:rPr>
                <a:t>Reduce infection once colonized</a:t>
              </a:r>
            </a:p>
          </p:txBody>
        </p:sp>
        <p:sp>
          <p:nvSpPr>
            <p:cNvPr id="20" name="TextBox 19"/>
            <p:cNvSpPr txBox="1"/>
            <p:nvPr/>
          </p:nvSpPr>
          <p:spPr>
            <a:xfrm>
              <a:off x="7452511" y="3866824"/>
              <a:ext cx="2743200" cy="83099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marL="171450" indent="-171450">
                <a:buFontTx/>
                <a:buChar char="-"/>
              </a:pPr>
              <a:r>
                <a:rPr lang="en-US" sz="1200" dirty="0">
                  <a:solidFill>
                    <a:prstClr val="black"/>
                  </a:solidFill>
                </a:rPr>
                <a:t>Screening patients</a:t>
              </a:r>
            </a:p>
            <a:p>
              <a:pPr marL="171450" indent="-171450">
                <a:buFontTx/>
                <a:buChar char="-"/>
              </a:pPr>
              <a:r>
                <a:rPr lang="en-US" sz="1200" dirty="0">
                  <a:solidFill>
                    <a:prstClr val="black"/>
                  </a:solidFill>
                </a:rPr>
                <a:t>Good hygiene</a:t>
              </a:r>
            </a:p>
            <a:p>
              <a:pPr marL="171450" indent="-171450">
                <a:buFontTx/>
                <a:buChar char="-"/>
              </a:pPr>
              <a:r>
                <a:rPr lang="en-US" sz="1200" dirty="0">
                  <a:solidFill>
                    <a:prstClr val="black"/>
                  </a:solidFill>
                </a:rPr>
                <a:t>Reliable precaution routines</a:t>
              </a:r>
            </a:p>
            <a:p>
              <a:pPr marL="171450" indent="-171450">
                <a:buFontTx/>
                <a:buChar char="-"/>
              </a:pPr>
              <a:endParaRPr lang="en-US" sz="1200" dirty="0">
                <a:solidFill>
                  <a:prstClr val="black"/>
                </a:solidFill>
              </a:endParaRPr>
            </a:p>
          </p:txBody>
        </p:sp>
        <p:sp>
          <p:nvSpPr>
            <p:cNvPr id="21" name="TextBox 20"/>
            <p:cNvSpPr txBox="1"/>
            <p:nvPr/>
          </p:nvSpPr>
          <p:spPr>
            <a:xfrm>
              <a:off x="7426105" y="5085029"/>
              <a:ext cx="2743200"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marL="171450" indent="-171450">
                <a:buFontTx/>
                <a:buChar char="-"/>
              </a:pPr>
              <a:r>
                <a:rPr lang="en-US" sz="1200" dirty="0">
                  <a:solidFill>
                    <a:prstClr val="black"/>
                  </a:solidFill>
                </a:rPr>
                <a:t>Integrate bundles into practice</a:t>
              </a:r>
            </a:p>
            <a:p>
              <a:pPr marL="171450" indent="-171450">
                <a:buFontTx/>
                <a:buChar char="-"/>
              </a:pPr>
              <a:endParaRPr lang="en-US" sz="1200" dirty="0">
                <a:solidFill>
                  <a:prstClr val="black"/>
                </a:solidFill>
              </a:endParaRPr>
            </a:p>
          </p:txBody>
        </p:sp>
        <p:cxnSp>
          <p:nvCxnSpPr>
            <p:cNvPr id="22" name="Straight Connector 21"/>
            <p:cNvCxnSpPr>
              <a:stCxn id="18" idx="1"/>
              <a:endCxn id="17" idx="3"/>
            </p:cNvCxnSpPr>
            <p:nvPr/>
          </p:nvCxnSpPr>
          <p:spPr>
            <a:xfrm flipH="1">
              <a:off x="3673444" y="4217133"/>
              <a:ext cx="441357" cy="3445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9" idx="1"/>
              <a:endCxn id="17" idx="3"/>
            </p:cNvCxnSpPr>
            <p:nvPr/>
          </p:nvCxnSpPr>
          <p:spPr>
            <a:xfrm flipH="1" flipV="1">
              <a:off x="3673443" y="4561674"/>
              <a:ext cx="441357" cy="499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0" idx="1"/>
              <a:endCxn id="18" idx="3"/>
            </p:cNvCxnSpPr>
            <p:nvPr/>
          </p:nvCxnSpPr>
          <p:spPr>
            <a:xfrm flipH="1" flipV="1">
              <a:off x="6858001" y="4217134"/>
              <a:ext cx="594511" cy="65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1" idx="1"/>
              <a:endCxn id="19" idx="3"/>
            </p:cNvCxnSpPr>
            <p:nvPr/>
          </p:nvCxnSpPr>
          <p:spPr>
            <a:xfrm flipH="1" flipV="1">
              <a:off x="6858000" y="5060927"/>
              <a:ext cx="568105" cy="254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6" name="Text Box 4"/>
          <p:cNvSpPr txBox="1">
            <a:spLocks noChangeArrowheads="1"/>
          </p:cNvSpPr>
          <p:nvPr/>
        </p:nvSpPr>
        <p:spPr bwMode="auto">
          <a:xfrm>
            <a:off x="2024501" y="6063123"/>
            <a:ext cx="7661712"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3200">
                <a:solidFill>
                  <a:srgbClr val="203162"/>
                </a:solidFill>
                <a:latin typeface="Arial" charset="0"/>
                <a:ea typeface="Osaka" charset="0"/>
                <a:cs typeface="Osaka" charset="0"/>
              </a:defRPr>
            </a:lvl1pPr>
            <a:lvl2pPr>
              <a:defRPr sz="2800">
                <a:solidFill>
                  <a:srgbClr val="203162"/>
                </a:solidFill>
                <a:latin typeface="Arial" charset="0"/>
                <a:ea typeface="Osaka" charset="0"/>
                <a:cs typeface="Osaka" charset="0"/>
              </a:defRPr>
            </a:lvl2pPr>
            <a:lvl3pPr>
              <a:defRPr sz="2400">
                <a:solidFill>
                  <a:srgbClr val="203162"/>
                </a:solidFill>
                <a:latin typeface="Arial" charset="0"/>
                <a:ea typeface="Osaka" charset="0"/>
                <a:cs typeface="Osaka" charset="0"/>
              </a:defRPr>
            </a:lvl3pPr>
            <a:lvl4pPr>
              <a:defRPr sz="2000">
                <a:solidFill>
                  <a:srgbClr val="203162"/>
                </a:solidFill>
                <a:latin typeface="Arial" charset="0"/>
                <a:ea typeface="Osaka" charset="0"/>
                <a:cs typeface="Osaka" charset="0"/>
              </a:defRPr>
            </a:lvl4pPr>
            <a:lvl5pPr>
              <a:defRPr sz="2000">
                <a:solidFill>
                  <a:srgbClr val="203162"/>
                </a:solidFill>
                <a:latin typeface="Arial" charset="0"/>
                <a:ea typeface="Osaka" charset="0"/>
                <a:cs typeface="Osaka" charset="0"/>
              </a:defRPr>
            </a:lvl5pPr>
            <a:lvl6pPr eaLnBrk="0" hangingPunct="0">
              <a:buFont typeface="Wingdings 2" charset="0"/>
              <a:defRPr sz="2000">
                <a:solidFill>
                  <a:srgbClr val="203162"/>
                </a:solidFill>
                <a:latin typeface="Arial" charset="0"/>
                <a:ea typeface="Osaka" charset="0"/>
                <a:cs typeface="Osaka" charset="0"/>
              </a:defRPr>
            </a:lvl6pPr>
            <a:lvl7pPr eaLnBrk="0" hangingPunct="0">
              <a:buFont typeface="Wingdings 2" charset="0"/>
              <a:defRPr sz="2000">
                <a:solidFill>
                  <a:srgbClr val="203162"/>
                </a:solidFill>
                <a:latin typeface="Arial" charset="0"/>
                <a:ea typeface="Osaka" charset="0"/>
                <a:cs typeface="Osaka" charset="0"/>
              </a:defRPr>
            </a:lvl7pPr>
            <a:lvl8pPr eaLnBrk="0" hangingPunct="0">
              <a:buFont typeface="Wingdings 2" charset="0"/>
              <a:defRPr sz="2000">
                <a:solidFill>
                  <a:srgbClr val="203162"/>
                </a:solidFill>
                <a:latin typeface="Arial" charset="0"/>
                <a:ea typeface="Osaka" charset="0"/>
                <a:cs typeface="Osaka" charset="0"/>
              </a:defRPr>
            </a:lvl8pPr>
            <a:lvl9pPr eaLnBrk="0" hangingPunct="0">
              <a:buFont typeface="Wingdings 2" charset="0"/>
              <a:defRPr sz="2000">
                <a:solidFill>
                  <a:srgbClr val="203162"/>
                </a:solidFill>
                <a:latin typeface="Arial" charset="0"/>
                <a:ea typeface="Osaka" charset="0"/>
                <a:cs typeface="Osaka" charset="0"/>
              </a:defRPr>
            </a:lvl9pPr>
          </a:lstStyle>
          <a:p>
            <a:pPr algn="ctr"/>
            <a:r>
              <a:rPr lang="en-US" sz="1200" dirty="0">
                <a:solidFill>
                  <a:schemeClr val="bg1">
                    <a:lumMod val="75000"/>
                  </a:schemeClr>
                </a:solidFill>
                <a:latin typeface="+mn-lt"/>
              </a:rPr>
              <a:t>IHI Open School: </a:t>
            </a:r>
            <a:r>
              <a:rPr lang="en-US" sz="1200" dirty="0">
                <a:solidFill>
                  <a:schemeClr val="bg1">
                    <a:lumMod val="75000"/>
                  </a:schemeClr>
                </a:solidFill>
                <a:latin typeface="+mn-lt"/>
                <a:hlinkClick r:id="rId2"/>
              </a:rPr>
              <a:t>https://www.youtube.com/watch?v=yfcE_Q-IRFg</a:t>
            </a:r>
            <a:endParaRPr lang="en-US" sz="1200" dirty="0">
              <a:solidFill>
                <a:schemeClr val="bg1">
                  <a:lumMod val="75000"/>
                </a:schemeClr>
              </a:solidFill>
              <a:latin typeface="+mn-lt"/>
            </a:endParaRPr>
          </a:p>
        </p:txBody>
      </p:sp>
    </p:spTree>
    <p:extLst>
      <p:ext uri="{BB962C8B-B14F-4D97-AF65-F5344CB8AC3E}">
        <p14:creationId xmlns:p14="http://schemas.microsoft.com/office/powerpoint/2010/main" val="2672591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095495"/>
            <a:ext cx="10058400" cy="807411"/>
          </a:xfrm>
        </p:spPr>
        <p:txBody>
          <a:bodyPr/>
          <a:lstStyle/>
          <a:p>
            <a:r>
              <a:rPr lang="en-US" dirty="0"/>
              <a:t>Process Map</a:t>
            </a:r>
          </a:p>
        </p:txBody>
      </p:sp>
      <p:sp>
        <p:nvSpPr>
          <p:cNvPr id="3" name="Content Placeholder 2"/>
          <p:cNvSpPr>
            <a:spLocks noGrp="1"/>
          </p:cNvSpPr>
          <p:nvPr>
            <p:ph idx="1"/>
          </p:nvPr>
        </p:nvSpPr>
        <p:spPr>
          <a:xfrm>
            <a:off x="1097280" y="2063261"/>
            <a:ext cx="10058400" cy="4068117"/>
          </a:xfrm>
        </p:spPr>
        <p:txBody>
          <a:bodyPr>
            <a:normAutofit/>
          </a:bodyPr>
          <a:lstStyle/>
          <a:p>
            <a:pPr>
              <a:buFont typeface="Arial" charset="0"/>
              <a:buChar char="•"/>
            </a:pPr>
            <a:r>
              <a:rPr lang="en-US" sz="2400" dirty="0"/>
              <a:t> Draws a picture of the way a process actually works</a:t>
            </a:r>
          </a:p>
          <a:p>
            <a:pPr>
              <a:buFont typeface="Arial" charset="0"/>
              <a:buChar char="•"/>
            </a:pPr>
            <a:r>
              <a:rPr lang="en-US" sz="2400" dirty="0"/>
              <a:t> Can be simple or quite complex</a:t>
            </a:r>
          </a:p>
        </p:txBody>
      </p:sp>
      <p:grpSp>
        <p:nvGrpSpPr>
          <p:cNvPr id="4" name="Group 3"/>
          <p:cNvGrpSpPr/>
          <p:nvPr/>
        </p:nvGrpSpPr>
        <p:grpSpPr>
          <a:xfrm>
            <a:off x="1211530" y="3165559"/>
            <a:ext cx="9116501" cy="2994072"/>
            <a:chOff x="1141191" y="3212451"/>
            <a:chExt cx="9116501" cy="2994072"/>
          </a:xfrm>
        </p:grpSpPr>
        <p:sp>
          <p:nvSpPr>
            <p:cNvPr id="5" name="Oval 4"/>
            <p:cNvSpPr/>
            <p:nvPr/>
          </p:nvSpPr>
          <p:spPr>
            <a:xfrm>
              <a:off x="1141191" y="3212451"/>
              <a:ext cx="1771219" cy="80748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6" name="Rectangle 5"/>
            <p:cNvSpPr/>
            <p:nvPr/>
          </p:nvSpPr>
          <p:spPr>
            <a:xfrm>
              <a:off x="5008392" y="3278433"/>
              <a:ext cx="1915119" cy="89345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7" name="Rectangle 6"/>
            <p:cNvSpPr/>
            <p:nvPr/>
          </p:nvSpPr>
          <p:spPr>
            <a:xfrm rot="2760000">
              <a:off x="9193136" y="3213885"/>
              <a:ext cx="964277" cy="99305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9" name="Rectangle 8"/>
            <p:cNvSpPr/>
            <p:nvPr/>
          </p:nvSpPr>
          <p:spPr>
            <a:xfrm>
              <a:off x="1711569" y="5806413"/>
              <a:ext cx="8546123" cy="400110"/>
            </a:xfrm>
            <a:prstGeom prst="rect">
              <a:avLst/>
            </a:prstGeom>
            <a:ln>
              <a:solidFill>
                <a:schemeClr val="bg1"/>
              </a:solidFill>
            </a:ln>
          </p:spPr>
          <p:txBody>
            <a:bodyPr wrap="square">
              <a:spAutoFit/>
            </a:bodyPr>
            <a:lstStyle/>
            <a:p>
              <a:pPr algn="ctr">
                <a:lnSpc>
                  <a:spcPts val="2400"/>
                </a:lnSpc>
              </a:pPr>
              <a:r>
                <a:rPr lang="en-US" sz="2000" dirty="0">
                  <a:solidFill>
                    <a:schemeClr val="tx1">
                      <a:lumMod val="75000"/>
                      <a:lumOff val="25000"/>
                    </a:schemeClr>
                  </a:solidFill>
                </a:rPr>
                <a:t>Flow line to show direction of process and connects the steps</a:t>
              </a:r>
            </a:p>
          </p:txBody>
        </p:sp>
        <p:cxnSp>
          <p:nvCxnSpPr>
            <p:cNvPr id="10" name="Straight Arrow Connector 9"/>
            <p:cNvCxnSpPr/>
            <p:nvPr/>
          </p:nvCxnSpPr>
          <p:spPr bwMode="auto">
            <a:xfrm>
              <a:off x="4147094" y="5641556"/>
              <a:ext cx="3766241" cy="0"/>
            </a:xfrm>
            <a:prstGeom prst="straightConnector1">
              <a:avLst/>
            </a:prstGeom>
            <a:solidFill>
              <a:schemeClr val="accent1"/>
            </a:solidFill>
            <a:ln w="12700" cap="flat" cmpd="sng" algn="ctr">
              <a:solidFill>
                <a:schemeClr val="bg1"/>
              </a:solidFill>
              <a:prstDash val="solid"/>
              <a:round/>
              <a:headEnd type="none" w="med" len="med"/>
              <a:tailEnd type="triangle"/>
            </a:ln>
            <a:effectLst/>
          </p:spPr>
        </p:cxnSp>
        <p:cxnSp>
          <p:nvCxnSpPr>
            <p:cNvPr id="11" name="Straight Arrow Connector 10"/>
            <p:cNvCxnSpPr/>
            <p:nvPr/>
          </p:nvCxnSpPr>
          <p:spPr>
            <a:xfrm flipV="1">
              <a:off x="5162117" y="5624844"/>
              <a:ext cx="1683516" cy="16614"/>
            </a:xfrm>
            <a:prstGeom prst="straightConnector1">
              <a:avLst/>
            </a:prstGeom>
            <a:ln w="2857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501368" y="4056633"/>
            <a:ext cx="3529372" cy="707886"/>
          </a:xfrm>
          <a:prstGeom prst="rect">
            <a:avLst/>
          </a:prstGeom>
          <a:noFill/>
        </p:spPr>
        <p:txBody>
          <a:bodyPr wrap="square" rtlCol="0">
            <a:spAutoFit/>
          </a:bodyPr>
          <a:lstStyle/>
          <a:p>
            <a:pPr algn="ctr"/>
            <a:r>
              <a:rPr lang="en-US" sz="2000" b="1" dirty="0">
                <a:solidFill>
                  <a:schemeClr val="tx1">
                    <a:lumMod val="65000"/>
                    <a:lumOff val="35000"/>
                  </a:schemeClr>
                </a:solidFill>
              </a:rPr>
              <a:t>Oval = start/end of a process</a:t>
            </a:r>
          </a:p>
        </p:txBody>
      </p:sp>
      <p:sp>
        <p:nvSpPr>
          <p:cNvPr id="13" name="TextBox 12"/>
          <p:cNvSpPr txBox="1"/>
          <p:nvPr/>
        </p:nvSpPr>
        <p:spPr>
          <a:xfrm>
            <a:off x="8245853" y="4256688"/>
            <a:ext cx="2999520" cy="707886"/>
          </a:xfrm>
          <a:prstGeom prst="rect">
            <a:avLst/>
          </a:prstGeom>
          <a:noFill/>
        </p:spPr>
        <p:txBody>
          <a:bodyPr wrap="square" rtlCol="0">
            <a:spAutoFit/>
          </a:bodyPr>
          <a:lstStyle/>
          <a:p>
            <a:pPr algn="ctr"/>
            <a:r>
              <a:rPr lang="en-US" sz="2000" b="1" dirty="0">
                <a:solidFill>
                  <a:schemeClr val="tx1">
                    <a:lumMod val="65000"/>
                    <a:lumOff val="35000"/>
                  </a:schemeClr>
                </a:solidFill>
              </a:rPr>
              <a:t>Diamond = decision point</a:t>
            </a:r>
          </a:p>
        </p:txBody>
      </p:sp>
      <p:sp>
        <p:nvSpPr>
          <p:cNvPr id="14" name="TextBox 13"/>
          <p:cNvSpPr txBox="1"/>
          <p:nvPr/>
        </p:nvSpPr>
        <p:spPr>
          <a:xfrm>
            <a:off x="4279822" y="4101536"/>
            <a:ext cx="3476626" cy="677108"/>
          </a:xfrm>
          <a:prstGeom prst="rect">
            <a:avLst/>
          </a:prstGeom>
          <a:noFill/>
        </p:spPr>
        <p:txBody>
          <a:bodyPr wrap="square" rtlCol="0">
            <a:spAutoFit/>
          </a:bodyPr>
          <a:lstStyle/>
          <a:p>
            <a:pPr algn="ctr"/>
            <a:r>
              <a:rPr lang="en-US" sz="2000" b="1" dirty="0">
                <a:solidFill>
                  <a:schemeClr val="tx1">
                    <a:lumMod val="65000"/>
                    <a:lumOff val="35000"/>
                  </a:schemeClr>
                </a:solidFill>
              </a:rPr>
              <a:t>Rectangle</a:t>
            </a:r>
            <a:r>
              <a:rPr lang="en-US" b="1" dirty="0">
                <a:solidFill>
                  <a:schemeClr val="tx1">
                    <a:lumMod val="65000"/>
                    <a:lumOff val="35000"/>
                  </a:schemeClr>
                </a:solidFill>
              </a:rPr>
              <a:t> = step in the process</a:t>
            </a:r>
          </a:p>
        </p:txBody>
      </p:sp>
    </p:spTree>
    <p:extLst>
      <p:ext uri="{BB962C8B-B14F-4D97-AF65-F5344CB8AC3E}">
        <p14:creationId xmlns:p14="http://schemas.microsoft.com/office/powerpoint/2010/main" val="2940779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50333" y="1892732"/>
            <a:ext cx="11201400" cy="3072536"/>
          </a:xfrm>
        </p:spPr>
        <p:txBody>
          <a:bodyPr>
            <a:noAutofit/>
          </a:bodyPr>
          <a:lstStyle/>
          <a:p>
            <a:pPr>
              <a:buFont typeface="Arial" charset="0"/>
              <a:buChar char="•"/>
            </a:pPr>
            <a:r>
              <a:rPr lang="en-US" sz="2000" dirty="0"/>
              <a:t>Shows the components, relationships, and sequence in which a system functions</a:t>
            </a:r>
          </a:p>
          <a:p>
            <a:pPr>
              <a:buFont typeface="Arial" charset="0"/>
              <a:buChar char="•"/>
            </a:pPr>
            <a:r>
              <a:rPr lang="en-US" sz="2000" dirty="0"/>
              <a:t>Forces you to understand how each step occurs</a:t>
            </a:r>
          </a:p>
          <a:p>
            <a:pPr>
              <a:buFont typeface="Arial" charset="0"/>
              <a:buChar char="•"/>
            </a:pPr>
            <a:r>
              <a:rPr lang="en-US" sz="2000" dirty="0"/>
              <a:t>The current process is likely very different from the ideal process</a:t>
            </a:r>
          </a:p>
          <a:p>
            <a:pPr>
              <a:buFont typeface="Arial" charset="0"/>
              <a:buChar char="•"/>
            </a:pPr>
            <a:r>
              <a:rPr lang="en-US" sz="2000" dirty="0"/>
              <a:t>Provides a shared model for team</a:t>
            </a:r>
          </a:p>
          <a:p>
            <a:pPr>
              <a:buFont typeface="Arial" charset="0"/>
              <a:buChar char="•"/>
            </a:pPr>
            <a:r>
              <a:rPr lang="en-US" sz="2000" dirty="0"/>
              <a:t>Identify waste and simplify system</a:t>
            </a:r>
          </a:p>
          <a:p>
            <a:pPr>
              <a:buFont typeface="Arial" charset="0"/>
              <a:buChar char="•"/>
            </a:pPr>
            <a:r>
              <a:rPr lang="en-US" sz="2000" dirty="0"/>
              <a:t>Identify leverage points</a:t>
            </a:r>
          </a:p>
          <a:p>
            <a:pPr>
              <a:buFont typeface="Arial" charset="0"/>
              <a:buChar char="•"/>
            </a:pPr>
            <a:r>
              <a:rPr lang="en-US" sz="2000" dirty="0"/>
              <a:t>Generate ideas for improvement </a:t>
            </a:r>
          </a:p>
        </p:txBody>
      </p:sp>
      <p:sp>
        <p:nvSpPr>
          <p:cNvPr id="4" name="Title 1"/>
          <p:cNvSpPr txBox="1">
            <a:spLocks/>
          </p:cNvSpPr>
          <p:nvPr/>
        </p:nvSpPr>
        <p:spPr>
          <a:xfrm>
            <a:off x="550333" y="507946"/>
            <a:ext cx="11201400" cy="807411"/>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Why might a process map be helpful</a:t>
            </a:r>
            <a:r>
              <a:rPr lang="mr-IN" dirty="0"/>
              <a:t>…</a:t>
            </a:r>
            <a:endParaRPr lang="en-US" dirty="0"/>
          </a:p>
        </p:txBody>
      </p:sp>
    </p:spTree>
    <p:extLst>
      <p:ext uri="{BB962C8B-B14F-4D97-AF65-F5344CB8AC3E}">
        <p14:creationId xmlns:p14="http://schemas.microsoft.com/office/powerpoint/2010/main" val="152375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A5430D-E2FE-C140-A320-C5FBD0E8FAAF}"/>
              </a:ext>
            </a:extLst>
          </p:cNvPr>
          <p:cNvSpPr>
            <a:spLocks noGrp="1"/>
          </p:cNvSpPr>
          <p:nvPr>
            <p:ph type="title"/>
          </p:nvPr>
        </p:nvSpPr>
        <p:spPr>
          <a:xfrm>
            <a:off x="1097280" y="286603"/>
            <a:ext cx="10058400" cy="1450757"/>
          </a:xfrm>
        </p:spPr>
        <p:txBody>
          <a:bodyPr>
            <a:normAutofit/>
          </a:bodyPr>
          <a:lstStyle/>
          <a:p>
            <a:r>
              <a:rPr lang="en-US"/>
              <a:t>Content</a:t>
            </a:r>
            <a:endParaRPr lang="en-US" dirty="0"/>
          </a:p>
        </p:txBody>
      </p:sp>
      <p:cxnSp>
        <p:nvCxnSpPr>
          <p:cNvPr id="21" name="Straight Connector 11">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79F118F3-879C-43F2-9664-DAE61720E089}"/>
              </a:ext>
            </a:extLst>
          </p:cNvPr>
          <p:cNvGraphicFramePr>
            <a:graphicFrameLocks noGrp="1"/>
          </p:cNvGraphicFramePr>
          <p:nvPr>
            <p:ph idx="1"/>
            <p:extLst>
              <p:ext uri="{D42A27DB-BD31-4B8C-83A1-F6EECF244321}">
                <p14:modId xmlns:p14="http://schemas.microsoft.com/office/powerpoint/2010/main" val="1290370093"/>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5335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036880"/>
            <a:ext cx="10058400" cy="807411"/>
          </a:xfrm>
        </p:spPr>
        <p:txBody>
          <a:bodyPr>
            <a:normAutofit fontScale="90000"/>
          </a:bodyPr>
          <a:lstStyle/>
          <a:p>
            <a:r>
              <a:rPr lang="en-US" dirty="0"/>
              <a:t>Fishbone, Cause/Effect, or Ishikawa Diagrams</a:t>
            </a:r>
          </a:p>
        </p:txBody>
      </p:sp>
      <p:pic>
        <p:nvPicPr>
          <p:cNvPr id="4" name="Content Placeholder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9792" y="2313836"/>
            <a:ext cx="7549935" cy="3695889"/>
          </a:xfrm>
          <a:prstGeom prst="rect">
            <a:avLst/>
          </a:prstGeom>
        </p:spPr>
      </p:pic>
    </p:spTree>
    <p:extLst>
      <p:ext uri="{BB962C8B-B14F-4D97-AF65-F5344CB8AC3E}">
        <p14:creationId xmlns:p14="http://schemas.microsoft.com/office/powerpoint/2010/main" val="824378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036880"/>
            <a:ext cx="10058400" cy="807411"/>
          </a:xfrm>
        </p:spPr>
        <p:txBody>
          <a:bodyPr>
            <a:normAutofit/>
          </a:bodyPr>
          <a:lstStyle/>
          <a:p>
            <a:r>
              <a:rPr lang="en-US" dirty="0"/>
              <a:t>Fishbone Diagram</a:t>
            </a:r>
          </a:p>
        </p:txBody>
      </p:sp>
      <p:sp>
        <p:nvSpPr>
          <p:cNvPr id="5" name="Content Placeholder 2"/>
          <p:cNvSpPr>
            <a:spLocks noGrp="1"/>
          </p:cNvSpPr>
          <p:nvPr>
            <p:ph idx="4294967295"/>
          </p:nvPr>
        </p:nvSpPr>
        <p:spPr>
          <a:xfrm>
            <a:off x="1207477" y="2028092"/>
            <a:ext cx="9948203" cy="4220308"/>
          </a:xfrm>
        </p:spPr>
        <p:txBody>
          <a:bodyPr>
            <a:normAutofit/>
          </a:bodyPr>
          <a:lstStyle/>
          <a:p>
            <a:pPr marL="228600" lvl="0" indent="-228600">
              <a:spcBef>
                <a:spcPts val="1000"/>
              </a:spcBef>
              <a:spcAft>
                <a:spcPts val="0"/>
              </a:spcAft>
              <a:buClrTx/>
              <a:buSzTx/>
              <a:buFont typeface="Arial" panose="020B0604020202020204" pitchFamily="34" charset="0"/>
              <a:buChar char="•"/>
            </a:pPr>
            <a:r>
              <a:rPr lang="en-US" sz="2800" dirty="0">
                <a:solidFill>
                  <a:schemeClr val="tx1">
                    <a:lumMod val="65000"/>
                    <a:lumOff val="35000"/>
                  </a:schemeClr>
                </a:solidFill>
                <a:latin typeface="Calibri" panose="020F0502020204030204"/>
              </a:rPr>
              <a:t>Structured brainstorming tool </a:t>
            </a:r>
            <a:r>
              <a:rPr lang="en-US" sz="2800" dirty="0">
                <a:solidFill>
                  <a:schemeClr val="tx1">
                    <a:lumMod val="65000"/>
                    <a:lumOff val="35000"/>
                  </a:schemeClr>
                </a:solidFill>
                <a:latin typeface="Calibri" panose="020F0502020204030204"/>
                <a:sym typeface="Wingdings"/>
              </a:rPr>
              <a:t> facilitate discussions</a:t>
            </a:r>
          </a:p>
          <a:p>
            <a:pPr marL="228600" lvl="0" indent="-228600">
              <a:spcBef>
                <a:spcPts val="1000"/>
              </a:spcBef>
              <a:spcAft>
                <a:spcPts val="0"/>
              </a:spcAft>
              <a:buClrTx/>
              <a:buSzTx/>
              <a:buFont typeface="Arial" panose="020B0604020202020204" pitchFamily="34" charset="0"/>
              <a:buChar char="•"/>
            </a:pPr>
            <a:endParaRPr lang="en-US" sz="2800" dirty="0">
              <a:solidFill>
                <a:schemeClr val="tx1">
                  <a:lumMod val="65000"/>
                  <a:lumOff val="35000"/>
                </a:schemeClr>
              </a:solidFill>
              <a:latin typeface="Calibri" panose="020F0502020204030204"/>
              <a:sym typeface="Wingdings"/>
            </a:endParaRPr>
          </a:p>
          <a:p>
            <a:pPr marL="228600" lvl="0" indent="-228600">
              <a:spcBef>
                <a:spcPts val="1000"/>
              </a:spcBef>
              <a:spcAft>
                <a:spcPts val="0"/>
              </a:spcAft>
              <a:buClrTx/>
              <a:buSzTx/>
              <a:buFont typeface="Arial" panose="020B0604020202020204" pitchFamily="34" charset="0"/>
              <a:buChar char="•"/>
            </a:pPr>
            <a:r>
              <a:rPr lang="en-US" sz="2800" dirty="0">
                <a:solidFill>
                  <a:schemeClr val="tx1">
                    <a:lumMod val="65000"/>
                    <a:lumOff val="35000"/>
                  </a:schemeClr>
                </a:solidFill>
                <a:latin typeface="Calibri" panose="020F0502020204030204"/>
                <a:sym typeface="Wingdings"/>
              </a:rPr>
              <a:t>Recognize </a:t>
            </a:r>
            <a:r>
              <a:rPr lang="en-US" sz="2800" dirty="0">
                <a:solidFill>
                  <a:schemeClr val="tx1">
                    <a:lumMod val="65000"/>
                    <a:lumOff val="35000"/>
                  </a:schemeClr>
                </a:solidFill>
                <a:latin typeface="Calibri" panose="020F0502020204030204"/>
              </a:rPr>
              <a:t>many causes contribute to an effect</a:t>
            </a:r>
          </a:p>
          <a:p>
            <a:pPr marL="228600" lvl="0" indent="-228600">
              <a:spcBef>
                <a:spcPts val="1000"/>
              </a:spcBef>
              <a:spcAft>
                <a:spcPts val="0"/>
              </a:spcAft>
              <a:buClrTx/>
              <a:buSzTx/>
              <a:buFont typeface="Arial" panose="020B0604020202020204" pitchFamily="34" charset="0"/>
              <a:buChar char="•"/>
            </a:pPr>
            <a:endParaRPr lang="en-US" sz="2800" dirty="0">
              <a:solidFill>
                <a:schemeClr val="tx1">
                  <a:lumMod val="65000"/>
                  <a:lumOff val="35000"/>
                </a:schemeClr>
              </a:solidFill>
              <a:latin typeface="Calibri" panose="020F0502020204030204"/>
            </a:endParaRPr>
          </a:p>
          <a:p>
            <a:pPr marL="228600" lvl="0" indent="-228600">
              <a:spcBef>
                <a:spcPts val="1000"/>
              </a:spcBef>
              <a:spcAft>
                <a:spcPts val="0"/>
              </a:spcAft>
              <a:buClrTx/>
              <a:buSzTx/>
              <a:buFont typeface="Arial" panose="020B0604020202020204" pitchFamily="34" charset="0"/>
              <a:buChar char="•"/>
            </a:pPr>
            <a:r>
              <a:rPr lang="en-US" sz="2800" dirty="0">
                <a:solidFill>
                  <a:schemeClr val="tx1">
                    <a:lumMod val="65000"/>
                    <a:lumOff val="35000"/>
                  </a:schemeClr>
                </a:solidFill>
                <a:latin typeface="Calibri" panose="020F0502020204030204"/>
              </a:rPr>
              <a:t>Identify areas for improvement</a:t>
            </a:r>
          </a:p>
          <a:p>
            <a:pPr marL="0" indent="0">
              <a:buNone/>
            </a:pPr>
            <a:endParaRPr lang="en-US" sz="3200" dirty="0"/>
          </a:p>
        </p:txBody>
      </p:sp>
    </p:spTree>
    <p:extLst>
      <p:ext uri="{BB962C8B-B14F-4D97-AF65-F5344CB8AC3E}">
        <p14:creationId xmlns:p14="http://schemas.microsoft.com/office/powerpoint/2010/main" val="366829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7107" y="318181"/>
            <a:ext cx="10058400" cy="808037"/>
          </a:xfrm>
        </p:spPr>
        <p:txBody>
          <a:bodyPr>
            <a:normAutofit/>
          </a:bodyPr>
          <a:lstStyle/>
          <a:p>
            <a:r>
              <a:rPr lang="en-US" dirty="0"/>
              <a:t>Fishbone Layout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2329" y="1126218"/>
            <a:ext cx="8420764" cy="5184032"/>
          </a:xfrm>
          <a:prstGeom prst="rect">
            <a:avLst/>
          </a:prstGeom>
        </p:spPr>
      </p:pic>
    </p:spTree>
    <p:extLst>
      <p:ext uri="{BB962C8B-B14F-4D97-AF65-F5344CB8AC3E}">
        <p14:creationId xmlns:p14="http://schemas.microsoft.com/office/powerpoint/2010/main" val="2521714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7107" y="318181"/>
            <a:ext cx="10058400" cy="808037"/>
          </a:xfrm>
        </p:spPr>
        <p:txBody>
          <a:bodyPr>
            <a:normAutofit/>
          </a:bodyPr>
          <a:lstStyle/>
          <a:p>
            <a:r>
              <a:rPr lang="en-US" dirty="0"/>
              <a:t>Example</a:t>
            </a:r>
          </a:p>
        </p:txBody>
      </p:sp>
      <p:pic>
        <p:nvPicPr>
          <p:cNvPr id="4" name="Picture 3"/>
          <p:cNvPicPr>
            <a:picLocks noChangeAspect="1"/>
          </p:cNvPicPr>
          <p:nvPr/>
        </p:nvPicPr>
        <p:blipFill>
          <a:blip r:embed="rId2"/>
          <a:stretch>
            <a:fillRect/>
          </a:stretch>
        </p:blipFill>
        <p:spPr>
          <a:xfrm>
            <a:off x="2106386" y="1087397"/>
            <a:ext cx="7774161" cy="5182774"/>
          </a:xfrm>
          <a:prstGeom prst="rect">
            <a:avLst/>
          </a:prstGeom>
        </p:spPr>
      </p:pic>
    </p:spTree>
    <p:extLst>
      <p:ext uri="{BB962C8B-B14F-4D97-AF65-F5344CB8AC3E}">
        <p14:creationId xmlns:p14="http://schemas.microsoft.com/office/powerpoint/2010/main" val="824887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a:xfrm>
            <a:off x="1562100" y="946298"/>
            <a:ext cx="3378200" cy="2751783"/>
          </a:xfrm>
        </p:spPr>
        <p:txBody>
          <a:bodyPr>
            <a:normAutofit/>
          </a:bodyPr>
          <a:lstStyle/>
          <a:p>
            <a:r>
              <a:rPr lang="en-US" dirty="0">
                <a:latin typeface="Arial" charset="0"/>
              </a:rPr>
              <a:t>IHI Model for Improvement</a:t>
            </a:r>
            <a:br>
              <a:rPr lang="en-US" dirty="0">
                <a:latin typeface="Arial" charset="0"/>
              </a:rPr>
            </a:br>
            <a:endParaRPr lang="en-US" dirty="0">
              <a:latin typeface="Arial" charset="0"/>
            </a:endParaRPr>
          </a:p>
        </p:txBody>
      </p:sp>
      <p:pic>
        <p:nvPicPr>
          <p:cNvPr id="26626" name="Picture 3" descr="ModelforImprovement.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53138" y="481806"/>
            <a:ext cx="2032000" cy="5626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3" name="Group 2"/>
          <p:cNvGrpSpPr>
            <a:grpSpLocks/>
          </p:cNvGrpSpPr>
          <p:nvPr/>
        </p:nvGrpSpPr>
        <p:grpSpPr bwMode="auto">
          <a:xfrm>
            <a:off x="8085138" y="546717"/>
            <a:ext cx="2749550" cy="550247"/>
            <a:chOff x="5367338" y="1092816"/>
            <a:chExt cx="2749550" cy="550247"/>
          </a:xfrm>
        </p:grpSpPr>
        <p:sp>
          <p:nvSpPr>
            <p:cNvPr id="26635" name="Right Arrow 4"/>
            <p:cNvSpPr>
              <a:spLocks noChangeArrowheads="1"/>
            </p:cNvSpPr>
            <p:nvPr/>
          </p:nvSpPr>
          <p:spPr bwMode="gray">
            <a:xfrm>
              <a:off x="5367338" y="1092816"/>
              <a:ext cx="796925" cy="550247"/>
            </a:xfrm>
            <a:prstGeom prst="rightArrow">
              <a:avLst>
                <a:gd name="adj1" fmla="val 50000"/>
                <a:gd name="adj2" fmla="val 50081"/>
              </a:avLst>
            </a:prstGeom>
            <a:solidFill>
              <a:srgbClr val="FF0000"/>
            </a:solidFill>
            <a:ln w="9525">
              <a:solidFill>
                <a:schemeClr val="bg1"/>
              </a:solidFill>
              <a:round/>
              <a:headEnd/>
              <a:tailEnd/>
            </a:ln>
          </p:spPr>
          <p:txBody>
            <a:bodyPr lIns="0" tIns="0" rIns="0" bIns="0" anchor="b">
              <a:spAutoFit/>
            </a:bodyPr>
            <a:lstStyle/>
            <a:p>
              <a:pPr algn="ctr"/>
              <a:endParaRPr lang="en-US" dirty="0">
                <a:solidFill>
                  <a:srgbClr val="FF0000"/>
                </a:solidFill>
                <a:latin typeface="Arial" charset="0"/>
              </a:endParaRPr>
            </a:p>
          </p:txBody>
        </p:sp>
        <p:sp>
          <p:nvSpPr>
            <p:cNvPr id="26636" name="TextBox 7"/>
            <p:cNvSpPr txBox="1">
              <a:spLocks noChangeArrowheads="1"/>
            </p:cNvSpPr>
            <p:nvPr/>
          </p:nvSpPr>
          <p:spPr bwMode="auto">
            <a:xfrm>
              <a:off x="6275388" y="1181100"/>
              <a:ext cx="18415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bg1"/>
                  </a:solidFill>
                  <a:latin typeface="Calibri" charset="0"/>
                  <a:ea typeface="ＭＳ Ｐゴシック" charset="0"/>
                  <a:cs typeface="ＭＳ Ｐゴシック" charset="0"/>
                </a:defRPr>
              </a:lvl1pPr>
              <a:lvl2pPr marL="742950" indent="-285750" eaLnBrk="0" hangingPunct="0">
                <a:defRPr sz="1600">
                  <a:solidFill>
                    <a:schemeClr val="bg1"/>
                  </a:solidFill>
                  <a:latin typeface="Calibri" charset="0"/>
                  <a:ea typeface="ＭＳ Ｐゴシック" charset="0"/>
                </a:defRPr>
              </a:lvl2pPr>
              <a:lvl3pPr marL="1143000" indent="-228600" eaLnBrk="0" hangingPunct="0">
                <a:defRPr sz="1600">
                  <a:solidFill>
                    <a:schemeClr val="bg1"/>
                  </a:solidFill>
                  <a:latin typeface="Calibri" charset="0"/>
                  <a:ea typeface="ＭＳ Ｐゴシック" charset="0"/>
                </a:defRPr>
              </a:lvl3pPr>
              <a:lvl4pPr marL="1600200" indent="-228600" eaLnBrk="0" hangingPunct="0">
                <a:defRPr sz="1600">
                  <a:solidFill>
                    <a:schemeClr val="bg1"/>
                  </a:solidFill>
                  <a:latin typeface="Calibri" charset="0"/>
                  <a:ea typeface="ＭＳ Ｐゴシック" charset="0"/>
                </a:defRPr>
              </a:lvl4pPr>
              <a:lvl5pPr marL="2057400" indent="-228600" eaLnBrk="0" hangingPunct="0">
                <a:defRPr sz="1600">
                  <a:solidFill>
                    <a:schemeClr val="bg1"/>
                  </a:solidFill>
                  <a:latin typeface="Calibri" charset="0"/>
                  <a:ea typeface="ＭＳ Ｐゴシック" charset="0"/>
                </a:defRPr>
              </a:lvl5pPr>
              <a:lvl6pPr marL="2514600" indent="-228600" eaLnBrk="0" fontAlgn="base" hangingPunct="0">
                <a:spcBef>
                  <a:spcPct val="0"/>
                </a:spcBef>
                <a:spcAft>
                  <a:spcPct val="0"/>
                </a:spcAft>
                <a:defRPr sz="1600">
                  <a:solidFill>
                    <a:schemeClr val="bg1"/>
                  </a:solidFill>
                  <a:latin typeface="Calibri" charset="0"/>
                  <a:ea typeface="ＭＳ Ｐゴシック" charset="0"/>
                </a:defRPr>
              </a:lvl6pPr>
              <a:lvl7pPr marL="2971800" indent="-228600" eaLnBrk="0" fontAlgn="base" hangingPunct="0">
                <a:spcBef>
                  <a:spcPct val="0"/>
                </a:spcBef>
                <a:spcAft>
                  <a:spcPct val="0"/>
                </a:spcAft>
                <a:defRPr sz="1600">
                  <a:solidFill>
                    <a:schemeClr val="bg1"/>
                  </a:solidFill>
                  <a:latin typeface="Calibri" charset="0"/>
                  <a:ea typeface="ＭＳ Ｐゴシック" charset="0"/>
                </a:defRPr>
              </a:lvl7pPr>
              <a:lvl8pPr marL="3429000" indent="-228600" eaLnBrk="0" fontAlgn="base" hangingPunct="0">
                <a:spcBef>
                  <a:spcPct val="0"/>
                </a:spcBef>
                <a:spcAft>
                  <a:spcPct val="0"/>
                </a:spcAft>
                <a:defRPr sz="1600">
                  <a:solidFill>
                    <a:schemeClr val="bg1"/>
                  </a:solidFill>
                  <a:latin typeface="Calibri" charset="0"/>
                  <a:ea typeface="ＭＳ Ｐゴシック" charset="0"/>
                </a:defRPr>
              </a:lvl8pPr>
              <a:lvl9pPr marL="3886200" indent="-228600" eaLnBrk="0" fontAlgn="base" hangingPunct="0">
                <a:spcBef>
                  <a:spcPct val="0"/>
                </a:spcBef>
                <a:spcAft>
                  <a:spcPct val="0"/>
                </a:spcAft>
                <a:defRPr sz="1600">
                  <a:solidFill>
                    <a:schemeClr val="bg1"/>
                  </a:solidFill>
                  <a:latin typeface="Calibri" charset="0"/>
                  <a:ea typeface="ＭＳ Ｐゴシック" charset="0"/>
                </a:defRPr>
              </a:lvl9pPr>
            </a:lstStyle>
            <a:p>
              <a:pPr eaLnBrk="1" hangingPunct="1"/>
              <a:r>
                <a:rPr lang="en-US" sz="2400" dirty="0">
                  <a:solidFill>
                    <a:srgbClr val="FF0000"/>
                  </a:solidFill>
                </a:rPr>
                <a:t>AIM</a:t>
              </a:r>
            </a:p>
          </p:txBody>
        </p:sp>
      </p:grpSp>
      <p:grpSp>
        <p:nvGrpSpPr>
          <p:cNvPr id="4" name="Group 3"/>
          <p:cNvGrpSpPr>
            <a:grpSpLocks/>
          </p:cNvGrpSpPr>
          <p:nvPr/>
        </p:nvGrpSpPr>
        <p:grpSpPr bwMode="auto">
          <a:xfrm>
            <a:off x="8085138" y="1511916"/>
            <a:ext cx="2749550" cy="566122"/>
            <a:chOff x="5367338" y="2058016"/>
            <a:chExt cx="2749550" cy="566122"/>
          </a:xfrm>
        </p:grpSpPr>
        <p:sp>
          <p:nvSpPr>
            <p:cNvPr id="26633" name="Right Arrow 5"/>
            <p:cNvSpPr>
              <a:spLocks noChangeArrowheads="1"/>
            </p:cNvSpPr>
            <p:nvPr/>
          </p:nvSpPr>
          <p:spPr bwMode="gray">
            <a:xfrm>
              <a:off x="5367338" y="2058016"/>
              <a:ext cx="796925" cy="550247"/>
            </a:xfrm>
            <a:prstGeom prst="rightArrow">
              <a:avLst>
                <a:gd name="adj1" fmla="val 50000"/>
                <a:gd name="adj2" fmla="val 50081"/>
              </a:avLst>
            </a:prstGeom>
            <a:solidFill>
              <a:srgbClr val="FF0000"/>
            </a:solidFill>
            <a:ln w="9525">
              <a:solidFill>
                <a:schemeClr val="bg1"/>
              </a:solidFill>
              <a:round/>
              <a:headEnd/>
              <a:tailEnd/>
            </a:ln>
          </p:spPr>
          <p:txBody>
            <a:bodyPr lIns="0" tIns="0" rIns="0" bIns="0" anchor="b">
              <a:spAutoFit/>
            </a:bodyPr>
            <a:lstStyle/>
            <a:p>
              <a:pPr algn="ctr"/>
              <a:endParaRPr lang="en-US" dirty="0">
                <a:solidFill>
                  <a:srgbClr val="FF0000"/>
                </a:solidFill>
                <a:latin typeface="Arial" charset="0"/>
              </a:endParaRPr>
            </a:p>
          </p:txBody>
        </p:sp>
        <p:sp>
          <p:nvSpPr>
            <p:cNvPr id="26634" name="TextBox 8"/>
            <p:cNvSpPr txBox="1">
              <a:spLocks noChangeArrowheads="1"/>
            </p:cNvSpPr>
            <p:nvPr/>
          </p:nvSpPr>
          <p:spPr bwMode="auto">
            <a:xfrm>
              <a:off x="6275388" y="2162175"/>
              <a:ext cx="18415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bg1"/>
                  </a:solidFill>
                  <a:latin typeface="Calibri" charset="0"/>
                  <a:ea typeface="ＭＳ Ｐゴシック" charset="0"/>
                  <a:cs typeface="ＭＳ Ｐゴシック" charset="0"/>
                </a:defRPr>
              </a:lvl1pPr>
              <a:lvl2pPr marL="742950" indent="-285750" eaLnBrk="0" hangingPunct="0">
                <a:defRPr sz="1600">
                  <a:solidFill>
                    <a:schemeClr val="bg1"/>
                  </a:solidFill>
                  <a:latin typeface="Calibri" charset="0"/>
                  <a:ea typeface="ＭＳ Ｐゴシック" charset="0"/>
                </a:defRPr>
              </a:lvl2pPr>
              <a:lvl3pPr marL="1143000" indent="-228600" eaLnBrk="0" hangingPunct="0">
                <a:defRPr sz="1600">
                  <a:solidFill>
                    <a:schemeClr val="bg1"/>
                  </a:solidFill>
                  <a:latin typeface="Calibri" charset="0"/>
                  <a:ea typeface="ＭＳ Ｐゴシック" charset="0"/>
                </a:defRPr>
              </a:lvl3pPr>
              <a:lvl4pPr marL="1600200" indent="-228600" eaLnBrk="0" hangingPunct="0">
                <a:defRPr sz="1600">
                  <a:solidFill>
                    <a:schemeClr val="bg1"/>
                  </a:solidFill>
                  <a:latin typeface="Calibri" charset="0"/>
                  <a:ea typeface="ＭＳ Ｐゴシック" charset="0"/>
                </a:defRPr>
              </a:lvl4pPr>
              <a:lvl5pPr marL="2057400" indent="-228600" eaLnBrk="0" hangingPunct="0">
                <a:defRPr sz="1600">
                  <a:solidFill>
                    <a:schemeClr val="bg1"/>
                  </a:solidFill>
                  <a:latin typeface="Calibri" charset="0"/>
                  <a:ea typeface="ＭＳ Ｐゴシック" charset="0"/>
                </a:defRPr>
              </a:lvl5pPr>
              <a:lvl6pPr marL="2514600" indent="-228600" eaLnBrk="0" fontAlgn="base" hangingPunct="0">
                <a:spcBef>
                  <a:spcPct val="0"/>
                </a:spcBef>
                <a:spcAft>
                  <a:spcPct val="0"/>
                </a:spcAft>
                <a:defRPr sz="1600">
                  <a:solidFill>
                    <a:schemeClr val="bg1"/>
                  </a:solidFill>
                  <a:latin typeface="Calibri" charset="0"/>
                  <a:ea typeface="ＭＳ Ｐゴシック" charset="0"/>
                </a:defRPr>
              </a:lvl6pPr>
              <a:lvl7pPr marL="2971800" indent="-228600" eaLnBrk="0" fontAlgn="base" hangingPunct="0">
                <a:spcBef>
                  <a:spcPct val="0"/>
                </a:spcBef>
                <a:spcAft>
                  <a:spcPct val="0"/>
                </a:spcAft>
                <a:defRPr sz="1600">
                  <a:solidFill>
                    <a:schemeClr val="bg1"/>
                  </a:solidFill>
                  <a:latin typeface="Calibri" charset="0"/>
                  <a:ea typeface="ＭＳ Ｐゴシック" charset="0"/>
                </a:defRPr>
              </a:lvl7pPr>
              <a:lvl8pPr marL="3429000" indent="-228600" eaLnBrk="0" fontAlgn="base" hangingPunct="0">
                <a:spcBef>
                  <a:spcPct val="0"/>
                </a:spcBef>
                <a:spcAft>
                  <a:spcPct val="0"/>
                </a:spcAft>
                <a:defRPr sz="1600">
                  <a:solidFill>
                    <a:schemeClr val="bg1"/>
                  </a:solidFill>
                  <a:latin typeface="Calibri" charset="0"/>
                  <a:ea typeface="ＭＳ Ｐゴシック" charset="0"/>
                </a:defRPr>
              </a:lvl8pPr>
              <a:lvl9pPr marL="3886200" indent="-228600" eaLnBrk="0" fontAlgn="base" hangingPunct="0">
                <a:spcBef>
                  <a:spcPct val="0"/>
                </a:spcBef>
                <a:spcAft>
                  <a:spcPct val="0"/>
                </a:spcAft>
                <a:defRPr sz="1600">
                  <a:solidFill>
                    <a:schemeClr val="bg1"/>
                  </a:solidFill>
                  <a:latin typeface="Calibri" charset="0"/>
                  <a:ea typeface="ＭＳ Ｐゴシック" charset="0"/>
                </a:defRPr>
              </a:lvl9pPr>
            </a:lstStyle>
            <a:p>
              <a:pPr eaLnBrk="1" hangingPunct="1"/>
              <a:r>
                <a:rPr lang="en-US" sz="2400" dirty="0">
                  <a:solidFill>
                    <a:srgbClr val="FF0000"/>
                  </a:solidFill>
                </a:rPr>
                <a:t>MEASURES</a:t>
              </a:r>
            </a:p>
          </p:txBody>
        </p:sp>
      </p:grpSp>
      <p:grpSp>
        <p:nvGrpSpPr>
          <p:cNvPr id="5" name="Group 4"/>
          <p:cNvGrpSpPr>
            <a:grpSpLocks/>
          </p:cNvGrpSpPr>
          <p:nvPr/>
        </p:nvGrpSpPr>
        <p:grpSpPr bwMode="auto">
          <a:xfrm>
            <a:off x="8085138" y="2510454"/>
            <a:ext cx="2749550" cy="550247"/>
            <a:chOff x="5367338" y="3056553"/>
            <a:chExt cx="2749550" cy="550247"/>
          </a:xfrm>
        </p:grpSpPr>
        <p:sp>
          <p:nvSpPr>
            <p:cNvPr id="26631" name="Right Arrow 6"/>
            <p:cNvSpPr>
              <a:spLocks noChangeArrowheads="1"/>
            </p:cNvSpPr>
            <p:nvPr/>
          </p:nvSpPr>
          <p:spPr bwMode="gray">
            <a:xfrm>
              <a:off x="5367338" y="3056553"/>
              <a:ext cx="796925" cy="550247"/>
            </a:xfrm>
            <a:prstGeom prst="rightArrow">
              <a:avLst>
                <a:gd name="adj1" fmla="val 50000"/>
                <a:gd name="adj2" fmla="val 50081"/>
              </a:avLst>
            </a:prstGeom>
            <a:solidFill>
              <a:srgbClr val="FF0000"/>
            </a:solidFill>
            <a:ln w="9525">
              <a:solidFill>
                <a:schemeClr val="bg1"/>
              </a:solidFill>
              <a:round/>
              <a:headEnd/>
              <a:tailEnd/>
            </a:ln>
          </p:spPr>
          <p:txBody>
            <a:bodyPr lIns="0" tIns="0" rIns="0" bIns="0" anchor="b">
              <a:spAutoFit/>
            </a:bodyPr>
            <a:lstStyle/>
            <a:p>
              <a:pPr algn="ctr"/>
              <a:endParaRPr lang="en-US" dirty="0">
                <a:solidFill>
                  <a:srgbClr val="FF0000"/>
                </a:solidFill>
                <a:latin typeface="Arial" charset="0"/>
              </a:endParaRPr>
            </a:p>
          </p:txBody>
        </p:sp>
        <p:sp>
          <p:nvSpPr>
            <p:cNvPr id="26632" name="TextBox 9"/>
            <p:cNvSpPr txBox="1">
              <a:spLocks noChangeArrowheads="1"/>
            </p:cNvSpPr>
            <p:nvPr/>
          </p:nvSpPr>
          <p:spPr bwMode="auto">
            <a:xfrm>
              <a:off x="6275388" y="3144838"/>
              <a:ext cx="18415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bg1"/>
                  </a:solidFill>
                  <a:latin typeface="Calibri" charset="0"/>
                  <a:ea typeface="ＭＳ Ｐゴシック" charset="0"/>
                  <a:cs typeface="ＭＳ Ｐゴシック" charset="0"/>
                </a:defRPr>
              </a:lvl1pPr>
              <a:lvl2pPr marL="742950" indent="-285750" eaLnBrk="0" hangingPunct="0">
                <a:defRPr sz="1600">
                  <a:solidFill>
                    <a:schemeClr val="bg1"/>
                  </a:solidFill>
                  <a:latin typeface="Calibri" charset="0"/>
                  <a:ea typeface="ＭＳ Ｐゴシック" charset="0"/>
                </a:defRPr>
              </a:lvl2pPr>
              <a:lvl3pPr marL="1143000" indent="-228600" eaLnBrk="0" hangingPunct="0">
                <a:defRPr sz="1600">
                  <a:solidFill>
                    <a:schemeClr val="bg1"/>
                  </a:solidFill>
                  <a:latin typeface="Calibri" charset="0"/>
                  <a:ea typeface="ＭＳ Ｐゴシック" charset="0"/>
                </a:defRPr>
              </a:lvl3pPr>
              <a:lvl4pPr marL="1600200" indent="-228600" eaLnBrk="0" hangingPunct="0">
                <a:defRPr sz="1600">
                  <a:solidFill>
                    <a:schemeClr val="bg1"/>
                  </a:solidFill>
                  <a:latin typeface="Calibri" charset="0"/>
                  <a:ea typeface="ＭＳ Ｐゴシック" charset="0"/>
                </a:defRPr>
              </a:lvl4pPr>
              <a:lvl5pPr marL="2057400" indent="-228600" eaLnBrk="0" hangingPunct="0">
                <a:defRPr sz="1600">
                  <a:solidFill>
                    <a:schemeClr val="bg1"/>
                  </a:solidFill>
                  <a:latin typeface="Calibri" charset="0"/>
                  <a:ea typeface="ＭＳ Ｐゴシック" charset="0"/>
                </a:defRPr>
              </a:lvl5pPr>
              <a:lvl6pPr marL="2514600" indent="-228600" eaLnBrk="0" fontAlgn="base" hangingPunct="0">
                <a:spcBef>
                  <a:spcPct val="0"/>
                </a:spcBef>
                <a:spcAft>
                  <a:spcPct val="0"/>
                </a:spcAft>
                <a:defRPr sz="1600">
                  <a:solidFill>
                    <a:schemeClr val="bg1"/>
                  </a:solidFill>
                  <a:latin typeface="Calibri" charset="0"/>
                  <a:ea typeface="ＭＳ Ｐゴシック" charset="0"/>
                </a:defRPr>
              </a:lvl6pPr>
              <a:lvl7pPr marL="2971800" indent="-228600" eaLnBrk="0" fontAlgn="base" hangingPunct="0">
                <a:spcBef>
                  <a:spcPct val="0"/>
                </a:spcBef>
                <a:spcAft>
                  <a:spcPct val="0"/>
                </a:spcAft>
                <a:defRPr sz="1600">
                  <a:solidFill>
                    <a:schemeClr val="bg1"/>
                  </a:solidFill>
                  <a:latin typeface="Calibri" charset="0"/>
                  <a:ea typeface="ＭＳ Ｐゴシック" charset="0"/>
                </a:defRPr>
              </a:lvl7pPr>
              <a:lvl8pPr marL="3429000" indent="-228600" eaLnBrk="0" fontAlgn="base" hangingPunct="0">
                <a:spcBef>
                  <a:spcPct val="0"/>
                </a:spcBef>
                <a:spcAft>
                  <a:spcPct val="0"/>
                </a:spcAft>
                <a:defRPr sz="1600">
                  <a:solidFill>
                    <a:schemeClr val="bg1"/>
                  </a:solidFill>
                  <a:latin typeface="Calibri" charset="0"/>
                  <a:ea typeface="ＭＳ Ｐゴシック" charset="0"/>
                </a:defRPr>
              </a:lvl8pPr>
              <a:lvl9pPr marL="3886200" indent="-228600" eaLnBrk="0" fontAlgn="base" hangingPunct="0">
                <a:spcBef>
                  <a:spcPct val="0"/>
                </a:spcBef>
                <a:spcAft>
                  <a:spcPct val="0"/>
                </a:spcAft>
                <a:defRPr sz="1600">
                  <a:solidFill>
                    <a:schemeClr val="bg1"/>
                  </a:solidFill>
                  <a:latin typeface="Calibri" charset="0"/>
                  <a:ea typeface="ＭＳ Ｐゴシック" charset="0"/>
                </a:defRPr>
              </a:lvl9pPr>
            </a:lstStyle>
            <a:p>
              <a:pPr eaLnBrk="1" hangingPunct="1"/>
              <a:r>
                <a:rPr lang="en-US" sz="2400" dirty="0">
                  <a:solidFill>
                    <a:srgbClr val="FF0000"/>
                  </a:solidFill>
                </a:rPr>
                <a:t>CHANGES</a:t>
              </a:r>
            </a:p>
          </p:txBody>
        </p:sp>
      </p:grpSp>
    </p:spTree>
    <p:extLst>
      <p:ext uri="{BB962C8B-B14F-4D97-AF65-F5344CB8AC3E}">
        <p14:creationId xmlns:p14="http://schemas.microsoft.com/office/powerpoint/2010/main" val="1133940595"/>
      </p:ext>
    </p:extLst>
  </p:cSld>
  <p:clrMapOvr>
    <a:masterClrMapping/>
  </p:clrMapOvr>
  <p:transition spd="slow" advClick="0" advTm="435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23000"/>
                                  </p:stCondLst>
                                  <p:childTnLst>
                                    <p:set>
                                      <p:cBhvr>
                                        <p:cTn id="6" dur="1" fill="hold">
                                          <p:stCondLst>
                                            <p:cond delay="299"/>
                                          </p:stCondLst>
                                        </p:cTn>
                                        <p:tgtEl>
                                          <p:spTgt spid="3"/>
                                        </p:tgtEl>
                                        <p:attrNameLst>
                                          <p:attrName>style.visibility</p:attrName>
                                        </p:attrNameLst>
                                      </p:cBhvr>
                                      <p:to>
                                        <p:strVal val="visible"/>
                                      </p:to>
                                    </p:set>
                                  </p:childTnLst>
                                </p:cTn>
                              </p:par>
                              <p:par>
                                <p:cTn id="7" presetID="1" presetClass="entr" presetSubtype="0" fill="hold" nodeType="withEffect">
                                  <p:stCondLst>
                                    <p:cond delay="2800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3400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descr="ModelforImprovement.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53138" y="481806"/>
            <a:ext cx="2032000" cy="5626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3" name="Group 2"/>
          <p:cNvGrpSpPr>
            <a:grpSpLocks/>
          </p:cNvGrpSpPr>
          <p:nvPr/>
        </p:nvGrpSpPr>
        <p:grpSpPr bwMode="auto">
          <a:xfrm>
            <a:off x="8085138" y="546717"/>
            <a:ext cx="2749550" cy="550247"/>
            <a:chOff x="5367338" y="1092816"/>
            <a:chExt cx="2749550" cy="550247"/>
          </a:xfrm>
        </p:grpSpPr>
        <p:sp>
          <p:nvSpPr>
            <p:cNvPr id="26635" name="Right Arrow 4"/>
            <p:cNvSpPr>
              <a:spLocks noChangeArrowheads="1"/>
            </p:cNvSpPr>
            <p:nvPr/>
          </p:nvSpPr>
          <p:spPr bwMode="gray">
            <a:xfrm>
              <a:off x="5367338" y="1092816"/>
              <a:ext cx="796925" cy="550247"/>
            </a:xfrm>
            <a:prstGeom prst="rightArrow">
              <a:avLst>
                <a:gd name="adj1" fmla="val 50000"/>
                <a:gd name="adj2" fmla="val 50081"/>
              </a:avLst>
            </a:prstGeom>
            <a:solidFill>
              <a:srgbClr val="FF0000"/>
            </a:solidFill>
            <a:ln w="9525">
              <a:solidFill>
                <a:schemeClr val="bg1"/>
              </a:solidFill>
              <a:round/>
              <a:headEnd/>
              <a:tailEnd/>
            </a:ln>
          </p:spPr>
          <p:txBody>
            <a:bodyPr lIns="0" tIns="0" rIns="0" bIns="0" anchor="b">
              <a:spAutoFit/>
            </a:bodyPr>
            <a:lstStyle/>
            <a:p>
              <a:pPr algn="ctr"/>
              <a:endParaRPr lang="en-US" dirty="0">
                <a:solidFill>
                  <a:srgbClr val="FF0000"/>
                </a:solidFill>
                <a:latin typeface="Arial" charset="0"/>
              </a:endParaRPr>
            </a:p>
          </p:txBody>
        </p:sp>
        <p:sp>
          <p:nvSpPr>
            <p:cNvPr id="26636" name="TextBox 7"/>
            <p:cNvSpPr txBox="1">
              <a:spLocks noChangeArrowheads="1"/>
            </p:cNvSpPr>
            <p:nvPr/>
          </p:nvSpPr>
          <p:spPr bwMode="auto">
            <a:xfrm>
              <a:off x="6275388" y="1181100"/>
              <a:ext cx="18415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bg1"/>
                  </a:solidFill>
                  <a:latin typeface="Calibri" charset="0"/>
                  <a:ea typeface="ＭＳ Ｐゴシック" charset="0"/>
                  <a:cs typeface="ＭＳ Ｐゴシック" charset="0"/>
                </a:defRPr>
              </a:lvl1pPr>
              <a:lvl2pPr marL="742950" indent="-285750" eaLnBrk="0" hangingPunct="0">
                <a:defRPr sz="1600">
                  <a:solidFill>
                    <a:schemeClr val="bg1"/>
                  </a:solidFill>
                  <a:latin typeface="Calibri" charset="0"/>
                  <a:ea typeface="ＭＳ Ｐゴシック" charset="0"/>
                </a:defRPr>
              </a:lvl2pPr>
              <a:lvl3pPr marL="1143000" indent="-228600" eaLnBrk="0" hangingPunct="0">
                <a:defRPr sz="1600">
                  <a:solidFill>
                    <a:schemeClr val="bg1"/>
                  </a:solidFill>
                  <a:latin typeface="Calibri" charset="0"/>
                  <a:ea typeface="ＭＳ Ｐゴシック" charset="0"/>
                </a:defRPr>
              </a:lvl3pPr>
              <a:lvl4pPr marL="1600200" indent="-228600" eaLnBrk="0" hangingPunct="0">
                <a:defRPr sz="1600">
                  <a:solidFill>
                    <a:schemeClr val="bg1"/>
                  </a:solidFill>
                  <a:latin typeface="Calibri" charset="0"/>
                  <a:ea typeface="ＭＳ Ｐゴシック" charset="0"/>
                </a:defRPr>
              </a:lvl4pPr>
              <a:lvl5pPr marL="2057400" indent="-228600" eaLnBrk="0" hangingPunct="0">
                <a:defRPr sz="1600">
                  <a:solidFill>
                    <a:schemeClr val="bg1"/>
                  </a:solidFill>
                  <a:latin typeface="Calibri" charset="0"/>
                  <a:ea typeface="ＭＳ Ｐゴシック" charset="0"/>
                </a:defRPr>
              </a:lvl5pPr>
              <a:lvl6pPr marL="2514600" indent="-228600" eaLnBrk="0" fontAlgn="base" hangingPunct="0">
                <a:spcBef>
                  <a:spcPct val="0"/>
                </a:spcBef>
                <a:spcAft>
                  <a:spcPct val="0"/>
                </a:spcAft>
                <a:defRPr sz="1600">
                  <a:solidFill>
                    <a:schemeClr val="bg1"/>
                  </a:solidFill>
                  <a:latin typeface="Calibri" charset="0"/>
                  <a:ea typeface="ＭＳ Ｐゴシック" charset="0"/>
                </a:defRPr>
              </a:lvl6pPr>
              <a:lvl7pPr marL="2971800" indent="-228600" eaLnBrk="0" fontAlgn="base" hangingPunct="0">
                <a:spcBef>
                  <a:spcPct val="0"/>
                </a:spcBef>
                <a:spcAft>
                  <a:spcPct val="0"/>
                </a:spcAft>
                <a:defRPr sz="1600">
                  <a:solidFill>
                    <a:schemeClr val="bg1"/>
                  </a:solidFill>
                  <a:latin typeface="Calibri" charset="0"/>
                  <a:ea typeface="ＭＳ Ｐゴシック" charset="0"/>
                </a:defRPr>
              </a:lvl7pPr>
              <a:lvl8pPr marL="3429000" indent="-228600" eaLnBrk="0" fontAlgn="base" hangingPunct="0">
                <a:spcBef>
                  <a:spcPct val="0"/>
                </a:spcBef>
                <a:spcAft>
                  <a:spcPct val="0"/>
                </a:spcAft>
                <a:defRPr sz="1600">
                  <a:solidFill>
                    <a:schemeClr val="bg1"/>
                  </a:solidFill>
                  <a:latin typeface="Calibri" charset="0"/>
                  <a:ea typeface="ＭＳ Ｐゴシック" charset="0"/>
                </a:defRPr>
              </a:lvl8pPr>
              <a:lvl9pPr marL="3886200" indent="-228600" eaLnBrk="0" fontAlgn="base" hangingPunct="0">
                <a:spcBef>
                  <a:spcPct val="0"/>
                </a:spcBef>
                <a:spcAft>
                  <a:spcPct val="0"/>
                </a:spcAft>
                <a:defRPr sz="1600">
                  <a:solidFill>
                    <a:schemeClr val="bg1"/>
                  </a:solidFill>
                  <a:latin typeface="Calibri" charset="0"/>
                  <a:ea typeface="ＭＳ Ｐゴシック" charset="0"/>
                </a:defRPr>
              </a:lvl9pPr>
            </a:lstStyle>
            <a:p>
              <a:pPr eaLnBrk="1" hangingPunct="1"/>
              <a:r>
                <a:rPr lang="en-US" sz="2400" dirty="0">
                  <a:solidFill>
                    <a:srgbClr val="FF0000"/>
                  </a:solidFill>
                </a:rPr>
                <a:t>AIM</a:t>
              </a:r>
            </a:p>
          </p:txBody>
        </p:sp>
      </p:grpSp>
      <p:sp>
        <p:nvSpPr>
          <p:cNvPr id="13" name="TextBox 12"/>
          <p:cNvSpPr txBox="1"/>
          <p:nvPr/>
        </p:nvSpPr>
        <p:spPr>
          <a:xfrm>
            <a:off x="8618538" y="1090439"/>
            <a:ext cx="3324225" cy="2029968"/>
          </a:xfrm>
          <a:prstGeom prst="rect">
            <a:avLst/>
          </a:prstGeom>
          <a:solidFill>
            <a:schemeClr val="bg1">
              <a:lumMod val="65000"/>
            </a:schemeClr>
          </a:solidFill>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a:t>Creating a </a:t>
            </a:r>
            <a:r>
              <a:rPr lang="en-US" dirty="0">
                <a:solidFill>
                  <a:srgbClr val="0000FF"/>
                </a:solidFill>
              </a:rPr>
              <a:t>S</a:t>
            </a:r>
            <a:r>
              <a:rPr lang="en-US" dirty="0">
                <a:solidFill>
                  <a:srgbClr val="008000"/>
                </a:solidFill>
              </a:rPr>
              <a:t>M</a:t>
            </a:r>
            <a:r>
              <a:rPr lang="en-US" dirty="0">
                <a:solidFill>
                  <a:srgbClr val="FFFF00"/>
                </a:solidFill>
              </a:rPr>
              <a:t>A</a:t>
            </a:r>
            <a:r>
              <a:rPr lang="en-US" dirty="0">
                <a:solidFill>
                  <a:srgbClr val="FF6600"/>
                </a:solidFill>
              </a:rPr>
              <a:t>R</a:t>
            </a:r>
            <a:r>
              <a:rPr lang="en-US" dirty="0">
                <a:solidFill>
                  <a:srgbClr val="FF0000"/>
                </a:solidFill>
              </a:rPr>
              <a:t>T</a:t>
            </a:r>
            <a:r>
              <a:rPr lang="en-US" dirty="0"/>
              <a:t> Aim Statement</a:t>
            </a:r>
          </a:p>
          <a:p>
            <a:pPr algn="ctr"/>
            <a:r>
              <a:rPr lang="en-US" b="1" dirty="0">
                <a:solidFill>
                  <a:srgbClr val="0000FF"/>
                </a:solidFill>
              </a:rPr>
              <a:t>Specific</a:t>
            </a:r>
          </a:p>
          <a:p>
            <a:pPr algn="ctr"/>
            <a:r>
              <a:rPr lang="en-US" b="1" dirty="0">
                <a:solidFill>
                  <a:srgbClr val="FF0000"/>
                </a:solidFill>
              </a:rPr>
              <a:t> </a:t>
            </a:r>
            <a:r>
              <a:rPr lang="en-US" b="1" dirty="0">
                <a:solidFill>
                  <a:srgbClr val="008000"/>
                </a:solidFill>
              </a:rPr>
              <a:t>Measurable</a:t>
            </a:r>
          </a:p>
          <a:p>
            <a:pPr algn="ctr"/>
            <a:r>
              <a:rPr lang="en-US" b="1" dirty="0"/>
              <a:t> </a:t>
            </a:r>
            <a:r>
              <a:rPr lang="en-US" b="1" dirty="0">
                <a:solidFill>
                  <a:srgbClr val="FFFF00"/>
                </a:solidFill>
              </a:rPr>
              <a:t>Actionable/Attainable</a:t>
            </a:r>
          </a:p>
          <a:p>
            <a:pPr algn="ctr"/>
            <a:r>
              <a:rPr lang="en-US" b="1" dirty="0"/>
              <a:t> </a:t>
            </a:r>
            <a:r>
              <a:rPr lang="en-US" b="1" dirty="0">
                <a:solidFill>
                  <a:srgbClr val="FF6600"/>
                </a:solidFill>
              </a:rPr>
              <a:t>Realistic</a:t>
            </a:r>
          </a:p>
          <a:p>
            <a:pPr algn="ctr"/>
            <a:r>
              <a:rPr lang="en-US" b="1" dirty="0">
                <a:solidFill>
                  <a:srgbClr val="FF0000"/>
                </a:solidFill>
              </a:rPr>
              <a:t> Timely</a:t>
            </a:r>
          </a:p>
        </p:txBody>
      </p:sp>
      <p:sp>
        <p:nvSpPr>
          <p:cNvPr id="8" name="Title 1">
            <a:extLst>
              <a:ext uri="{FF2B5EF4-FFF2-40B4-BE49-F238E27FC236}">
                <a16:creationId xmlns:a16="http://schemas.microsoft.com/office/drawing/2014/main" id="{FA0F090C-E2F9-6C4E-BB46-C94DD8BE30B7}"/>
              </a:ext>
            </a:extLst>
          </p:cNvPr>
          <p:cNvSpPr txBox="1">
            <a:spLocks/>
          </p:cNvSpPr>
          <p:nvPr/>
        </p:nvSpPr>
        <p:spPr>
          <a:xfrm>
            <a:off x="1562100" y="946298"/>
            <a:ext cx="3378200" cy="275178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i="0" kern="1200" spc="-50" baseline="0">
                <a:solidFill>
                  <a:schemeClr val="tx1">
                    <a:lumMod val="75000"/>
                    <a:lumOff val="25000"/>
                  </a:schemeClr>
                </a:solidFill>
                <a:latin typeface="+mj-lt"/>
                <a:ea typeface="+mj-ea"/>
                <a:cs typeface="+mj-cs"/>
              </a:defRPr>
            </a:lvl1pPr>
          </a:lstStyle>
          <a:p>
            <a:r>
              <a:rPr lang="en-US">
                <a:latin typeface="Arial" charset="0"/>
              </a:rPr>
              <a:t>IHI Model for Improvement</a:t>
            </a:r>
            <a:br>
              <a:rPr lang="en-US">
                <a:latin typeface="Arial" charset="0"/>
              </a:rPr>
            </a:br>
            <a:endParaRPr lang="en-US" dirty="0">
              <a:latin typeface="Arial" charset="0"/>
            </a:endParaRPr>
          </a:p>
        </p:txBody>
      </p:sp>
    </p:spTree>
    <p:extLst>
      <p:ext uri="{BB962C8B-B14F-4D97-AF65-F5344CB8AC3E}">
        <p14:creationId xmlns:p14="http://schemas.microsoft.com/office/powerpoint/2010/main" val="3892895303"/>
      </p:ext>
    </p:extLst>
  </p:cSld>
  <p:clrMapOvr>
    <a:masterClrMapping/>
  </p:clrMapOvr>
  <p:transition spd="slow" advClick="0" advTm="435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152999"/>
            <a:ext cx="10058400" cy="807411"/>
          </a:xfrm>
        </p:spPr>
        <p:txBody>
          <a:bodyPr/>
          <a:lstStyle/>
          <a:p>
            <a:r>
              <a:rPr lang="en-US" dirty="0"/>
              <a:t>Examples</a:t>
            </a:r>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pPr>
              <a:buFont typeface="Arial" charset="0"/>
              <a:buChar char="•"/>
            </a:pPr>
            <a:r>
              <a:rPr lang="en-US" sz="2000" dirty="0"/>
              <a:t>By December 2018, 75% of hospitals in the Texas Medical Center will have written agreements for the transfer of patients to specialty care.</a:t>
            </a:r>
          </a:p>
          <a:p>
            <a:pPr>
              <a:buFont typeface="Arial" charset="0"/>
              <a:buChar char="•"/>
            </a:pPr>
            <a:endParaRPr lang="en-US" sz="2000" dirty="0"/>
          </a:p>
          <a:p>
            <a:pPr>
              <a:buFont typeface="Arial" charset="0"/>
              <a:buChar char="•"/>
            </a:pPr>
            <a:r>
              <a:rPr lang="en-US" sz="2000" dirty="0"/>
              <a:t>By January 2020, we expect a 10-point increase in pediatric readiness scores across the state of Texas.</a:t>
            </a:r>
          </a:p>
          <a:p>
            <a:pPr>
              <a:buFont typeface="Arial" charset="0"/>
              <a:buChar char="•"/>
            </a:pPr>
            <a:endParaRPr lang="en-US" sz="2000" dirty="0"/>
          </a:p>
          <a:p>
            <a:pPr>
              <a:buFont typeface="Arial" charset="0"/>
              <a:buChar char="•"/>
            </a:pPr>
            <a:r>
              <a:rPr lang="en-US" sz="2000" dirty="0"/>
              <a:t>Our ED team will attain a 5% reduction in sepsis-related deaths following 6 months of targeted education and integrating evidence-based guidelines into practice.</a:t>
            </a:r>
            <a:endParaRPr lang="en-US" dirty="0"/>
          </a:p>
          <a:p>
            <a:endParaRPr lang="en-US" dirty="0"/>
          </a:p>
        </p:txBody>
      </p:sp>
      <p:sp>
        <p:nvSpPr>
          <p:cNvPr id="4" name="Frame 3"/>
          <p:cNvSpPr/>
          <p:nvPr/>
        </p:nvSpPr>
        <p:spPr>
          <a:xfrm>
            <a:off x="855785" y="3675953"/>
            <a:ext cx="10493533" cy="1008185"/>
          </a:xfrm>
          <a:prstGeom prst="frame">
            <a:avLst/>
          </a:prstGeom>
          <a:solidFill>
            <a:srgbClr val="FFC000"/>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20500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3000" tmFilter="0, 0; .2, .5; .8, .5; 1, 0"/>
                                        <p:tgtEl>
                                          <p:spTgt spid="4"/>
                                        </p:tgtEl>
                                      </p:cBhvr>
                                    </p:animEffect>
                                    <p:animScale>
                                      <p:cBhvr>
                                        <p:cTn id="7" dur="150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0718"/>
            <a:ext cx="10515600" cy="1325563"/>
          </a:xfrm>
        </p:spPr>
        <p:txBody>
          <a:bodyPr/>
          <a:lstStyle/>
          <a:p>
            <a:r>
              <a:rPr lang="en-US" dirty="0"/>
              <a:t>Tips and Tricks</a:t>
            </a:r>
          </a:p>
        </p:txBody>
      </p:sp>
      <p:sp>
        <p:nvSpPr>
          <p:cNvPr id="3" name="Content Placeholder 2"/>
          <p:cNvSpPr>
            <a:spLocks noGrp="1"/>
          </p:cNvSpPr>
          <p:nvPr>
            <p:ph idx="1"/>
          </p:nvPr>
        </p:nvSpPr>
        <p:spPr>
          <a:xfrm>
            <a:off x="904558" y="2254968"/>
            <a:ext cx="10449242" cy="3254877"/>
          </a:xfrm>
        </p:spPr>
        <p:txBody>
          <a:bodyPr>
            <a:normAutofit fontScale="92500" lnSpcReduction="10000"/>
          </a:bodyPr>
          <a:lstStyle/>
          <a:p>
            <a:r>
              <a:rPr lang="en-US" sz="1600" dirty="0"/>
              <a:t>Consider the problem you are trying to solve… how can you demonstrate it is “solved”?</a:t>
            </a:r>
          </a:p>
          <a:p>
            <a:r>
              <a:rPr lang="en-US" sz="1600" dirty="0"/>
              <a:t>Global vs SMART AIM</a:t>
            </a:r>
          </a:p>
          <a:p>
            <a:pPr lvl="1"/>
            <a:r>
              <a:rPr lang="en-US" altLang="en-US" sz="1600" b="1" u="sng" dirty="0">
                <a:latin typeface="Arial" panose="020B0604020202020204" pitchFamily="34" charset="0"/>
                <a:ea typeface="ＭＳ Ｐゴシック" panose="020B0600070205080204" pitchFamily="34" charset="-128"/>
              </a:rPr>
              <a:t>Global AIM</a:t>
            </a:r>
            <a:r>
              <a:rPr lang="en-US" altLang="en-US" sz="1600" dirty="0">
                <a:latin typeface="Arial" panose="020B0604020202020204" pitchFamily="34" charset="0"/>
                <a:ea typeface="ＭＳ Ｐゴシック" panose="020B0600070205080204" pitchFamily="34" charset="-128"/>
              </a:rPr>
              <a:t>: Create a standardized PHM handoff process that ensures patient safety, workflow efficiency, and patient/attending satisfaction.</a:t>
            </a:r>
          </a:p>
          <a:p>
            <a:pPr lvl="1"/>
            <a:r>
              <a:rPr lang="en-US" altLang="en-US" sz="1600" b="1" u="sng" dirty="0">
                <a:latin typeface="Arial" panose="020B0604020202020204" pitchFamily="34" charset="0"/>
                <a:ea typeface="ＭＳ Ｐゴシック" panose="020B0600070205080204" pitchFamily="34" charset="-128"/>
              </a:rPr>
              <a:t>SMART AIM statement</a:t>
            </a:r>
            <a:r>
              <a:rPr lang="en-US" altLang="en-US" sz="1600" b="1" dirty="0">
                <a:latin typeface="Arial" panose="020B0604020202020204" pitchFamily="34" charset="0"/>
                <a:ea typeface="ＭＳ Ｐゴシック" panose="020B0600070205080204" pitchFamily="34" charset="-128"/>
              </a:rPr>
              <a:t>: </a:t>
            </a:r>
            <a:r>
              <a:rPr lang="en-US" altLang="en-US" sz="1600" dirty="0">
                <a:latin typeface="Arial" panose="020B0604020202020204" pitchFamily="34" charset="0"/>
                <a:ea typeface="ＭＳ Ｐゴシック" panose="020B0600070205080204" pitchFamily="34" charset="-128"/>
              </a:rPr>
              <a:t>Within six months of implementation of a standardized handoff checklist on the Pediatric Hospital Medicine service, verbal handoff time to completion will be decreased by 50% and physician satisfaction of handoff process will be improved by 50%. </a:t>
            </a:r>
          </a:p>
          <a:p>
            <a:endParaRPr lang="en-US" sz="2000" b="1" dirty="0"/>
          </a:p>
          <a:p>
            <a:r>
              <a:rPr lang="en-US" sz="2000" b="1" dirty="0"/>
              <a:t>BY</a:t>
            </a:r>
            <a:r>
              <a:rPr lang="en-US" sz="2000" dirty="0"/>
              <a:t> </a:t>
            </a:r>
            <a:r>
              <a:rPr lang="en-US" sz="2000" i="1" u="sng" dirty="0">
                <a:solidFill>
                  <a:srgbClr val="FF0000"/>
                </a:solidFill>
              </a:rPr>
              <a:t>doing an intervention on the system</a:t>
            </a:r>
            <a:r>
              <a:rPr lang="en-US" sz="2000" dirty="0"/>
              <a:t>, </a:t>
            </a:r>
            <a:r>
              <a:rPr lang="en-US" sz="2000" b="1" dirty="0"/>
              <a:t>WE WILL CHANGE </a:t>
            </a:r>
            <a:r>
              <a:rPr lang="en-US" sz="2000" i="1" u="sng" dirty="0">
                <a:solidFill>
                  <a:srgbClr val="FF0000"/>
                </a:solidFill>
              </a:rPr>
              <a:t>some part/all of the system</a:t>
            </a:r>
            <a:r>
              <a:rPr lang="en-US" sz="2000" dirty="0"/>
              <a:t>, </a:t>
            </a:r>
            <a:r>
              <a:rPr lang="en-US" sz="2000" b="1" dirty="0"/>
              <a:t>WHICH WILL RESULT IN </a:t>
            </a:r>
            <a:r>
              <a:rPr lang="en-US" sz="2000" i="1" u="sng" dirty="0">
                <a:solidFill>
                  <a:srgbClr val="FF0000"/>
                </a:solidFill>
              </a:rPr>
              <a:t>these outcomes (i.e. metrics)</a:t>
            </a:r>
            <a:r>
              <a:rPr lang="en-US" sz="2000" dirty="0"/>
              <a:t>.</a:t>
            </a:r>
          </a:p>
        </p:txBody>
      </p:sp>
      <p:pic>
        <p:nvPicPr>
          <p:cNvPr id="6" name="Picture 4" descr="Image result for targe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7726" y="36390"/>
            <a:ext cx="1718247" cy="171824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6275134" y="6056969"/>
            <a:ext cx="5916866" cy="246221"/>
          </a:xfrm>
          <a:prstGeom prst="rect">
            <a:avLst/>
          </a:prstGeom>
          <a:noFill/>
        </p:spPr>
        <p:txBody>
          <a:bodyPr wrap="square" rtlCol="0">
            <a:spAutoFit/>
          </a:bodyPr>
          <a:lstStyle/>
          <a:p>
            <a:r>
              <a:rPr lang="en-US" sz="1000" dirty="0">
                <a:solidFill>
                  <a:schemeClr val="bg1">
                    <a:lumMod val="75000"/>
                  </a:schemeClr>
                </a:solidFill>
              </a:rPr>
              <a:t>http://www.clipartkid.com/images/419/target-marketing-the-official-site-of-joe-searle-YDu1Ql-clipart.jpg</a:t>
            </a:r>
          </a:p>
        </p:txBody>
      </p:sp>
    </p:spTree>
    <p:extLst>
      <p:ext uri="{BB962C8B-B14F-4D97-AF65-F5344CB8AC3E}">
        <p14:creationId xmlns:p14="http://schemas.microsoft.com/office/powerpoint/2010/main" val="415408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449" y="954859"/>
            <a:ext cx="10058400" cy="807411"/>
          </a:xfrm>
        </p:spPr>
        <p:txBody>
          <a:bodyPr/>
          <a:lstStyle/>
          <a:p>
            <a:r>
              <a:rPr lang="en-US" dirty="0"/>
              <a:t>Stakeholder Engagement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22260250"/>
              </p:ext>
            </p:extLst>
          </p:nvPr>
        </p:nvGraphicFramePr>
        <p:xfrm>
          <a:off x="0" y="2001471"/>
          <a:ext cx="7555523"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260473" y="2330480"/>
            <a:ext cx="4195404" cy="646331"/>
          </a:xfrm>
          <a:prstGeom prst="rect">
            <a:avLst/>
          </a:prstGeom>
          <a:noFill/>
        </p:spPr>
        <p:txBody>
          <a:bodyPr wrap="square" rtlCol="0">
            <a:spAutoFit/>
          </a:bodyPr>
          <a:lstStyle/>
          <a:p>
            <a:r>
              <a:rPr lang="en-US" dirty="0"/>
              <a:t>*Organizations and People</a:t>
            </a:r>
          </a:p>
          <a:p>
            <a:r>
              <a:rPr lang="en-US" dirty="0"/>
              <a:t>*Brainstorming</a:t>
            </a:r>
          </a:p>
        </p:txBody>
      </p:sp>
      <p:sp>
        <p:nvSpPr>
          <p:cNvPr id="7" name="TextBox 6"/>
          <p:cNvSpPr txBox="1"/>
          <p:nvPr/>
        </p:nvSpPr>
        <p:spPr>
          <a:xfrm>
            <a:off x="4832746" y="3753705"/>
            <a:ext cx="4195404" cy="369332"/>
          </a:xfrm>
          <a:prstGeom prst="rect">
            <a:avLst/>
          </a:prstGeom>
          <a:noFill/>
        </p:spPr>
        <p:txBody>
          <a:bodyPr wrap="square" rtlCol="0">
            <a:spAutoFit/>
          </a:bodyPr>
          <a:lstStyle/>
          <a:p>
            <a:r>
              <a:rPr lang="en-US" dirty="0"/>
              <a:t>*Stakeholder grid</a:t>
            </a:r>
          </a:p>
        </p:txBody>
      </p:sp>
    </p:spTree>
    <p:extLst>
      <p:ext uri="{BB962C8B-B14F-4D97-AF65-F5344CB8AC3E}">
        <p14:creationId xmlns:p14="http://schemas.microsoft.com/office/powerpoint/2010/main" val="68092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6184" y="2409215"/>
            <a:ext cx="4923692" cy="806450"/>
          </a:xfrm>
        </p:spPr>
        <p:txBody>
          <a:bodyPr/>
          <a:lstStyle/>
          <a:p>
            <a:r>
              <a:rPr lang="en-US" dirty="0"/>
              <a:t>Stakeholder Grid</a:t>
            </a:r>
          </a:p>
        </p:txBody>
      </p:sp>
      <p:sp>
        <p:nvSpPr>
          <p:cNvPr id="5" name="TextBox 4"/>
          <p:cNvSpPr txBox="1"/>
          <p:nvPr/>
        </p:nvSpPr>
        <p:spPr>
          <a:xfrm>
            <a:off x="0" y="5821409"/>
            <a:ext cx="2993798" cy="369332"/>
          </a:xfrm>
          <a:prstGeom prst="rect">
            <a:avLst/>
          </a:prstGeom>
          <a:noFill/>
        </p:spPr>
        <p:txBody>
          <a:bodyPr wrap="square">
            <a:spAutoFit/>
          </a:bodyPr>
          <a:lstStyle/>
          <a:p>
            <a:pPr algn="ctr">
              <a:defRPr/>
            </a:pPr>
            <a:r>
              <a:rPr lang="en-US" sz="1800" dirty="0">
                <a:solidFill>
                  <a:schemeClr val="bg1">
                    <a:lumMod val="75000"/>
                  </a:schemeClr>
                </a:solidFill>
                <a:latin typeface="+mj-lt"/>
                <a:ea typeface="MS PGothic" panose="020B0600070205080204" pitchFamily="34" charset="-128"/>
                <a:cs typeface="+mn-cs"/>
                <a:hlinkClick r:id="rId3"/>
              </a:rPr>
              <a:t>www.mindtools.com</a:t>
            </a:r>
            <a:r>
              <a:rPr lang="en-US" dirty="0">
                <a:solidFill>
                  <a:schemeClr val="bg1">
                    <a:lumMod val="75000"/>
                  </a:schemeClr>
                </a:solidFill>
                <a:latin typeface="+mj-lt"/>
                <a:ea typeface="MS PGothic" panose="020B0600070205080204" pitchFamily="34" charset="-128"/>
              </a:rPr>
              <a:t> </a:t>
            </a:r>
            <a:endParaRPr lang="en-US" sz="1800" dirty="0">
              <a:solidFill>
                <a:schemeClr val="bg1">
                  <a:lumMod val="75000"/>
                </a:schemeClr>
              </a:solidFill>
              <a:latin typeface="+mj-lt"/>
              <a:ea typeface="MS PGothic" panose="020B0600070205080204" pitchFamily="34" charset="-128"/>
            </a:endParaRPr>
          </a:p>
        </p:txBody>
      </p:sp>
      <p:pic>
        <p:nvPicPr>
          <p:cNvPr id="6" name="Picture 5"/>
          <p:cNvPicPr>
            <a:picLocks noChangeAspect="1"/>
          </p:cNvPicPr>
          <p:nvPr/>
        </p:nvPicPr>
        <p:blipFill>
          <a:blip r:embed="rId4"/>
          <a:stretch>
            <a:fillRect/>
          </a:stretch>
        </p:blipFill>
        <p:spPr>
          <a:xfrm>
            <a:off x="5994804" y="773507"/>
            <a:ext cx="5322479" cy="5129964"/>
          </a:xfrm>
          <a:prstGeom prst="rect">
            <a:avLst/>
          </a:prstGeom>
        </p:spPr>
      </p:pic>
      <p:grpSp>
        <p:nvGrpSpPr>
          <p:cNvPr id="13" name="Group 12"/>
          <p:cNvGrpSpPr/>
          <p:nvPr/>
        </p:nvGrpSpPr>
        <p:grpSpPr>
          <a:xfrm>
            <a:off x="6735759" y="1234171"/>
            <a:ext cx="4124053" cy="4209332"/>
            <a:chOff x="5922083" y="1698002"/>
            <a:chExt cx="4124053" cy="4209332"/>
          </a:xfrm>
          <a:solidFill>
            <a:srgbClr val="3D94BA"/>
          </a:solidFill>
        </p:grpSpPr>
        <p:sp>
          <p:nvSpPr>
            <p:cNvPr id="7" name="Rectangle 6"/>
            <p:cNvSpPr/>
            <p:nvPr/>
          </p:nvSpPr>
          <p:spPr>
            <a:xfrm>
              <a:off x="5922083" y="1698002"/>
              <a:ext cx="4124053" cy="4137987"/>
            </a:xfrm>
            <a:prstGeom prst="rect">
              <a:avLst/>
            </a:prstGeom>
            <a:grp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cxnSp>
          <p:nvCxnSpPr>
            <p:cNvPr id="9" name="Straight Connector 8"/>
            <p:cNvCxnSpPr>
              <a:stCxn id="7" idx="0"/>
            </p:cNvCxnSpPr>
            <p:nvPr/>
          </p:nvCxnSpPr>
          <p:spPr>
            <a:xfrm flipH="1">
              <a:off x="7976975" y="1698002"/>
              <a:ext cx="7135" cy="4209332"/>
            </a:xfrm>
            <a:prstGeom prst="line">
              <a:avLst/>
            </a:prstGeom>
            <a:grpFill/>
            <a:ln/>
          </p:spPr>
          <p:style>
            <a:lnRef idx="3">
              <a:schemeClr val="lt1"/>
            </a:lnRef>
            <a:fillRef idx="1">
              <a:schemeClr val="accent2"/>
            </a:fillRef>
            <a:effectRef idx="1">
              <a:schemeClr val="accent2"/>
            </a:effectRef>
            <a:fontRef idx="minor">
              <a:schemeClr val="lt1"/>
            </a:fontRef>
          </p:style>
        </p:cxnSp>
        <p:cxnSp>
          <p:nvCxnSpPr>
            <p:cNvPr id="10" name="Straight Connector 9"/>
            <p:cNvCxnSpPr>
              <a:stCxn id="7" idx="1"/>
              <a:endCxn id="7" idx="3"/>
            </p:cNvCxnSpPr>
            <p:nvPr/>
          </p:nvCxnSpPr>
          <p:spPr>
            <a:xfrm>
              <a:off x="5922083" y="3766996"/>
              <a:ext cx="4124053" cy="0"/>
            </a:xfrm>
            <a:prstGeom prst="line">
              <a:avLst/>
            </a:prstGeom>
            <a:grpFill/>
            <a:ln/>
          </p:spPr>
          <p:style>
            <a:lnRef idx="3">
              <a:schemeClr val="lt1"/>
            </a:lnRef>
            <a:fillRef idx="1">
              <a:schemeClr val="accent2"/>
            </a:fillRef>
            <a:effectRef idx="1">
              <a:schemeClr val="accent2"/>
            </a:effectRef>
            <a:fontRef idx="minor">
              <a:schemeClr val="lt1"/>
            </a:fontRef>
          </p:style>
        </p:cxnSp>
      </p:grpSp>
    </p:spTree>
    <p:extLst>
      <p:ext uri="{BB962C8B-B14F-4D97-AF65-F5344CB8AC3E}">
        <p14:creationId xmlns:p14="http://schemas.microsoft.com/office/powerpoint/2010/main" val="3054040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46184" y="2409215"/>
            <a:ext cx="4923692" cy="806450"/>
          </a:xfrm>
        </p:spPr>
        <p:txBody>
          <a:bodyPr/>
          <a:lstStyle/>
          <a:p>
            <a:r>
              <a:rPr lang="en-US" dirty="0"/>
              <a:t>Stakeholder Grid</a:t>
            </a:r>
          </a:p>
        </p:txBody>
      </p:sp>
      <p:sp>
        <p:nvSpPr>
          <p:cNvPr id="5" name="TextBox 4"/>
          <p:cNvSpPr txBox="1"/>
          <p:nvPr/>
        </p:nvSpPr>
        <p:spPr>
          <a:xfrm>
            <a:off x="0" y="5821409"/>
            <a:ext cx="2993798" cy="369332"/>
          </a:xfrm>
          <a:prstGeom prst="rect">
            <a:avLst/>
          </a:prstGeom>
          <a:noFill/>
        </p:spPr>
        <p:txBody>
          <a:bodyPr wrap="square">
            <a:spAutoFit/>
          </a:bodyPr>
          <a:lstStyle/>
          <a:p>
            <a:pPr algn="ctr">
              <a:defRPr/>
            </a:pPr>
            <a:r>
              <a:rPr lang="en-US" sz="1800" dirty="0">
                <a:solidFill>
                  <a:schemeClr val="bg1">
                    <a:lumMod val="75000"/>
                  </a:schemeClr>
                </a:solidFill>
                <a:latin typeface="+mj-lt"/>
                <a:ea typeface="MS PGothic" panose="020B0600070205080204" pitchFamily="34" charset="-128"/>
                <a:cs typeface="+mn-cs"/>
                <a:hlinkClick r:id="rId3"/>
              </a:rPr>
              <a:t>www.mindtools.com</a:t>
            </a:r>
            <a:r>
              <a:rPr lang="en-US" dirty="0">
                <a:solidFill>
                  <a:schemeClr val="bg1">
                    <a:lumMod val="75000"/>
                  </a:schemeClr>
                </a:solidFill>
                <a:latin typeface="+mj-lt"/>
                <a:ea typeface="MS PGothic" panose="020B0600070205080204" pitchFamily="34" charset="-128"/>
              </a:rPr>
              <a:t> </a:t>
            </a:r>
            <a:endParaRPr lang="en-US" sz="1800" dirty="0">
              <a:solidFill>
                <a:schemeClr val="bg1">
                  <a:lumMod val="75000"/>
                </a:schemeClr>
              </a:solidFill>
              <a:latin typeface="+mj-lt"/>
              <a:ea typeface="MS PGothic" panose="020B0600070205080204" pitchFamily="34" charset="-128"/>
            </a:endParaRPr>
          </a:p>
        </p:txBody>
      </p:sp>
      <p:pic>
        <p:nvPicPr>
          <p:cNvPr id="6" name="Picture 5"/>
          <p:cNvPicPr>
            <a:picLocks noChangeAspect="1"/>
          </p:cNvPicPr>
          <p:nvPr/>
        </p:nvPicPr>
        <p:blipFill>
          <a:blip r:embed="rId4"/>
          <a:stretch>
            <a:fillRect/>
          </a:stretch>
        </p:blipFill>
        <p:spPr>
          <a:xfrm>
            <a:off x="5994804" y="773507"/>
            <a:ext cx="5322479" cy="5129964"/>
          </a:xfrm>
          <a:prstGeom prst="rect">
            <a:avLst/>
          </a:prstGeom>
        </p:spPr>
      </p:pic>
    </p:spTree>
    <p:extLst>
      <p:ext uri="{BB962C8B-B14F-4D97-AF65-F5344CB8AC3E}">
        <p14:creationId xmlns:p14="http://schemas.microsoft.com/office/powerpoint/2010/main" val="2799441465"/>
      </p:ext>
    </p:extLst>
  </p:cSld>
  <p:clrMapOvr>
    <a:masterClrMapping/>
  </p:clrMapOvr>
</p:sld>
</file>

<file path=ppt/theme/theme1.xml><?xml version="1.0" encoding="utf-8"?>
<a:theme xmlns:a="http://schemas.openxmlformats.org/drawingml/2006/main" name="RetrospectVTI">
  <a:themeElements>
    <a:clrScheme name="AnalogousFromRegularSeed_2SEEDS">
      <a:dk1>
        <a:srgbClr val="000000"/>
      </a:dk1>
      <a:lt1>
        <a:srgbClr val="FFFFFF"/>
      </a:lt1>
      <a:dk2>
        <a:srgbClr val="242641"/>
      </a:dk2>
      <a:lt2>
        <a:srgbClr val="E8E8E2"/>
      </a:lt2>
      <a:accent1>
        <a:srgbClr val="3E44C8"/>
      </a:accent1>
      <a:accent2>
        <a:srgbClr val="3C81D4"/>
      </a:accent2>
      <a:accent3>
        <a:srgbClr val="753CD4"/>
      </a:accent3>
      <a:accent4>
        <a:srgbClr val="C2882A"/>
      </a:accent4>
      <a:accent5>
        <a:srgbClr val="A6AA30"/>
      </a:accent5>
      <a:accent6>
        <a:srgbClr val="75B627"/>
      </a:accent6>
      <a:hlink>
        <a:srgbClr val="8B872E"/>
      </a:hlink>
      <a:folHlink>
        <a:srgbClr val="7F7F7F"/>
      </a:folHlink>
    </a:clrScheme>
    <a:fontScheme name="Retrospect">
      <a:majorFont>
        <a:latin typeface="Sagona Extra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agona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1587</Words>
  <Application>Microsoft Office PowerPoint</Application>
  <PresentationFormat>Widescreen</PresentationFormat>
  <Paragraphs>204</Paragraphs>
  <Slides>23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Gill Sans MT</vt:lpstr>
      <vt:lpstr>Sagona Book</vt:lpstr>
      <vt:lpstr>Sagona ExtraLight</vt:lpstr>
      <vt:lpstr>Wingdings</vt:lpstr>
      <vt:lpstr>RetrospectVTI</vt:lpstr>
      <vt:lpstr>Foundational Elements of Quality Improvement</vt:lpstr>
      <vt:lpstr>Content</vt:lpstr>
      <vt:lpstr>IHI Model for Improvement </vt:lpstr>
      <vt:lpstr>PowerPoint Presentation</vt:lpstr>
      <vt:lpstr>Examples</vt:lpstr>
      <vt:lpstr>Tips and Tricks</vt:lpstr>
      <vt:lpstr>Stakeholder Engagement</vt:lpstr>
      <vt:lpstr>Stakeholder Grid</vt:lpstr>
      <vt:lpstr>Stakeholder Grid</vt:lpstr>
      <vt:lpstr>Stakeholder Grid</vt:lpstr>
      <vt:lpstr>Stakeholder Engagement</vt:lpstr>
      <vt:lpstr>Stakeholder Engagement</vt:lpstr>
      <vt:lpstr>Time to Adoption</vt:lpstr>
      <vt:lpstr>Dissemination</vt:lpstr>
      <vt:lpstr>Key Driver Diagram</vt:lpstr>
      <vt:lpstr>Key Driver Diagram Layout</vt:lpstr>
      <vt:lpstr>Example</vt:lpstr>
      <vt:lpstr>Process Map</vt:lpstr>
      <vt:lpstr>PowerPoint Presentation</vt:lpstr>
      <vt:lpstr>Fishbone, Cause/Effect, or Ishikawa Diagrams</vt:lpstr>
      <vt:lpstr>Fishbone Diagram</vt:lpstr>
      <vt:lpstr>Fishbone Layout</vt:lpstr>
      <vt:lpstr>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Foundational Elements of Quality Improvement</dc:title>
  <dc:creator>Krystle A. Bartley</dc:creator>
  <cp:lastModifiedBy>Petika, Kasey</cp:lastModifiedBy>
  <cp:revision>3</cp:revision>
  <dcterms:created xsi:type="dcterms:W3CDTF">2020-03-09T19:19:01Z</dcterms:created>
  <dcterms:modified xsi:type="dcterms:W3CDTF">2023-03-23T14:55:40Z</dcterms:modified>
</cp:coreProperties>
</file>