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341" r:id="rId2"/>
    <p:sldId id="342" r:id="rId3"/>
    <p:sldId id="1555" r:id="rId4"/>
    <p:sldId id="1556" r:id="rId5"/>
    <p:sldId id="1650" r:id="rId6"/>
    <p:sldId id="1557" r:id="rId7"/>
    <p:sldId id="1647" r:id="rId8"/>
    <p:sldId id="164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1BA73-CBB1-FB4D-A703-87D22CDABC00}"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006B1-3C80-5949-8D2B-62FF82DE847C}" type="slidenum">
              <a:rPr lang="en-US" smtClean="0"/>
              <a:t>‹#›</a:t>
            </a:fld>
            <a:endParaRPr lang="en-US"/>
          </a:p>
        </p:txBody>
      </p:sp>
    </p:spTree>
    <p:extLst>
      <p:ext uri="{BB962C8B-B14F-4D97-AF65-F5344CB8AC3E}">
        <p14:creationId xmlns:p14="http://schemas.microsoft.com/office/powerpoint/2010/main" val="374430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8C5C-6BF3-D743-94B5-8D93D2393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48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8C5C-6BF3-D743-94B5-8D93D2393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27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26518-30F8-474F-8DFD-A7A0D9A20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85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26518-30F8-474F-8DFD-A7A0D9A20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75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3" name="Google Shape;4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Where are you joining us from today?</a:t>
            </a:r>
          </a:p>
          <a:p>
            <a:r>
              <a:rPr lang="en-US"/>
              <a:t>https://www.polleverywhere.com/clickable_images/zTtTKxzg9mNsnScsiwAPk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8C5C-6BF3-D743-94B5-8D93D2393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5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is the strangest gift you have ever received?</a:t>
            </a:r>
          </a:p>
          <a:p>
            <a:r>
              <a:rPr lang="en-US"/>
              <a:t>https://www.polleverywhere.com/free_text_polls/Gk6LqV59x4d9PsyUcaGBG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8C5C-6BF3-D743-94B5-8D93D2393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694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165E-2C41-4656-A655-AA368C919A38}"/>
              </a:ext>
            </a:extLst>
          </p:cNvPr>
          <p:cNvSpPr>
            <a:spLocks noGrp="1"/>
          </p:cNvSpPr>
          <p:nvPr>
            <p:ph type="ctrTitle" hasCustomPrompt="1"/>
          </p:nvPr>
        </p:nvSpPr>
        <p:spPr>
          <a:xfrm>
            <a:off x="1524000" y="1122363"/>
            <a:ext cx="9265920" cy="2306637"/>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Title slide</a:t>
            </a:r>
          </a:p>
        </p:txBody>
      </p:sp>
      <p:sp>
        <p:nvSpPr>
          <p:cNvPr id="3" name="Subtitle 2">
            <a:extLst>
              <a:ext uri="{FF2B5EF4-FFF2-40B4-BE49-F238E27FC236}">
                <a16:creationId xmlns:a16="http://schemas.microsoft.com/office/drawing/2014/main" id="{BA50A674-BF45-46D5-9B79-DA5CFE936DA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0778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osing slide">
  <p:cSld name="Closing slide">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838200" y="1482725"/>
            <a:ext cx="10515600" cy="87439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838200" y="2519681"/>
            <a:ext cx="10515600" cy="365728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p:nvPr/>
        </p:nvSpPr>
        <p:spPr>
          <a:xfrm>
            <a:off x="6223597" y="6287440"/>
            <a:ext cx="588772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Tahoma"/>
                <a:ea typeface="Tahoma"/>
                <a:cs typeface="Tahoma"/>
                <a:sym typeface="Tahoma"/>
              </a:rPr>
              <a:t>www.emscimprovement.center</a:t>
            </a:r>
            <a:endParaRPr/>
          </a:p>
        </p:txBody>
      </p:sp>
      <p:pic>
        <p:nvPicPr>
          <p:cNvPr id="42" name="Google Shape;42;p8"/>
          <p:cNvPicPr preferRelativeResize="0"/>
          <p:nvPr/>
        </p:nvPicPr>
        <p:blipFill rotWithShape="1">
          <a:blip r:embed="rId3">
            <a:alphaModFix/>
          </a:blip>
          <a:srcRect/>
          <a:stretch/>
        </p:blipFill>
        <p:spPr>
          <a:xfrm>
            <a:off x="4743450" y="108895"/>
            <a:ext cx="2705100" cy="1050481"/>
          </a:xfrm>
          <a:prstGeom prst="rect">
            <a:avLst/>
          </a:prstGeom>
          <a:solidFill>
            <a:schemeClr val="lt1"/>
          </a:solidFill>
          <a:ln>
            <a:noFill/>
          </a:ln>
        </p:spPr>
      </p:pic>
    </p:spTree>
    <p:extLst>
      <p:ext uri="{BB962C8B-B14F-4D97-AF65-F5344CB8AC3E}">
        <p14:creationId xmlns:p14="http://schemas.microsoft.com/office/powerpoint/2010/main" val="329974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10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65BE-8C67-41F0-8C51-CC55DE988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C8BCED-B12A-40E8-BF59-14DEB39C62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923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30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hart" type="chart">
  <p:cSld name="Title and Chart">
    <p:spTree>
      <p:nvGrpSpPr>
        <p:cNvPr id="1" name="Shape 25"/>
        <p:cNvGrpSpPr/>
        <p:nvPr/>
      </p:nvGrpSpPr>
      <p:grpSpPr>
        <a:xfrm>
          <a:off x="0" y="0"/>
          <a:ext cx="0" cy="0"/>
          <a:chOff x="0" y="0"/>
          <a:chExt cx="0" cy="0"/>
        </a:xfrm>
      </p:grpSpPr>
      <p:sp>
        <p:nvSpPr>
          <p:cNvPr id="26" name="Google Shape;26;p81"/>
          <p:cNvSpPr txBox="1">
            <a:spLocks noGrp="1"/>
          </p:cNvSpPr>
          <p:nvPr>
            <p:ph type="title"/>
          </p:nvPr>
        </p:nvSpPr>
        <p:spPr>
          <a:xfrm>
            <a:off x="914400" y="228600"/>
            <a:ext cx="103632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1"/>
          <p:cNvSpPr>
            <a:spLocks noGrp="1"/>
          </p:cNvSpPr>
          <p:nvPr>
            <p:ph type="chart" idx="2"/>
          </p:nvPr>
        </p:nvSpPr>
        <p:spPr>
          <a:xfrm>
            <a:off x="914400" y="1524000"/>
            <a:ext cx="10363200" cy="4191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1"/>
          <p:cNvSpPr txBox="1">
            <a:spLocks noGrp="1"/>
          </p:cNvSpPr>
          <p:nvPr>
            <p:ph type="dt" idx="10"/>
          </p:nvPr>
        </p:nvSpPr>
        <p:spPr>
          <a:xfrm>
            <a:off x="5892800" y="6400800"/>
            <a:ext cx="1625600" cy="381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81"/>
          <p:cNvSpPr txBox="1">
            <a:spLocks noGrp="1"/>
          </p:cNvSpPr>
          <p:nvPr>
            <p:ph type="ftr" idx="11"/>
          </p:nvPr>
        </p:nvSpPr>
        <p:spPr>
          <a:xfrm>
            <a:off x="7518400" y="6400800"/>
            <a:ext cx="2946400" cy="381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81"/>
          <p:cNvSpPr txBox="1">
            <a:spLocks noGrp="1"/>
          </p:cNvSpPr>
          <p:nvPr>
            <p:ph type="sldNum" idx="12"/>
          </p:nvPr>
        </p:nvSpPr>
        <p:spPr>
          <a:xfrm>
            <a:off x="10464800" y="6400800"/>
            <a:ext cx="1016000" cy="381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557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slide" type="twoObj">
  <p:cSld name="Comparison slide">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838200" y="365125"/>
            <a:ext cx="10515600" cy="8540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34E9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838200" y="1398904"/>
            <a:ext cx="5181600" cy="47377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4"/>
          <p:cNvSpPr txBox="1">
            <a:spLocks noGrp="1"/>
          </p:cNvSpPr>
          <p:nvPr>
            <p:ph type="body" idx="2"/>
          </p:nvPr>
        </p:nvSpPr>
        <p:spPr>
          <a:xfrm>
            <a:off x="6172200" y="1398905"/>
            <a:ext cx="5181600" cy="4737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44"/>
          <p:cNvPicPr preferRelativeResize="0"/>
          <p:nvPr/>
        </p:nvPicPr>
        <p:blipFill rotWithShape="1">
          <a:blip r:embed="rId2">
            <a:alphaModFix/>
          </a:blip>
          <a:srcRect/>
          <a:stretch/>
        </p:blipFill>
        <p:spPr>
          <a:xfrm>
            <a:off x="10028583" y="6259747"/>
            <a:ext cx="1540565" cy="598253"/>
          </a:xfrm>
          <a:prstGeom prst="rect">
            <a:avLst/>
          </a:prstGeom>
          <a:noFill/>
          <a:ln>
            <a:noFill/>
          </a:ln>
        </p:spPr>
      </p:pic>
    </p:spTree>
    <p:extLst>
      <p:ext uri="{BB962C8B-B14F-4D97-AF65-F5344CB8AC3E}">
        <p14:creationId xmlns:p14="http://schemas.microsoft.com/office/powerpoint/2010/main" val="340858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cknowledgement and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1A12D-2ECE-C447-BAA2-27D22A55E8A1}"/>
              </a:ext>
            </a:extLst>
          </p:cNvPr>
          <p:cNvSpPr txBox="1"/>
          <p:nvPr userDrawn="1"/>
        </p:nvSpPr>
        <p:spPr>
          <a:xfrm>
            <a:off x="838200" y="1375186"/>
            <a:ext cx="10515600" cy="2800767"/>
          </a:xfrm>
          <a:prstGeom prst="rect">
            <a:avLst/>
          </a:prstGeom>
          <a:noFill/>
        </p:spPr>
        <p:txBody>
          <a:bodyPr wrap="square" rtlCol="0">
            <a:spAutoFit/>
          </a:bodyPr>
          <a:lstStyle/>
          <a:p>
            <a:pPr algn="l"/>
            <a:r>
              <a:rPr lang="en-US" sz="2200" dirty="0">
                <a:latin typeface="+mn-lt"/>
                <a:ea typeface="Tahoma" panose="020B0604030504040204" pitchFamily="34" charset="0"/>
                <a:cs typeface="Tahoma" panose="020B0604030504040204" pitchFamily="34" charset="0"/>
              </a:rPr>
              <a:t>The Emergency Medical Services for Children Innovation and Improvement Center is supported by the Health Resources and Services Administration (HRSA) of the U.S. Department of Health and Human Services (HHS) as part of an award (U07MC37471) totaling $3M with 0 percent financed with nongovernmental sources. The contents are those of the author(s) and do not necessarily represent the official views of, nor an endorsement, by HRSA, HHS, or the U.S. Government. For more information, please visit HRSA.gov.</a:t>
            </a:r>
          </a:p>
          <a:p>
            <a:endParaRPr lang="en-US" sz="2200" dirty="0">
              <a:latin typeface="+mn-lt"/>
            </a:endParaRPr>
          </a:p>
        </p:txBody>
      </p:sp>
      <p:sp>
        <p:nvSpPr>
          <p:cNvPr id="5" name="TextBox 4">
            <a:extLst>
              <a:ext uri="{FF2B5EF4-FFF2-40B4-BE49-F238E27FC236}">
                <a16:creationId xmlns:a16="http://schemas.microsoft.com/office/drawing/2014/main" id="{EF941C52-EA80-4AF7-83DE-F1F8E13B8E4F}"/>
              </a:ext>
            </a:extLst>
          </p:cNvPr>
          <p:cNvSpPr txBox="1"/>
          <p:nvPr userDrawn="1"/>
        </p:nvSpPr>
        <p:spPr>
          <a:xfrm>
            <a:off x="838200" y="472559"/>
            <a:ext cx="10629900" cy="861774"/>
          </a:xfrm>
          <a:prstGeom prst="rect">
            <a:avLst/>
          </a:prstGeom>
          <a:noFill/>
        </p:spPr>
        <p:txBody>
          <a:bodyPr wrap="square">
            <a:spAutoFit/>
          </a:bodyPr>
          <a:lstStyle/>
          <a:p>
            <a:r>
              <a:rPr lang="en-US" sz="5000" dirty="0">
                <a:solidFill>
                  <a:srgbClr val="034E91"/>
                </a:solidFill>
                <a:latin typeface="Tahoma" panose="020B0604030504040204" pitchFamily="34" charset="0"/>
                <a:ea typeface="Tahoma" panose="020B0604030504040204" pitchFamily="34" charset="0"/>
                <a:cs typeface="Tahoma" panose="020B0604030504040204" pitchFamily="34" charset="0"/>
              </a:rPr>
              <a:t>Acknowledgement &amp; Disclaimer</a:t>
            </a:r>
          </a:p>
        </p:txBody>
      </p:sp>
      <p:pic>
        <p:nvPicPr>
          <p:cNvPr id="6" name="Picture 5">
            <a:extLst>
              <a:ext uri="{FF2B5EF4-FFF2-40B4-BE49-F238E27FC236}">
                <a16:creationId xmlns:a16="http://schemas.microsoft.com/office/drawing/2014/main" id="{4E470C52-2F1E-4F47-AF6D-DCBC674B1EB7}"/>
              </a:ext>
            </a:extLst>
          </p:cNvPr>
          <p:cNvPicPr>
            <a:picLocks noChangeAspect="1"/>
          </p:cNvPicPr>
          <p:nvPr userDrawn="1"/>
        </p:nvPicPr>
        <p:blipFill>
          <a:blip r:embed="rId3"/>
          <a:stretch>
            <a:fillRect/>
          </a:stretch>
        </p:blipFill>
        <p:spPr>
          <a:xfrm>
            <a:off x="10028583" y="6259747"/>
            <a:ext cx="1540565" cy="598253"/>
          </a:xfrm>
          <a:prstGeom prst="rect">
            <a:avLst/>
          </a:prstGeom>
        </p:spPr>
      </p:pic>
    </p:spTree>
    <p:extLst>
      <p:ext uri="{BB962C8B-B14F-4D97-AF65-F5344CB8AC3E}">
        <p14:creationId xmlns:p14="http://schemas.microsoft.com/office/powerpoint/2010/main" val="373179802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p:cNvSpPr/>
          <p:nvPr userDrawn="1"/>
        </p:nvSpPr>
        <p:spPr>
          <a:xfrm>
            <a:off x="10947401" y="282574"/>
            <a:ext cx="856129" cy="1600200"/>
          </a:xfrm>
          <a:prstGeom prst="rect">
            <a:avLst/>
          </a:prstGeom>
          <a:solidFill>
            <a:srgbClr val="034E91"/>
          </a:solidFill>
          <a:ln>
            <a:solidFill>
              <a:srgbClr val="03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1pPr>
              <a:buClr>
                <a:schemeClr val="accent3">
                  <a:lumMod val="50000"/>
                </a:schemeClr>
              </a:buClr>
              <a:defRPr/>
            </a:lvl1pPr>
            <a:lvl2pPr>
              <a:buClr>
                <a:schemeClr val="accent3">
                  <a:lumMod val="50000"/>
                </a:schemeClr>
              </a:buClr>
              <a:defRPr/>
            </a:lvl2pPr>
            <a:lvl3pPr>
              <a:buClr>
                <a:schemeClr val="accent3">
                  <a:lumMod val="50000"/>
                </a:schemeClr>
              </a:buClr>
              <a:defRPr/>
            </a:lvl3pPr>
            <a:lvl4pPr>
              <a:buClr>
                <a:schemeClr val="accent3">
                  <a:lumMod val="50000"/>
                </a:schemeClr>
              </a:buClr>
              <a:defRPr/>
            </a:lvl4pPr>
            <a:lvl5pPr>
              <a:buClr>
                <a:schemeClr val="accent3">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97C909-F52C-4A20-9793-B149EC9F0569}" type="datetime1">
              <a:rPr lang="en-US" smtClean="0">
                <a:solidFill>
                  <a:prstClr val="black">
                    <a:lumMod val="65000"/>
                    <a:lumOff val="35000"/>
                  </a:prstClr>
                </a:solidFill>
              </a:rPr>
              <a:pPr/>
              <a:t>3/1/22</a:t>
            </a:fld>
            <a:endParaRPr lang="en-US" dirty="0">
              <a:solidFill>
                <a:prstClr val="black">
                  <a:lumMod val="65000"/>
                  <a:lumOff val="35000"/>
                </a:prstClr>
              </a:solidFill>
            </a:endParaRPr>
          </a:p>
        </p:txBody>
      </p:sp>
    </p:spTree>
    <p:extLst>
      <p:ext uri="{BB962C8B-B14F-4D97-AF65-F5344CB8AC3E}">
        <p14:creationId xmlns:p14="http://schemas.microsoft.com/office/powerpoint/2010/main" val="185086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DF1FFA77-8D76-449C-958E-D8373A9E35AE}" type="datetimeFigureOut">
              <a:rPr lang="en-US" smtClean="0"/>
              <a:t>3/1/22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99E3C88-3022-4EA9-B8C5-24D42E6531E6}" type="slidenum">
              <a:rPr lang="en-US" smtClean="0"/>
              <a:t>‹#›</a:t>
            </a:fld>
            <a:endParaRPr lang="en-US"/>
          </a:p>
        </p:txBody>
      </p:sp>
    </p:spTree>
    <p:extLst>
      <p:ext uri="{BB962C8B-B14F-4D97-AF65-F5344CB8AC3E}">
        <p14:creationId xmlns:p14="http://schemas.microsoft.com/office/powerpoint/2010/main" val="110449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6DA91-4784-4BF1-8BBE-2F92F9661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BD1FD3-0647-4042-82D3-B3758639A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32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rgbClr val="0450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mscimprovement.center/collaboratives/pwdc/traum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mscimprovement.center/collaboratives/pwdc/trauma/record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collaboratives@emscimprovement.cen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ollaboratives@emscimprovement.cen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ellmed-utexas.zoom.us/j/99748490666"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pollev.com/traumaspri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A8D4-AE92-4470-9542-7E1976CE4F00}"/>
              </a:ext>
            </a:extLst>
          </p:cNvPr>
          <p:cNvSpPr>
            <a:spLocks noGrp="1"/>
          </p:cNvSpPr>
          <p:nvPr>
            <p:ph type="ctrTitle"/>
          </p:nvPr>
        </p:nvSpPr>
        <p:spPr>
          <a:xfrm>
            <a:off x="1242391" y="1122363"/>
            <a:ext cx="9707217" cy="2306637"/>
          </a:xfrm>
        </p:spPr>
        <p:txBody>
          <a:bodyPr>
            <a:normAutofit fontScale="90000"/>
          </a:bodyPr>
          <a:lstStyle/>
          <a:p>
            <a:r>
              <a:rPr lang="en-US" sz="3100" dirty="0"/>
              <a:t>PWDC</a:t>
            </a:r>
            <a:r>
              <a:rPr lang="en-US" dirty="0"/>
              <a:t> </a:t>
            </a:r>
            <a:br>
              <a:rPr lang="en-US" dirty="0"/>
            </a:br>
            <a:r>
              <a:rPr lang="en-US" dirty="0"/>
              <a:t>Trauma Improvement Sprint</a:t>
            </a:r>
          </a:p>
        </p:txBody>
      </p:sp>
      <p:sp>
        <p:nvSpPr>
          <p:cNvPr id="3" name="Subtitle 2">
            <a:extLst>
              <a:ext uri="{FF2B5EF4-FFF2-40B4-BE49-F238E27FC236}">
                <a16:creationId xmlns:a16="http://schemas.microsoft.com/office/drawing/2014/main" id="{6B9A502C-6390-4035-AB66-6A2B8E6A9182}"/>
              </a:ext>
            </a:extLst>
          </p:cNvPr>
          <p:cNvSpPr>
            <a:spLocks noGrp="1"/>
          </p:cNvSpPr>
          <p:nvPr>
            <p:ph type="subTitle" idx="1"/>
          </p:nvPr>
        </p:nvSpPr>
        <p:spPr/>
        <p:txBody>
          <a:bodyPr/>
          <a:lstStyle/>
          <a:p>
            <a:r>
              <a:rPr lang="en-US" dirty="0"/>
              <a:t>Day 2 | March 2</a:t>
            </a:r>
          </a:p>
        </p:txBody>
      </p:sp>
    </p:spTree>
    <p:extLst>
      <p:ext uri="{BB962C8B-B14F-4D97-AF65-F5344CB8AC3E}">
        <p14:creationId xmlns:p14="http://schemas.microsoft.com/office/powerpoint/2010/main" val="314588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8C68EA-B6AC-2242-A0E3-B25389457C5E}"/>
              </a:ext>
            </a:extLst>
          </p:cNvPr>
          <p:cNvSpPr txBox="1"/>
          <p:nvPr/>
        </p:nvSpPr>
        <p:spPr>
          <a:xfrm>
            <a:off x="922283" y="4240924"/>
            <a:ext cx="931742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The planners and presenters of this course have no conflicts of interest to disclose.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This session is being recorded. A recording of this session will be posted to the Trauma Improvement Sprint website: </a:t>
            </a:r>
            <a:r>
              <a:rPr kumimoji="0" lang="en-US" sz="22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hlinkClick r:id="rId3"/>
              </a:rPr>
              <a:t>https://emscimprovement.center/collaboratives/pwdc/trauma/</a:t>
            </a:r>
            <a:r>
              <a:rPr kumimoji="0" lang="en-US" sz="22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527107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3366-180D-4DE7-A992-666DAFB43134}"/>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C6190224-DF2C-4F4A-8997-2AC525E29D29}"/>
              </a:ext>
            </a:extLst>
          </p:cNvPr>
          <p:cNvSpPr>
            <a:spLocks noGrp="1"/>
          </p:cNvSpPr>
          <p:nvPr>
            <p:ph idx="1"/>
          </p:nvPr>
        </p:nvSpPr>
        <p:spPr>
          <a:xfrm>
            <a:off x="838200" y="1477755"/>
            <a:ext cx="10515600" cy="4351338"/>
          </a:xfrm>
        </p:spPr>
        <p:txBody>
          <a:bodyPr>
            <a:noAutofit/>
          </a:bodyPr>
          <a:lstStyle/>
          <a:p>
            <a:pPr marL="0" indent="0">
              <a:buNone/>
            </a:pPr>
            <a:r>
              <a:rPr lang="en-US" sz="2000" b="1" dirty="0">
                <a:latin typeface="+mn-lt"/>
              </a:rPr>
              <a:t>Audio / Video</a:t>
            </a:r>
          </a:p>
          <a:p>
            <a:pPr marL="800100" lvl="1" indent="-342900">
              <a:lnSpc>
                <a:spcPct val="100000"/>
              </a:lnSpc>
              <a:spcBef>
                <a:spcPts val="0"/>
              </a:spcBef>
              <a:spcAft>
                <a:spcPts val="1200"/>
              </a:spcAft>
            </a:pPr>
            <a:r>
              <a:rPr lang="en-US" sz="2000" dirty="0">
                <a:latin typeface="+mn-lt"/>
                <a:ea typeface="Calibri" panose="020F0502020204030204" pitchFamily="34" charset="0"/>
                <a:cs typeface="Times New Roman" panose="02020603050405020304" pitchFamily="18" charset="0"/>
              </a:rPr>
              <a:t>You are muted and in listen-only mode</a:t>
            </a:r>
          </a:p>
          <a:p>
            <a:pPr marL="800100" lvl="1" indent="-342900">
              <a:lnSpc>
                <a:spcPct val="100000"/>
              </a:lnSpc>
              <a:spcBef>
                <a:spcPts val="0"/>
              </a:spcBef>
              <a:spcAft>
                <a:spcPts val="1200"/>
              </a:spcAft>
            </a:pPr>
            <a:r>
              <a:rPr lang="en-US" sz="2000" dirty="0">
                <a:latin typeface="+mn-lt"/>
                <a:cs typeface="Times New Roman" panose="02020603050405020304" pitchFamily="18" charset="0"/>
              </a:rPr>
              <a:t>Please use the chat for comments and the Q&amp;A box for questions.</a:t>
            </a:r>
          </a:p>
          <a:p>
            <a:pPr marL="800100" lvl="1" indent="-342900">
              <a:lnSpc>
                <a:spcPct val="100000"/>
              </a:lnSpc>
              <a:spcBef>
                <a:spcPts val="0"/>
              </a:spcBef>
              <a:spcAft>
                <a:spcPts val="1200"/>
              </a:spcAft>
            </a:pPr>
            <a:r>
              <a:rPr lang="en-US" sz="2000" dirty="0">
                <a:latin typeface="+mn-lt"/>
                <a:cs typeface="Times New Roman" panose="02020603050405020304" pitchFamily="18" charset="0"/>
              </a:rPr>
              <a:t>Join us for the discussion hour at the end of each day. Here, you will be able to come off mute and have video.</a:t>
            </a:r>
            <a:endParaRPr lang="en-US" sz="2000" dirty="0">
              <a:latin typeface="+mn-lt"/>
            </a:endParaRPr>
          </a:p>
          <a:p>
            <a:pPr marL="0" indent="0">
              <a:buNone/>
            </a:pPr>
            <a:r>
              <a:rPr lang="en-US" sz="2000" b="1" dirty="0">
                <a:latin typeface="+mn-lt"/>
              </a:rPr>
              <a:t>Slides &amp; Recording</a:t>
            </a:r>
          </a:p>
          <a:p>
            <a:pPr lvl="1"/>
            <a:r>
              <a:rPr lang="en-US" sz="2000" dirty="0">
                <a:latin typeface="+mn-lt"/>
              </a:rPr>
              <a:t>The sessions are being recorded. </a:t>
            </a:r>
          </a:p>
          <a:p>
            <a:pPr lvl="1"/>
            <a:r>
              <a:rPr lang="en-US" sz="2000" dirty="0">
                <a:latin typeface="+mn-lt"/>
              </a:rPr>
              <a:t>The slides and recordings will be available here: </a:t>
            </a:r>
            <a:r>
              <a:rPr lang="en-US" sz="2000" dirty="0">
                <a:latin typeface="+mn-lt"/>
                <a:hlinkClick r:id="rId3"/>
              </a:rPr>
              <a:t>https://emscimprovement.center/collaboratives/pwdc/trauma/recording/</a:t>
            </a:r>
            <a:r>
              <a:rPr lang="en-US" sz="2000" dirty="0">
                <a:latin typeface="+mn-lt"/>
              </a:rPr>
              <a:t> </a:t>
            </a:r>
          </a:p>
          <a:p>
            <a:pPr lvl="1"/>
            <a:r>
              <a:rPr lang="en-US" sz="2000" dirty="0">
                <a:latin typeface="+mn-lt"/>
              </a:rPr>
              <a:t>If you have any questions, please email </a:t>
            </a:r>
            <a:r>
              <a:rPr lang="en-US" sz="2000" dirty="0">
                <a:latin typeface="+mn-lt"/>
                <a:hlinkClick r:id="rId4"/>
              </a:rPr>
              <a:t>collaboratives@emscimprovement.center</a:t>
            </a:r>
            <a:r>
              <a:rPr lang="en-US" sz="2000" dirty="0">
                <a:latin typeface="+mn-lt"/>
              </a:rPr>
              <a:t> </a:t>
            </a:r>
          </a:p>
        </p:txBody>
      </p:sp>
      <p:pic>
        <p:nvPicPr>
          <p:cNvPr id="7" name="Picture 6">
            <a:extLst>
              <a:ext uri="{FF2B5EF4-FFF2-40B4-BE49-F238E27FC236}">
                <a16:creationId xmlns:a16="http://schemas.microsoft.com/office/drawing/2014/main" id="{01425944-6E7C-294E-BC84-213D8C531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4554" y="183045"/>
            <a:ext cx="2044700" cy="2019300"/>
          </a:xfrm>
          <a:prstGeom prst="rect">
            <a:avLst/>
          </a:prstGeom>
        </p:spPr>
      </p:pic>
      <p:sp>
        <p:nvSpPr>
          <p:cNvPr id="8" name="TextBox 7">
            <a:extLst>
              <a:ext uri="{FF2B5EF4-FFF2-40B4-BE49-F238E27FC236}">
                <a16:creationId xmlns:a16="http://schemas.microsoft.com/office/drawing/2014/main" id="{3C1A1B72-8395-6F4A-9F31-49496EC3E58F}"/>
              </a:ext>
            </a:extLst>
          </p:cNvPr>
          <p:cNvSpPr txBox="1"/>
          <p:nvPr/>
        </p:nvSpPr>
        <p:spPr>
          <a:xfrm>
            <a:off x="9824554" y="2119619"/>
            <a:ext cx="22661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the agenda</a:t>
            </a:r>
          </a:p>
        </p:txBody>
      </p:sp>
    </p:spTree>
    <p:extLst>
      <p:ext uri="{BB962C8B-B14F-4D97-AF65-F5344CB8AC3E}">
        <p14:creationId xmlns:p14="http://schemas.microsoft.com/office/powerpoint/2010/main" val="943806809"/>
      </p:ext>
    </p:extLst>
  </p:cSld>
  <p:clrMapOvr>
    <a:masterClrMapping/>
  </p:clrMapOvr>
  <p:transition spd="slow"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3366-180D-4DE7-A992-666DAFB43134}"/>
              </a:ext>
            </a:extLst>
          </p:cNvPr>
          <p:cNvSpPr>
            <a:spLocks noGrp="1"/>
          </p:cNvSpPr>
          <p:nvPr>
            <p:ph type="title"/>
          </p:nvPr>
        </p:nvSpPr>
        <p:spPr/>
        <p:txBody>
          <a:bodyPr/>
          <a:lstStyle/>
          <a:p>
            <a:r>
              <a:rPr lang="en-US" dirty="0"/>
              <a:t>Continuing Education (CE)</a:t>
            </a:r>
          </a:p>
        </p:txBody>
      </p:sp>
      <p:sp>
        <p:nvSpPr>
          <p:cNvPr id="3" name="Content Placeholder 2">
            <a:extLst>
              <a:ext uri="{FF2B5EF4-FFF2-40B4-BE49-F238E27FC236}">
                <a16:creationId xmlns:a16="http://schemas.microsoft.com/office/drawing/2014/main" id="{C6190224-DF2C-4F4A-8997-2AC525E29D29}"/>
              </a:ext>
            </a:extLst>
          </p:cNvPr>
          <p:cNvSpPr>
            <a:spLocks noGrp="1"/>
          </p:cNvSpPr>
          <p:nvPr>
            <p:ph idx="1"/>
          </p:nvPr>
        </p:nvSpPr>
        <p:spPr>
          <a:xfrm>
            <a:off x="838200" y="1477755"/>
            <a:ext cx="10515600" cy="4351338"/>
          </a:xfrm>
        </p:spPr>
        <p:txBody>
          <a:bodyPr>
            <a:noAutofit/>
          </a:bodyPr>
          <a:lstStyle/>
          <a:p>
            <a:pPr marL="0" indent="0">
              <a:buNone/>
            </a:pPr>
            <a:r>
              <a:rPr lang="en-US" sz="1800" b="1" dirty="0">
                <a:solidFill>
                  <a:srgbClr val="C00000"/>
                </a:solidFill>
                <a:latin typeface="+mn-lt"/>
              </a:rPr>
              <a:t>The planners and presenters of this course have no conflicts of interest to disclose.</a:t>
            </a:r>
          </a:p>
          <a:p>
            <a:pPr marL="0" indent="0">
              <a:buNone/>
            </a:pPr>
            <a:r>
              <a:rPr lang="en-US" sz="1800" b="1" dirty="0">
                <a:latin typeface="+mn-lt"/>
              </a:rPr>
              <a:t>Learning Objectives</a:t>
            </a:r>
          </a:p>
          <a:p>
            <a:pPr marL="800100" lvl="1" indent="-342900">
              <a:lnSpc>
                <a:spcPct val="100000"/>
              </a:lnSpc>
              <a:spcBef>
                <a:spcPts val="0"/>
              </a:spcBef>
              <a:spcAft>
                <a:spcPts val="1200"/>
              </a:spcAft>
            </a:pPr>
            <a:r>
              <a:rPr lang="en-US" sz="1800" dirty="0">
                <a:latin typeface="+mn-lt"/>
                <a:ea typeface="Calibri" panose="020F0502020204030204" pitchFamily="34" charset="0"/>
                <a:cs typeface="Times New Roman" panose="02020603050405020304" pitchFamily="18" charset="0"/>
              </a:rPr>
              <a:t>Understand how the new VRC Standards will incorporate pediatric readiness to improve pediatric care at all trauma centers.</a:t>
            </a:r>
          </a:p>
          <a:p>
            <a:pPr marL="800100" lvl="1" indent="-342900">
              <a:lnSpc>
                <a:spcPct val="100000"/>
              </a:lnSpc>
              <a:spcBef>
                <a:spcPts val="0"/>
              </a:spcBef>
              <a:spcAft>
                <a:spcPts val="1200"/>
              </a:spcAft>
            </a:pPr>
            <a:r>
              <a:rPr lang="en-US" sz="1800" dirty="0">
                <a:latin typeface="+mn-lt"/>
                <a:ea typeface="Calibri" panose="020F0502020204030204" pitchFamily="34" charset="0"/>
                <a:cs typeface="Times New Roman" panose="02020603050405020304" pitchFamily="18" charset="0"/>
              </a:rPr>
              <a:t>Describe the responsibilities of a Pediatric Emergency Care Coordinator (PECC) and who at your center could potentially fill this role, and how that role can improve pediatric patient care at your center.</a:t>
            </a:r>
          </a:p>
          <a:p>
            <a:pPr marL="800100" lvl="1" indent="-342900">
              <a:lnSpc>
                <a:spcPct val="100000"/>
              </a:lnSpc>
              <a:spcBef>
                <a:spcPts val="0"/>
              </a:spcBef>
              <a:spcAft>
                <a:spcPts val="1200"/>
              </a:spcAft>
            </a:pPr>
            <a:r>
              <a:rPr lang="en-US" sz="1800" dirty="0">
                <a:latin typeface="+mn-lt"/>
              </a:rPr>
              <a:t>Understand </a:t>
            </a:r>
            <a:r>
              <a:rPr lang="en-US" sz="1800" b="1" i="1" u="sng" dirty="0">
                <a:latin typeface="+mn-lt"/>
              </a:rPr>
              <a:t>how</a:t>
            </a:r>
            <a:r>
              <a:rPr lang="en-US" sz="1800" dirty="0">
                <a:latin typeface="+mn-lt"/>
              </a:rPr>
              <a:t> best to implement pediatric readiness efforts within your trauma center</a:t>
            </a:r>
          </a:p>
          <a:p>
            <a:pPr marL="0" indent="0">
              <a:buNone/>
            </a:pPr>
            <a:r>
              <a:rPr lang="en-US" sz="1800" b="1" dirty="0">
                <a:latin typeface="+mn-lt"/>
              </a:rPr>
              <a:t>To Claim</a:t>
            </a:r>
          </a:p>
          <a:p>
            <a:pPr lvl="1"/>
            <a:r>
              <a:rPr lang="en-US" sz="1800" dirty="0">
                <a:latin typeface="+mn-lt"/>
              </a:rPr>
              <a:t>You must attend the live session to be eligible for credit.</a:t>
            </a:r>
          </a:p>
          <a:p>
            <a:pPr lvl="1"/>
            <a:r>
              <a:rPr lang="en-US" sz="1800" dirty="0">
                <a:latin typeface="+mn-lt"/>
              </a:rPr>
              <a:t>Complete the post-session evaluation each day. This will be automatically emailed to you following today’s session. </a:t>
            </a:r>
          </a:p>
          <a:p>
            <a:pPr lvl="1"/>
            <a:r>
              <a:rPr lang="en-US" sz="1800" dirty="0">
                <a:latin typeface="+mn-lt"/>
              </a:rPr>
              <a:t>If you have any questions, please email </a:t>
            </a:r>
            <a:r>
              <a:rPr lang="en-US" sz="1800" dirty="0">
                <a:latin typeface="+mn-lt"/>
                <a:hlinkClick r:id="rId3"/>
              </a:rPr>
              <a:t>collaboratives@emscimprovement.center</a:t>
            </a:r>
            <a:r>
              <a:rPr lang="en-US" sz="1800" dirty="0">
                <a:latin typeface="+mn-lt"/>
              </a:rPr>
              <a:t> </a:t>
            </a:r>
          </a:p>
        </p:txBody>
      </p:sp>
      <p:sp>
        <p:nvSpPr>
          <p:cNvPr id="4" name="Rectangle 3">
            <a:extLst>
              <a:ext uri="{FF2B5EF4-FFF2-40B4-BE49-F238E27FC236}">
                <a16:creationId xmlns:a16="http://schemas.microsoft.com/office/drawing/2014/main" id="{AA392C22-0089-1040-8165-F39D41067316}"/>
              </a:ext>
            </a:extLst>
          </p:cNvPr>
          <p:cNvSpPr/>
          <p:nvPr/>
        </p:nvSpPr>
        <p:spPr>
          <a:xfrm>
            <a:off x="2204279" y="6023078"/>
            <a:ext cx="97326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a:ea typeface="Tahoma"/>
                <a:cs typeface="Tahoma"/>
                <a:sym typeface="Tahoma"/>
              </a:rPr>
              <a:t>The nursing continuing professional development activity was approved by the Emergency Nurses Association, an accredited approver by the American Nurses Credentialing Center’s Commission on Accreditation.</a:t>
            </a:r>
            <a:endParaRPr kumimoji="0" lang="en-US" sz="1200" b="0" i="1"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p:txBody>
      </p:sp>
      <p:pic>
        <p:nvPicPr>
          <p:cNvPr id="5" name="Picture 4">
            <a:extLst>
              <a:ext uri="{FF2B5EF4-FFF2-40B4-BE49-F238E27FC236}">
                <a16:creationId xmlns:a16="http://schemas.microsoft.com/office/drawing/2014/main" id="{89459D20-7F39-6149-887F-596F900B803C}"/>
              </a:ext>
            </a:extLst>
          </p:cNvPr>
          <p:cNvPicPr>
            <a:picLocks noChangeAspect="1"/>
          </p:cNvPicPr>
          <p:nvPr/>
        </p:nvPicPr>
        <p:blipFill>
          <a:blip r:embed="rId4"/>
          <a:stretch>
            <a:fillRect/>
          </a:stretch>
        </p:blipFill>
        <p:spPr>
          <a:xfrm>
            <a:off x="9549296" y="652255"/>
            <a:ext cx="1422400" cy="825500"/>
          </a:xfrm>
          <a:prstGeom prst="rect">
            <a:avLst/>
          </a:prstGeom>
        </p:spPr>
      </p:pic>
    </p:spTree>
    <p:extLst>
      <p:ext uri="{BB962C8B-B14F-4D97-AF65-F5344CB8AC3E}">
        <p14:creationId xmlns:p14="http://schemas.microsoft.com/office/powerpoint/2010/main" val="1788333699"/>
      </p:ext>
    </p:extLst>
  </p:cSld>
  <p:clrMapOvr>
    <a:masterClrMapping/>
  </p:clrMapOvr>
  <p:transition spd="slow" advClick="0"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86DA-FF3A-B740-8CEF-30894F2613C6}"/>
              </a:ext>
            </a:extLst>
          </p:cNvPr>
          <p:cNvSpPr>
            <a:spLocks noGrp="1"/>
          </p:cNvSpPr>
          <p:nvPr>
            <p:ph type="title"/>
          </p:nvPr>
        </p:nvSpPr>
        <p:spPr>
          <a:xfrm>
            <a:off x="378968" y="0"/>
            <a:ext cx="10515600" cy="1325563"/>
          </a:xfrm>
        </p:spPr>
        <p:txBody>
          <a:bodyPr>
            <a:normAutofit/>
          </a:bodyPr>
          <a:lstStyle/>
          <a:p>
            <a:r>
              <a:rPr lang="en-US" sz="4000" dirty="0"/>
              <a:t>Today’s Agenda</a:t>
            </a:r>
          </a:p>
        </p:txBody>
      </p:sp>
      <p:graphicFrame>
        <p:nvGraphicFramePr>
          <p:cNvPr id="5" name="Content Placeholder 4">
            <a:extLst>
              <a:ext uri="{FF2B5EF4-FFF2-40B4-BE49-F238E27FC236}">
                <a16:creationId xmlns:a16="http://schemas.microsoft.com/office/drawing/2014/main" id="{4EB60FD2-0122-FE46-B386-196927012BCC}"/>
              </a:ext>
            </a:extLst>
          </p:cNvPr>
          <p:cNvGraphicFramePr>
            <a:graphicFrameLocks noGrp="1"/>
          </p:cNvGraphicFramePr>
          <p:nvPr>
            <p:ph idx="1"/>
          </p:nvPr>
        </p:nvGraphicFramePr>
        <p:xfrm>
          <a:off x="986249" y="980896"/>
          <a:ext cx="10515598" cy="5578581"/>
        </p:xfrm>
        <a:graphic>
          <a:graphicData uri="http://schemas.openxmlformats.org/drawingml/2006/table">
            <a:tbl>
              <a:tblPr bandRow="1"/>
              <a:tblGrid>
                <a:gridCol w="1912845">
                  <a:extLst>
                    <a:ext uri="{9D8B030D-6E8A-4147-A177-3AD203B41FA5}">
                      <a16:colId xmlns:a16="http://schemas.microsoft.com/office/drawing/2014/main" val="1938642532"/>
                    </a:ext>
                  </a:extLst>
                </a:gridCol>
                <a:gridCol w="4139821">
                  <a:extLst>
                    <a:ext uri="{9D8B030D-6E8A-4147-A177-3AD203B41FA5}">
                      <a16:colId xmlns:a16="http://schemas.microsoft.com/office/drawing/2014/main" val="928723230"/>
                    </a:ext>
                  </a:extLst>
                </a:gridCol>
                <a:gridCol w="4462932">
                  <a:extLst>
                    <a:ext uri="{9D8B030D-6E8A-4147-A177-3AD203B41FA5}">
                      <a16:colId xmlns:a16="http://schemas.microsoft.com/office/drawing/2014/main" val="621439156"/>
                    </a:ext>
                  </a:extLst>
                </a:gridCol>
              </a:tblGrid>
              <a:tr h="229597">
                <a:tc gridSpan="3">
                  <a:txBody>
                    <a:bodyPr/>
                    <a:lstStyle/>
                    <a:p>
                      <a:pPr marL="0" marR="0" algn="ctr">
                        <a:spcBef>
                          <a:spcPts val="0"/>
                        </a:spcBef>
                        <a:spcAft>
                          <a:spcPts val="0"/>
                        </a:spcAft>
                      </a:pPr>
                      <a:r>
                        <a:rPr lang="en-US" sz="1100" b="1" dirty="0">
                          <a:solidFill>
                            <a:srgbClr val="FFFFFF"/>
                          </a:solidFill>
                          <a:effectLst/>
                          <a:latin typeface="+mn-lt"/>
                          <a:ea typeface="Calibri" panose="020F0502020204030204" pitchFamily="34" charset="0"/>
                        </a:rPr>
                        <a:t>Day 2</a:t>
                      </a:r>
                      <a:endParaRPr lang="en-US" sz="1400" dirty="0">
                        <a:effectLst/>
                        <a:latin typeface="+mn-lt"/>
                        <a:ea typeface="Times New Roman" panose="02020603050405020304" pitchFamily="18" charset="0"/>
                      </a:endParaRPr>
                    </a:p>
                  </a:txBody>
                  <a:tcPr marL="33736" marR="33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66A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4058766"/>
                  </a:ext>
                </a:extLst>
              </a:tr>
              <a:tr h="180063">
                <a:tc>
                  <a:txBody>
                    <a:bodyPr/>
                    <a:lstStyle/>
                    <a:p>
                      <a:pPr marL="0" marR="0" algn="ctr">
                        <a:spcBef>
                          <a:spcPts val="0"/>
                        </a:spcBef>
                        <a:spcAft>
                          <a:spcPts val="0"/>
                        </a:spcAft>
                      </a:pPr>
                      <a:r>
                        <a:rPr lang="en-US" sz="1100" b="1">
                          <a:solidFill>
                            <a:srgbClr val="000000"/>
                          </a:solidFill>
                          <a:effectLst/>
                          <a:latin typeface="+mn-lt"/>
                          <a:ea typeface="Calibri" panose="020F0502020204030204" pitchFamily="34" charset="0"/>
                        </a:rPr>
                        <a:t>Time (ET)</a:t>
                      </a:r>
                      <a:endParaRPr lang="en-US" sz="1400">
                        <a:effectLst/>
                        <a:latin typeface="+mn-lt"/>
                        <a:ea typeface="Times New Roman" panose="02020603050405020304" pitchFamily="18" charset="0"/>
                      </a:endParaRPr>
                    </a:p>
                  </a:txBody>
                  <a:tcPr marL="33736" marR="33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b="1">
                          <a:solidFill>
                            <a:srgbClr val="000000"/>
                          </a:solidFill>
                          <a:effectLst/>
                          <a:latin typeface="+mn-lt"/>
                          <a:ea typeface="Calibri" panose="020F0502020204030204" pitchFamily="34" charset="0"/>
                        </a:rPr>
                        <a:t>Topic</a:t>
                      </a:r>
                      <a:endParaRPr lang="en-US" sz="1400">
                        <a:effectLst/>
                        <a:latin typeface="+mn-lt"/>
                        <a:ea typeface="Times New Roman" panose="02020603050405020304" pitchFamily="18" charset="0"/>
                      </a:endParaRPr>
                    </a:p>
                  </a:txBody>
                  <a:tcPr marL="33736" marR="33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rPr>
                        <a:t>Speaker</a:t>
                      </a:r>
                      <a:endParaRPr lang="en-US" sz="1400" dirty="0">
                        <a:effectLst/>
                        <a:latin typeface="+mn-lt"/>
                        <a:ea typeface="Times New Roman" panose="02020603050405020304" pitchFamily="18" charset="0"/>
                      </a:endParaRPr>
                    </a:p>
                  </a:txBody>
                  <a:tcPr marL="33736" marR="33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48836169"/>
                  </a:ext>
                </a:extLst>
              </a:tr>
              <a:tr h="586291">
                <a:tc>
                  <a:txBody>
                    <a:bodyPr/>
                    <a:lstStyle/>
                    <a:p>
                      <a:pPr marL="0" marR="0" algn="ctr">
                        <a:spcBef>
                          <a:spcPts val="0"/>
                        </a:spcBef>
                        <a:spcAft>
                          <a:spcPts val="0"/>
                        </a:spcAft>
                      </a:pPr>
                      <a:r>
                        <a:rPr lang="en-US" sz="1100">
                          <a:effectLst/>
                          <a:latin typeface="+mn-lt"/>
                          <a:ea typeface="Calibri" panose="020F0502020204030204" pitchFamily="34" charset="0"/>
                        </a:rPr>
                        <a:t>11:00 – 11:15am</a:t>
                      </a:r>
                      <a:endParaRPr lang="en-US" sz="140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mn-lt"/>
                          <a:ea typeface="Calibri" panose="020F0502020204030204" pitchFamily="34" charset="0"/>
                        </a:rPr>
                        <a:t>Welcome</a:t>
                      </a:r>
                      <a:endParaRPr lang="en-US" sz="140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Meredith Rodriguez, PhD</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Senior Project Manager, QI Collaboratives</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EMSC Innovation &amp; Improvement Center</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b="1" dirty="0">
                          <a:effectLst/>
                          <a:latin typeface="+mn-lt"/>
                          <a:ea typeface="Calibri" panose="020F0502020204030204" pitchFamily="34" charset="0"/>
                        </a:rPr>
                        <a:t> </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253394"/>
                  </a:ext>
                </a:extLst>
              </a:tr>
              <a:tr h="720253">
                <a:tc>
                  <a:txBody>
                    <a:bodyPr/>
                    <a:lstStyle/>
                    <a:p>
                      <a:pPr marL="0" marR="0" algn="ctr">
                        <a:spcBef>
                          <a:spcPts val="0"/>
                        </a:spcBef>
                        <a:spcAft>
                          <a:spcPts val="0"/>
                        </a:spcAft>
                      </a:pPr>
                      <a:r>
                        <a:rPr lang="en-US" sz="1100">
                          <a:effectLst/>
                          <a:latin typeface="+mn-lt"/>
                          <a:ea typeface="Calibri" panose="020F0502020204030204" pitchFamily="34" charset="0"/>
                        </a:rPr>
                        <a:t>11:15am – 12:10pm</a:t>
                      </a:r>
                      <a:endParaRPr lang="en-US" sz="140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Policies &amp; Procedures</a:t>
                      </a:r>
                      <a:r>
                        <a:rPr lang="en-US" sz="1100" i="1" dirty="0">
                          <a:effectLst/>
                          <a:latin typeface="+mn-lt"/>
                          <a:ea typeface="Calibri" panose="020F0502020204030204" pitchFamily="34" charset="0"/>
                        </a:rPr>
                        <a:t> </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Sally Snow, BSN, RN, CPEN, FAEN</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Nursing Consultant</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Pediatric Emergency and Trauma </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(Graham, TX)</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149687"/>
                  </a:ext>
                </a:extLst>
              </a:tr>
              <a:tr h="180063">
                <a:tc gridSpan="3">
                  <a:txBody>
                    <a:bodyPr/>
                    <a:lstStyle/>
                    <a:p>
                      <a:pPr marL="0" marR="0" algn="ctr">
                        <a:spcBef>
                          <a:spcPts val="0"/>
                        </a:spcBef>
                        <a:spcAft>
                          <a:spcPts val="0"/>
                        </a:spcAft>
                      </a:pPr>
                      <a:r>
                        <a:rPr lang="en-US" sz="1100" i="1" dirty="0">
                          <a:solidFill>
                            <a:srgbClr val="000000"/>
                          </a:solidFill>
                          <a:effectLst/>
                          <a:latin typeface="+mn-lt"/>
                          <a:ea typeface="Calibri" panose="020F0502020204030204" pitchFamily="34" charset="0"/>
                        </a:rPr>
                        <a:t>Break (5-minutes)</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308744"/>
                  </a:ext>
                </a:extLst>
              </a:tr>
              <a:tr h="720253">
                <a:tc>
                  <a:txBody>
                    <a:bodyPr/>
                    <a:lstStyle/>
                    <a:p>
                      <a:pPr marL="0" marR="0" algn="ctr">
                        <a:spcBef>
                          <a:spcPts val="0"/>
                        </a:spcBef>
                        <a:spcAft>
                          <a:spcPts val="0"/>
                        </a:spcAft>
                      </a:pPr>
                      <a:r>
                        <a:rPr lang="en-US" sz="1100">
                          <a:effectLst/>
                          <a:latin typeface="+mn-lt"/>
                          <a:ea typeface="Calibri" panose="020F0502020204030204" pitchFamily="34" charset="0"/>
                        </a:rPr>
                        <a:t>12:15 – 1:15pm</a:t>
                      </a:r>
                      <a:endParaRPr lang="en-US" sz="140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Patient Safety &amp; Family-Centered Care</a:t>
                      </a:r>
                      <a:endParaRPr lang="en-US" sz="1400" dirty="0">
                        <a:effectLst/>
                        <a:latin typeface="+mn-lt"/>
                        <a:ea typeface="Times New Roman" panose="02020603050405020304" pitchFamily="18" charset="0"/>
                      </a:endParaRPr>
                    </a:p>
                    <a:p>
                      <a:pPr marL="0" marR="0">
                        <a:spcBef>
                          <a:spcPts val="0"/>
                        </a:spcBef>
                        <a:spcAft>
                          <a:spcPts val="0"/>
                        </a:spcAft>
                      </a:pP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Karen </a:t>
                      </a:r>
                      <a:r>
                        <a:rPr lang="en-US" sz="1100" b="1" dirty="0" err="1">
                          <a:effectLst/>
                          <a:latin typeface="+mn-lt"/>
                          <a:ea typeface="Calibri" panose="020F0502020204030204" pitchFamily="34" charset="0"/>
                        </a:rPr>
                        <a:t>Groeneweg</a:t>
                      </a:r>
                      <a:r>
                        <a:rPr lang="en-US" sz="1100" b="1" dirty="0">
                          <a:effectLst/>
                          <a:latin typeface="+mn-lt"/>
                          <a:ea typeface="Calibri" panose="020F0502020204030204" pitchFamily="34" charset="0"/>
                        </a:rPr>
                        <a:t>, </a:t>
                      </a:r>
                      <a:r>
                        <a:rPr lang="en-US" sz="1100" b="1" dirty="0" err="1">
                          <a:effectLst/>
                          <a:latin typeface="+mn-lt"/>
                          <a:ea typeface="Calibri" panose="020F0502020204030204" pitchFamily="34" charset="0"/>
                        </a:rPr>
                        <a:t>HBSc</a:t>
                      </a:r>
                      <a:r>
                        <a:rPr lang="en-US" sz="1100" b="1" dirty="0">
                          <a:effectLst/>
                          <a:latin typeface="+mn-lt"/>
                          <a:ea typeface="Calibri" panose="020F0502020204030204" pitchFamily="34" charset="0"/>
                        </a:rPr>
                        <a:t>, </a:t>
                      </a:r>
                      <a:r>
                        <a:rPr lang="en-US" sz="1100" b="1" dirty="0" err="1">
                          <a:effectLst/>
                          <a:latin typeface="+mn-lt"/>
                          <a:ea typeface="Calibri" panose="020F0502020204030204" pitchFamily="34" charset="0"/>
                        </a:rPr>
                        <a:t>CLSt</a:t>
                      </a:r>
                      <a:r>
                        <a:rPr lang="en-US" sz="1100" b="1" dirty="0">
                          <a:effectLst/>
                          <a:latin typeface="+mn-lt"/>
                          <a:ea typeface="Calibri" panose="020F0502020204030204" pitchFamily="34" charset="0"/>
                        </a:rPr>
                        <a:t> </a:t>
                      </a:r>
                      <a:r>
                        <a:rPr lang="en-US" sz="1100" b="1" dirty="0" err="1">
                          <a:effectLst/>
                          <a:latin typeface="+mn-lt"/>
                          <a:ea typeface="Calibri" panose="020F0502020204030204" pitchFamily="34" charset="0"/>
                        </a:rPr>
                        <a:t>Dipl</a:t>
                      </a:r>
                      <a:r>
                        <a:rPr lang="en-US" sz="1100" b="1" dirty="0">
                          <a:effectLst/>
                          <a:latin typeface="+mn-lt"/>
                          <a:ea typeface="Calibri" panose="020F0502020204030204" pitchFamily="34" charset="0"/>
                        </a:rPr>
                        <a:t>, CCLS </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Certified Child Life Specialist</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Children’s Hospital, London Health Sciences Centre </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(London, ON, Canada)</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461700"/>
                  </a:ext>
                </a:extLst>
              </a:tr>
              <a:tr h="180063">
                <a:tc gridSpan="3">
                  <a:txBody>
                    <a:bodyPr/>
                    <a:lstStyle/>
                    <a:p>
                      <a:pPr marL="0" marR="0" algn="ctr">
                        <a:spcBef>
                          <a:spcPts val="0"/>
                        </a:spcBef>
                        <a:spcAft>
                          <a:spcPts val="0"/>
                        </a:spcAft>
                      </a:pPr>
                      <a:r>
                        <a:rPr lang="en-US" sz="1100" i="1" dirty="0">
                          <a:solidFill>
                            <a:srgbClr val="000000"/>
                          </a:solidFill>
                          <a:effectLst/>
                          <a:latin typeface="+mn-lt"/>
                          <a:ea typeface="Calibri" panose="020F0502020204030204" pitchFamily="34" charset="0"/>
                        </a:rPr>
                        <a:t>Lunch (30 minutes)</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0918177"/>
                  </a:ext>
                </a:extLst>
              </a:tr>
              <a:tr h="720253">
                <a:tc>
                  <a:txBody>
                    <a:bodyPr/>
                    <a:lstStyle/>
                    <a:p>
                      <a:pPr marL="0" marR="0" algn="ctr">
                        <a:spcBef>
                          <a:spcPts val="0"/>
                        </a:spcBef>
                        <a:spcAft>
                          <a:spcPts val="0"/>
                        </a:spcAft>
                      </a:pPr>
                      <a:r>
                        <a:rPr lang="en-US" sz="1100">
                          <a:effectLst/>
                          <a:latin typeface="+mn-lt"/>
                          <a:ea typeface="Calibri" panose="020F0502020204030204" pitchFamily="34" charset="0"/>
                        </a:rPr>
                        <a:t>1:45 – 2:40pm</a:t>
                      </a:r>
                      <a:endParaRPr lang="en-US" sz="140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Communication &amp; Collaboration Across Systems of Care</a:t>
                      </a:r>
                      <a:endParaRPr lang="en-US" sz="1400" dirty="0">
                        <a:effectLst/>
                        <a:latin typeface="+mn-lt"/>
                        <a:ea typeface="Times New Roman" panose="02020603050405020304" pitchFamily="18" charset="0"/>
                      </a:endParaRPr>
                    </a:p>
                    <a:p>
                      <a:pPr marL="0" marR="0">
                        <a:spcBef>
                          <a:spcPts val="0"/>
                        </a:spcBef>
                        <a:spcAft>
                          <a:spcPts val="0"/>
                        </a:spcAft>
                      </a:pPr>
                      <a:r>
                        <a:rPr lang="en-US" sz="1100" b="1" dirty="0">
                          <a:effectLst/>
                          <a:latin typeface="+mn-lt"/>
                          <a:ea typeface="Calibri" panose="020F0502020204030204" pitchFamily="34" charset="0"/>
                        </a:rPr>
                        <a:t> </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Lisa Nichols MBA, BSN, RN, CCRN-K </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Pediatric Trauma Program Manager </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Wolfson Children’s Hospital </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(Jacksonville, FL)</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527738"/>
                  </a:ext>
                </a:extLst>
              </a:tr>
              <a:tr h="180063">
                <a:tc gridSpan="3">
                  <a:txBody>
                    <a:bodyPr/>
                    <a:lstStyle/>
                    <a:p>
                      <a:pPr marL="0" marR="0" algn="ctr">
                        <a:spcBef>
                          <a:spcPts val="0"/>
                        </a:spcBef>
                        <a:spcAft>
                          <a:spcPts val="0"/>
                        </a:spcAft>
                      </a:pPr>
                      <a:r>
                        <a:rPr lang="en-US" sz="1100" i="1" dirty="0">
                          <a:solidFill>
                            <a:srgbClr val="000000"/>
                          </a:solidFill>
                          <a:effectLst/>
                          <a:latin typeface="+mn-lt"/>
                          <a:ea typeface="Calibri" panose="020F0502020204030204" pitchFamily="34" charset="0"/>
                        </a:rPr>
                        <a:t>Break (5-minutes)</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0205101"/>
                  </a:ext>
                </a:extLst>
              </a:tr>
              <a:tr h="637250">
                <a:tc>
                  <a:txBody>
                    <a:bodyPr/>
                    <a:lstStyle/>
                    <a:p>
                      <a:pPr marL="0" marR="0" algn="ctr">
                        <a:spcBef>
                          <a:spcPts val="0"/>
                        </a:spcBef>
                        <a:spcAft>
                          <a:spcPts val="0"/>
                        </a:spcAft>
                      </a:pPr>
                      <a:r>
                        <a:rPr lang="en-US" sz="1100">
                          <a:effectLst/>
                          <a:latin typeface="+mn-lt"/>
                          <a:ea typeface="Calibri" panose="020F0502020204030204" pitchFamily="34" charset="0"/>
                        </a:rPr>
                        <a:t>2:45 – 3:45pm</a:t>
                      </a:r>
                      <a:endParaRPr lang="en-US" sz="140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Quality Improvement</a:t>
                      </a:r>
                      <a:r>
                        <a:rPr lang="en-US" sz="1100" dirty="0">
                          <a:effectLst/>
                          <a:latin typeface="+mn-lt"/>
                          <a:ea typeface="Calibri" panose="020F0502020204030204" pitchFamily="34" charset="0"/>
                        </a:rPr>
                        <a:t> </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Meredith Rodriguez, PhD</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Senior Project Manager, QI Collaboratives</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EMSC Innovation &amp; Improvement Center</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058968"/>
                  </a:ext>
                </a:extLst>
              </a:tr>
              <a:tr h="609600">
                <a:tc>
                  <a:txBody>
                    <a:bodyPr/>
                    <a:lstStyle/>
                    <a:p>
                      <a:pPr marL="0" marR="0" algn="ctr">
                        <a:spcBef>
                          <a:spcPts val="0"/>
                        </a:spcBef>
                        <a:spcAft>
                          <a:spcPts val="0"/>
                        </a:spcAft>
                      </a:pPr>
                      <a:r>
                        <a:rPr lang="en-US" sz="1100" dirty="0">
                          <a:effectLst/>
                          <a:latin typeface="+mn-lt"/>
                          <a:ea typeface="Calibri" panose="020F0502020204030204" pitchFamily="34" charset="0"/>
                        </a:rPr>
                        <a:t>3:45 – 4:00pm</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b="1" dirty="0">
                          <a:effectLst/>
                          <a:latin typeface="+mn-lt"/>
                          <a:ea typeface="Calibri" panose="020F0502020204030204" pitchFamily="34" charset="0"/>
                        </a:rPr>
                        <a:t>Summary &amp; Adjourn</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n-lt"/>
                          <a:ea typeface="Calibri" panose="020F0502020204030204" pitchFamily="34" charset="0"/>
                        </a:rPr>
                        <a:t>Meredith Rodriguez, PhD</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Senior Project Manager, QI Collaboratives</a:t>
                      </a:r>
                      <a:endParaRPr lang="en-US" sz="1400" dirty="0">
                        <a:effectLst/>
                        <a:latin typeface="+mn-lt"/>
                        <a:ea typeface="Times New Roman" panose="02020603050405020304" pitchFamily="18" charset="0"/>
                      </a:endParaRPr>
                    </a:p>
                    <a:p>
                      <a:pPr marL="0" marR="0" algn="ctr">
                        <a:spcBef>
                          <a:spcPts val="0"/>
                        </a:spcBef>
                        <a:spcAft>
                          <a:spcPts val="0"/>
                        </a:spcAft>
                      </a:pPr>
                      <a:r>
                        <a:rPr lang="en-US" sz="1100" dirty="0">
                          <a:effectLst/>
                          <a:latin typeface="+mn-lt"/>
                          <a:ea typeface="Calibri" panose="020F0502020204030204" pitchFamily="34" charset="0"/>
                        </a:rPr>
                        <a:t>EMSC Innovation &amp; Improvement Center</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016025"/>
                  </a:ext>
                </a:extLst>
              </a:tr>
              <a:tr h="19532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Break (5-minutes)</a:t>
                      </a:r>
                      <a:endParaRPr kumimoji="0" lang="en-US" sz="14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txBody>
                  <a:tcPr marL="33736" marR="33736"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0" marR="0">
                        <a:spcBef>
                          <a:spcPts val="0"/>
                        </a:spcBef>
                        <a:spcAft>
                          <a:spcPts val="0"/>
                        </a:spcAft>
                      </a:pPr>
                      <a:endParaRPr lang="en-US" sz="1400" dirty="0">
                        <a:effectLst/>
                        <a:latin typeface="+mn-lt"/>
                        <a:ea typeface="Times New Roman" panose="02020603050405020304" pitchFamily="18" charset="0"/>
                      </a:endParaRPr>
                    </a:p>
                  </a:txBody>
                  <a:tcPr marL="33736" marR="33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820811953"/>
                  </a:ext>
                </a:extLst>
              </a:tr>
              <a:tr h="355238">
                <a:tc>
                  <a:txBody>
                    <a:bodyPr/>
                    <a:lstStyle/>
                    <a:p>
                      <a:pPr marL="0" marR="0" algn="ctr">
                        <a:spcBef>
                          <a:spcPts val="0"/>
                        </a:spcBef>
                        <a:spcAft>
                          <a:spcPts val="0"/>
                        </a:spcAft>
                      </a:pPr>
                      <a:r>
                        <a:rPr lang="en-US" sz="1100" dirty="0">
                          <a:solidFill>
                            <a:srgbClr val="000000"/>
                          </a:solidFill>
                          <a:effectLst/>
                          <a:latin typeface="+mn-lt"/>
                          <a:ea typeface="Calibri" panose="020F0502020204030204" pitchFamily="34" charset="0"/>
                        </a:rPr>
                        <a:t>4:00 – 5:00pm </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rPr>
                        <a:t>Open Discussion Hour </a:t>
                      </a:r>
                      <a:r>
                        <a:rPr lang="en-US" sz="1100" b="1" i="1" dirty="0">
                          <a:solidFill>
                            <a:srgbClr val="000000"/>
                          </a:solidFill>
                          <a:effectLst/>
                          <a:latin typeface="+mn-lt"/>
                          <a:ea typeface="Calibri" panose="020F0502020204030204" pitchFamily="34" charset="0"/>
                        </a:rPr>
                        <a:t>(optional)</a:t>
                      </a:r>
                      <a:r>
                        <a:rPr lang="en-US" sz="1400" b="1" i="1" dirty="0">
                          <a:solidFill>
                            <a:srgbClr val="000000"/>
                          </a:solidFill>
                          <a:effectLst/>
                          <a:latin typeface="+mn-lt"/>
                          <a:ea typeface="Calibri" panose="020F0502020204030204" pitchFamily="34" charset="0"/>
                        </a:rPr>
                        <a:t>    </a:t>
                      </a:r>
                      <a:r>
                        <a:rPr lang="en-US" sz="1100" dirty="0">
                          <a:solidFill>
                            <a:srgbClr val="0070C0"/>
                          </a:solidFill>
                          <a:effectLst/>
                          <a:latin typeface="+mn-lt"/>
                          <a:ea typeface="Calibri" panose="020F0502020204030204" pitchFamily="34" charset="0"/>
                          <a:hlinkClick r:id="rId2"/>
                        </a:rPr>
                        <a:t>https://dellmed-utexas.zoom.us/j/99748490666</a:t>
                      </a:r>
                      <a:r>
                        <a:rPr lang="en-US" sz="1100" dirty="0">
                          <a:solidFill>
                            <a:srgbClr val="000000"/>
                          </a:solidFill>
                          <a:effectLst/>
                          <a:latin typeface="+mn-lt"/>
                          <a:ea typeface="Calibri" panose="020F0502020204030204" pitchFamily="34" charset="0"/>
                        </a:rPr>
                        <a:t> </a:t>
                      </a:r>
                      <a:endParaRPr lang="en-US" sz="1400" dirty="0">
                        <a:effectLst/>
                        <a:latin typeface="+mn-lt"/>
                        <a:ea typeface="Times New Roman" panose="02020603050405020304" pitchFamily="18" charset="0"/>
                      </a:endParaRPr>
                    </a:p>
                  </a:txBody>
                  <a:tcPr marL="33736" marR="3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857681118"/>
                  </a:ext>
                </a:extLst>
              </a:tr>
            </a:tbl>
          </a:graphicData>
        </a:graphic>
      </p:graphicFrame>
      <p:pic>
        <p:nvPicPr>
          <p:cNvPr id="6" name="Picture 5">
            <a:extLst>
              <a:ext uri="{FF2B5EF4-FFF2-40B4-BE49-F238E27FC236}">
                <a16:creationId xmlns:a16="http://schemas.microsoft.com/office/drawing/2014/main" id="{6197E011-F762-2C46-968B-93815E191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249" y="60594"/>
            <a:ext cx="763794" cy="754306"/>
          </a:xfrm>
          <a:prstGeom prst="rect">
            <a:avLst/>
          </a:prstGeom>
        </p:spPr>
      </p:pic>
      <p:sp>
        <p:nvSpPr>
          <p:cNvPr id="7" name="TextBox 6">
            <a:extLst>
              <a:ext uri="{FF2B5EF4-FFF2-40B4-BE49-F238E27FC236}">
                <a16:creationId xmlns:a16="http://schemas.microsoft.com/office/drawing/2014/main" id="{81019BF0-9BEB-B949-9DE8-906363158CBB}"/>
              </a:ext>
            </a:extLst>
          </p:cNvPr>
          <p:cNvSpPr txBox="1"/>
          <p:nvPr/>
        </p:nvSpPr>
        <p:spPr>
          <a:xfrm>
            <a:off x="11028795" y="750064"/>
            <a:ext cx="13007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Download the agenda</a:t>
            </a:r>
          </a:p>
        </p:txBody>
      </p:sp>
    </p:spTree>
    <p:extLst>
      <p:ext uri="{BB962C8B-B14F-4D97-AF65-F5344CB8AC3E}">
        <p14:creationId xmlns:p14="http://schemas.microsoft.com/office/powerpoint/2010/main" val="6537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3"/>
          <p:cNvSpPr txBox="1">
            <a:spLocks noGrp="1"/>
          </p:cNvSpPr>
          <p:nvPr>
            <p:ph type="body" idx="1"/>
          </p:nvPr>
        </p:nvSpPr>
        <p:spPr>
          <a:xfrm>
            <a:off x="838200" y="1436210"/>
            <a:ext cx="10366829" cy="103121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dirty="0">
                <a:latin typeface="+mn-lt"/>
              </a:rPr>
              <a:t>We will be using Poll Everywhere to ask a few questions during each session.</a:t>
            </a:r>
            <a:endParaRPr dirty="0">
              <a:latin typeface="+mn-lt"/>
            </a:endParaRPr>
          </a:p>
        </p:txBody>
      </p:sp>
      <p:pic>
        <p:nvPicPr>
          <p:cNvPr id="46" name="Google Shape;46;p23"/>
          <p:cNvPicPr preferRelativeResize="0"/>
          <p:nvPr/>
        </p:nvPicPr>
        <p:blipFill rotWithShape="1">
          <a:blip r:embed="rId3">
            <a:alphaModFix/>
          </a:blip>
          <a:srcRect/>
          <a:stretch/>
        </p:blipFill>
        <p:spPr>
          <a:xfrm>
            <a:off x="996715" y="411921"/>
            <a:ext cx="5406149" cy="875096"/>
          </a:xfrm>
          <a:prstGeom prst="rect">
            <a:avLst/>
          </a:prstGeom>
          <a:noFill/>
          <a:ln>
            <a:noFill/>
          </a:ln>
        </p:spPr>
      </p:pic>
      <p:sp>
        <p:nvSpPr>
          <p:cNvPr id="47" name="Google Shape;47;p23"/>
          <p:cNvSpPr txBox="1"/>
          <p:nvPr/>
        </p:nvSpPr>
        <p:spPr>
          <a:xfrm>
            <a:off x="838199" y="2616622"/>
            <a:ext cx="9345461" cy="3658672"/>
          </a:xfrm>
          <a:prstGeom prst="rect">
            <a:avLst/>
          </a:prstGeom>
          <a:noFill/>
          <a:ln>
            <a:noFill/>
          </a:ln>
        </p:spPr>
        <p:txBody>
          <a:bodyPr spcFirstLastPara="1" wrap="square" lIns="91425" tIns="45700" rIns="91425" bIns="45700" anchor="t" anchorCtr="0">
            <a:normAutofit lnSpcReduction="10000"/>
          </a:bodyPr>
          <a:lstStyle/>
          <a:p>
            <a:pPr marL="114300" marR="0" lvl="0" indent="0" algn="l" defTabSz="914400" rtl="0" eaLnBrk="1" fontAlgn="auto" latinLnBrk="0" hangingPunct="1">
              <a:lnSpc>
                <a:spcPct val="90000"/>
              </a:lnSpc>
              <a:spcBef>
                <a:spcPts val="1000"/>
              </a:spcBef>
              <a:spcAft>
                <a:spcPts val="0"/>
              </a:spcAft>
              <a:buClr>
                <a:prstClr val="black"/>
              </a:buClr>
              <a:buSzPts val="18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Today’s Poll Everywhere can be accessed through:</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457200" marR="0" lvl="0" indent="-342900" algn="l" defTabSz="914400" rtl="0" eaLnBrk="1" fontAlgn="auto" latinLnBrk="0" hangingPunct="1">
              <a:lnSpc>
                <a:spcPct val="90000"/>
              </a:lnSpc>
              <a:spcBef>
                <a:spcPts val="1000"/>
              </a:spcBef>
              <a:spcAft>
                <a:spcPts val="0"/>
              </a:spcAft>
              <a:buClr>
                <a:prstClr val="black"/>
              </a:buClr>
              <a:buSzPts val="1800"/>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Your web browser </a:t>
            </a:r>
            <a:b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br>
            <a:r>
              <a:rPr kumimoji="0" lang="en-US" sz="26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(use QR code or </a:t>
            </a:r>
            <a:r>
              <a:rPr kumimoji="0" lang="en-US" sz="2600" b="0" i="0" u="sng" strike="noStrike" kern="1200" cap="none" spc="0" normalizeH="0" baseline="0" noProof="0" dirty="0">
                <a:ln>
                  <a:noFill/>
                </a:ln>
                <a:solidFill>
                  <a:srgbClr val="0563C1"/>
                </a:solidFill>
                <a:effectLst/>
                <a:uLnTx/>
                <a:uFillTx/>
                <a:latin typeface="Calibri" panose="020F0502020204030204"/>
                <a:ea typeface="Tahoma"/>
                <a:cs typeface="Tahoma"/>
                <a:sym typeface="Tahoma"/>
                <a:hlinkClick r:id="rId4"/>
              </a:rPr>
              <a:t>https://pollev.com/traumasprint </a:t>
            </a:r>
            <a:r>
              <a:rPr kumimoji="0" lang="en-US" sz="26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OR</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457200" marR="0" lvl="0" indent="-342900" algn="l" defTabSz="914400" rtl="0" eaLnBrk="1" fontAlgn="auto" latinLnBrk="0" hangingPunct="1">
              <a:lnSpc>
                <a:spcPct val="90000"/>
              </a:lnSpc>
              <a:spcBef>
                <a:spcPts val="1000"/>
              </a:spcBef>
              <a:spcAft>
                <a:spcPts val="0"/>
              </a:spcAft>
              <a:buClr>
                <a:prstClr val="black"/>
              </a:buClr>
              <a:buSzPts val="1800"/>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The mobile app – enter </a:t>
            </a:r>
            <a:r>
              <a:rPr kumimoji="0" lang="en-US" sz="2800" b="1" i="1"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TRAUMASPRINT</a:t>
            </a:r>
            <a:b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b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(Apple Store or Google Play) </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OR</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457200" marR="0" lvl="0" indent="-342900" algn="l" defTabSz="914400" rtl="0" eaLnBrk="1" fontAlgn="auto" latinLnBrk="0" hangingPunct="1">
              <a:lnSpc>
                <a:spcPct val="90000"/>
              </a:lnSpc>
              <a:spcBef>
                <a:spcPts val="1000"/>
              </a:spcBef>
              <a:spcAft>
                <a:spcPts val="0"/>
              </a:spcAft>
              <a:buClr>
                <a:prstClr val="black"/>
              </a:buClr>
              <a:buSzPts val="1800"/>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Text </a:t>
            </a:r>
            <a:r>
              <a:rPr kumimoji="0" lang="en-US" sz="2800" b="1" i="1"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TRAUMASPRINT </a:t>
            </a:r>
            <a:r>
              <a:rPr kumimoji="0" lang="en-US"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rPr>
              <a:t>to 22333</a:t>
            </a:r>
            <a:endParaRPr kumimoji="0" sz="1400" b="0" i="0" u="none" strike="noStrike" kern="1200" cap="none" spc="0" normalizeH="0" baseline="0" noProof="0" dirty="0">
              <a:ln>
                <a:noFill/>
              </a:ln>
              <a:solidFill>
                <a:srgbClr val="000000"/>
              </a:solidFill>
              <a:effectLst/>
              <a:uLnTx/>
              <a:uFillTx/>
              <a:latin typeface="Calibri" panose="020F0502020204030204"/>
              <a:ea typeface="Arial"/>
              <a:cs typeface="Arial"/>
              <a:sym typeface="Arial"/>
            </a:endParaRPr>
          </a:p>
          <a:p>
            <a:pPr marL="114300" marR="0" lvl="0" indent="0" algn="ctr" defTabSz="914400" rtl="0" eaLnBrk="1" fontAlgn="auto" latinLnBrk="0" hangingPunct="1">
              <a:lnSpc>
                <a:spcPct val="90000"/>
              </a:lnSpc>
              <a:spcBef>
                <a:spcPts val="1000"/>
              </a:spcBef>
              <a:spcAft>
                <a:spcPts val="0"/>
              </a:spcAft>
              <a:buClr>
                <a:prstClr val="black"/>
              </a:buClr>
              <a:buSzPts val="1800"/>
              <a:buFont typeface="Arial"/>
              <a:buNone/>
              <a:tabLst/>
              <a:defRPr/>
            </a:pPr>
            <a:endParaRPr kumimoji="0" sz="2800" b="0" i="0" u="none" strike="noStrike" kern="1200" cap="none" spc="0" normalizeH="0" baseline="0" noProof="0" dirty="0">
              <a:ln>
                <a:noFill/>
              </a:ln>
              <a:solidFill>
                <a:prstClr val="black"/>
              </a:solidFill>
              <a:effectLst/>
              <a:uLnTx/>
              <a:uFillTx/>
              <a:latin typeface="Calibri" panose="020F0502020204030204"/>
              <a:ea typeface="Tahoma"/>
              <a:cs typeface="Tahoma"/>
              <a:sym typeface="Tahoma"/>
            </a:endParaRPr>
          </a:p>
        </p:txBody>
      </p:sp>
      <p:pic>
        <p:nvPicPr>
          <p:cNvPr id="48" name="Google Shape;48;p23"/>
          <p:cNvPicPr preferRelativeResize="0"/>
          <p:nvPr/>
        </p:nvPicPr>
        <p:blipFill rotWithShape="1">
          <a:blip r:embed="rId5">
            <a:alphaModFix/>
          </a:blip>
          <a:srcRect l="9677" r="9677"/>
          <a:stretch/>
        </p:blipFill>
        <p:spPr>
          <a:xfrm>
            <a:off x="9515468" y="2478464"/>
            <a:ext cx="1533133" cy="19010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1EE7-0FAB-9748-A17F-DEE6B004B32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3DED370-E905-0942-B2E8-34017E9D60A6}"/>
              </a:ext>
            </a:extLst>
          </p:cNvPr>
          <p:cNvSpPr>
            <a:spLocks noGrp="1"/>
          </p:cNvSpPr>
          <p:nvPr>
            <p:ph type="subTitle" idx="1"/>
          </p:nvPr>
        </p:nvSpPr>
        <p:spPr/>
        <p:txBody>
          <a:bodyPr/>
          <a:lstStyle/>
          <a:p>
            <a:endParaRPr lang="en-US"/>
          </a:p>
        </p:txBody>
      </p:sp>
      <p:pic>
        <p:nvPicPr>
          <p:cNvPr id="5" name="slide.url=https://www.polleverywhere.com/clickable_images/zTtTKxzg9mNsnScsiwAPk">
            <a:extLst>
              <a:ext uri="{FF2B5EF4-FFF2-40B4-BE49-F238E27FC236}">
                <a16:creationId xmlns:a16="http://schemas.microsoft.com/office/drawing/2014/main" id="{11D20504-DAA3-E14F-901D-22D891A57A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20532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1695-312F-D74E-8087-119604D20A1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841A59D-5F97-5949-A88D-02CA1A7E2C9B}"/>
              </a:ext>
            </a:extLst>
          </p:cNvPr>
          <p:cNvSpPr>
            <a:spLocks noGrp="1"/>
          </p:cNvSpPr>
          <p:nvPr>
            <p:ph type="subTitle" idx="1"/>
          </p:nvPr>
        </p:nvSpPr>
        <p:spPr/>
        <p:txBody>
          <a:bodyPr/>
          <a:lstStyle/>
          <a:p>
            <a:endParaRPr lang="en-US"/>
          </a:p>
        </p:txBody>
      </p:sp>
      <p:pic>
        <p:nvPicPr>
          <p:cNvPr id="5" name="slide.url=https://www.polleverywhere.com/free_text_polls/Gk6LqV59x4d9PsyUcaGBG">
            <a:extLst>
              <a:ext uri="{FF2B5EF4-FFF2-40B4-BE49-F238E27FC236}">
                <a16:creationId xmlns:a16="http://schemas.microsoft.com/office/drawing/2014/main" id="{AB75463D-00B1-D74C-AB3A-E2789F3756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4123624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1CDE0-BB22-8741-9BA5-F4CD78FF0F8F}" vid="{2C0BB977-42D6-DD41-A1AC-A93EB2694B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695</Words>
  <Application>Microsoft Macintosh PowerPoint</Application>
  <PresentationFormat>Widescreen</PresentationFormat>
  <Paragraphs>91</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1_Office Theme</vt:lpstr>
      <vt:lpstr>PWDC  Trauma Improvement Sprint</vt:lpstr>
      <vt:lpstr>PowerPoint Presentation</vt:lpstr>
      <vt:lpstr>Welcome!</vt:lpstr>
      <vt:lpstr>Continuing Education (CE)</vt:lpstr>
      <vt:lpstr>Today’s Agenda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PWDC  Trauma Improvement Sprint</dc:title>
  <dc:creator>Meredith Rodriguez</dc:creator>
  <cp:lastModifiedBy>Meredith Rodriguez</cp:lastModifiedBy>
  <cp:revision>1</cp:revision>
  <dcterms:created xsi:type="dcterms:W3CDTF">2022-03-01T22:34:02Z</dcterms:created>
  <dcterms:modified xsi:type="dcterms:W3CDTF">2022-03-01T22:34:29Z</dcterms:modified>
</cp:coreProperties>
</file>