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50" d="100"/>
          <a:sy n="150" d="100"/>
        </p:scale>
        <p:origin x="784" y="2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C71A24-3C72-415C-993B-019F6BD1F19B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7BCFBA-53E1-4BE3-9079-543848CFD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43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A062-04F6-4D2B-8E40-75C35015BF9B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CDFF-B298-4CA5-A936-3A753A54A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91DC-FA0C-4712-A78C-6AFE1E6FF694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D4BDE-1C7C-4FAD-8535-234D1ECC4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F26D-AFA4-4B42-9F2D-7FAEAFF9C801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BCF7-EC64-4232-9AA0-3294BB256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04EF7-AABF-45ED-904E-08D02D9A6A53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3B99-FE65-4912-A996-E6B10117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8640-7D95-4539-8F42-AE94F09C7178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AF26-82DE-4233-A75A-5F2E10DB8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2C83-9DB4-4270-BE82-E430BFB492F3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AB19C-F883-4829-9078-C75B2CB5E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71E4B-0D5F-45CD-89C1-71A3D2F42CC6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9395-26D3-41DA-9382-FDE15172F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66E51-E2E5-4027-B440-1C5E74A5C0B3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9B3C4-7B28-45F3-90E7-2CBE87D62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E928-B098-44EA-AEA8-2AD3EE07E010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9FF95-B60B-4101-94EF-CD9307CA9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BC8A-3033-465E-B89D-BBC14E893875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121E-C7CD-48B3-8064-0C19328D1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43D4-02F1-4C76-981A-3A210DEE961F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2AE48-525C-4470-A4C0-2B93D41DD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AADFAD-25E4-42D3-A9AA-1CB695033E6F}" type="datetimeFigureOut">
              <a:rPr lang="en-US"/>
              <a:pPr>
                <a:defRPr/>
              </a:pPr>
              <a:t>1/19/11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4FF23F-D623-4FC1-8958-D8C42B72E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351" descr="RIDI fig 1.tif"/>
          <p:cNvPicPr>
            <a:picLocks noChangeAspect="1"/>
          </p:cNvPicPr>
          <p:nvPr/>
        </p:nvPicPr>
        <p:blipFill>
          <a:blip r:embed="rId2" cstate="print"/>
          <a:srcRect l="16158" t="66266" r="80254" b="23433"/>
          <a:stretch>
            <a:fillRect/>
          </a:stretch>
        </p:blipFill>
        <p:spPr bwMode="auto">
          <a:xfrm>
            <a:off x="838200" y="5867400"/>
            <a:ext cx="320675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533400" y="609600"/>
            <a:ext cx="7924800" cy="464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52" name="Group 30"/>
          <p:cNvGrpSpPr>
            <a:grpSpLocks/>
          </p:cNvGrpSpPr>
          <p:nvPr/>
        </p:nvGrpSpPr>
        <p:grpSpPr bwMode="auto">
          <a:xfrm>
            <a:off x="1295400" y="5867400"/>
            <a:ext cx="685800" cy="685800"/>
            <a:chOff x="1447800" y="5486400"/>
            <a:chExt cx="685800" cy="685800"/>
          </a:xfrm>
        </p:grpSpPr>
        <p:pic>
          <p:nvPicPr>
            <p:cNvPr id="2115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0644" t="66264" r="76663" b="26506"/>
            <a:stretch>
              <a:fillRect/>
            </a:stretch>
          </p:blipFill>
          <p:spPr bwMode="auto">
            <a:xfrm>
              <a:off x="1676400" y="5486400"/>
              <a:ext cx="2286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</p:pic>
        <p:sp>
          <p:nvSpPr>
            <p:cNvPr id="2116" name="TextBox 24"/>
            <p:cNvSpPr txBox="1">
              <a:spLocks noChangeArrowheads="1"/>
            </p:cNvSpPr>
            <p:nvPr/>
          </p:nvSpPr>
          <p:spPr bwMode="auto">
            <a:xfrm>
              <a:off x="1447800" y="5910590"/>
              <a:ext cx="6858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100">
                  <a:latin typeface="Calibri" pitchFamily="34" charset="0"/>
                </a:rPr>
                <a:t>SimMan</a:t>
              </a:r>
            </a:p>
          </p:txBody>
        </p:sp>
      </p:grpSp>
      <p:grpSp>
        <p:nvGrpSpPr>
          <p:cNvPr id="2053" name="Group 32"/>
          <p:cNvGrpSpPr>
            <a:grpSpLocks/>
          </p:cNvGrpSpPr>
          <p:nvPr/>
        </p:nvGrpSpPr>
        <p:grpSpPr bwMode="auto">
          <a:xfrm>
            <a:off x="2362200" y="5894388"/>
            <a:ext cx="685800" cy="735012"/>
            <a:chOff x="3200400" y="5486400"/>
            <a:chExt cx="685800" cy="735687"/>
          </a:xfrm>
        </p:grpSpPr>
        <p:pic>
          <p:nvPicPr>
            <p:cNvPr id="2113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0644" t="66264" r="76663" b="26506"/>
            <a:stretch>
              <a:fillRect/>
            </a:stretch>
          </p:blipFill>
          <p:spPr bwMode="auto">
            <a:xfrm>
              <a:off x="3429000" y="5486400"/>
              <a:ext cx="1524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</p:pic>
        <p:sp>
          <p:nvSpPr>
            <p:cNvPr id="2114" name="TextBox 26"/>
            <p:cNvSpPr txBox="1">
              <a:spLocks noChangeArrowheads="1"/>
            </p:cNvSpPr>
            <p:nvPr/>
          </p:nvSpPr>
          <p:spPr bwMode="auto">
            <a:xfrm>
              <a:off x="3200400" y="5791200"/>
              <a:ext cx="6858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>
                  <a:latin typeface="Calibri" pitchFamily="34" charset="0"/>
                </a:rPr>
                <a:t>Sim</a:t>
              </a:r>
            </a:p>
            <a:p>
              <a:pPr algn="ctr"/>
              <a:r>
                <a:rPr lang="en-US" sz="1100">
                  <a:latin typeface="Calibri" pitchFamily="34" charset="0"/>
                </a:rPr>
                <a:t>Baby</a:t>
              </a:r>
            </a:p>
          </p:txBody>
        </p:sp>
      </p:grpSp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2971800" y="5867400"/>
            <a:ext cx="533400" cy="533400"/>
            <a:chOff x="2819400" y="5486400"/>
            <a:chExt cx="533400" cy="533400"/>
          </a:xfrm>
        </p:grpSpPr>
        <p:pic>
          <p:nvPicPr>
            <p:cNvPr id="2111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5133" t="68675" r="72176" b="26506"/>
            <a:stretch>
              <a:fillRect/>
            </a:stretch>
          </p:blipFill>
          <p:spPr bwMode="auto">
            <a:xfrm>
              <a:off x="2895600" y="5486400"/>
              <a:ext cx="2286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</p:pic>
        <p:sp>
          <p:nvSpPr>
            <p:cNvPr id="2112" name="TextBox 27"/>
            <p:cNvSpPr txBox="1">
              <a:spLocks noChangeArrowheads="1"/>
            </p:cNvSpPr>
            <p:nvPr/>
          </p:nvSpPr>
          <p:spPr bwMode="auto">
            <a:xfrm>
              <a:off x="2819400" y="5758190"/>
              <a:ext cx="5334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100">
                  <a:latin typeface="Calibri" pitchFamily="34" charset="0"/>
                </a:rPr>
                <a:t>Doll</a:t>
              </a:r>
            </a:p>
          </p:txBody>
        </p:sp>
      </p:grpSp>
      <p:grpSp>
        <p:nvGrpSpPr>
          <p:cNvPr id="2055" name="Group 29"/>
          <p:cNvGrpSpPr>
            <a:grpSpLocks/>
          </p:cNvGrpSpPr>
          <p:nvPr/>
        </p:nvGrpSpPr>
        <p:grpSpPr bwMode="auto">
          <a:xfrm>
            <a:off x="1905000" y="5867400"/>
            <a:ext cx="685800" cy="762000"/>
            <a:chOff x="2286000" y="5562600"/>
            <a:chExt cx="685800" cy="762000"/>
          </a:xfrm>
        </p:grpSpPr>
        <p:pic>
          <p:nvPicPr>
            <p:cNvPr id="2109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5133" t="68675" r="72176" b="26506"/>
            <a:stretch>
              <a:fillRect/>
            </a:stretch>
          </p:blipFill>
          <p:spPr bwMode="auto">
            <a:xfrm>
              <a:off x="2438400" y="5562600"/>
              <a:ext cx="285750" cy="3810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</p:pic>
        <p:sp>
          <p:nvSpPr>
            <p:cNvPr id="2110" name="TextBox 28"/>
            <p:cNvSpPr txBox="1">
              <a:spLocks noChangeArrowheads="1"/>
            </p:cNvSpPr>
            <p:nvPr/>
          </p:nvSpPr>
          <p:spPr bwMode="auto">
            <a:xfrm>
              <a:off x="2286000" y="5893713"/>
              <a:ext cx="6858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>
                  <a:latin typeface="Calibri" pitchFamily="34" charset="0"/>
                </a:rPr>
                <a:t>VitalSim Kid</a:t>
              </a:r>
            </a:p>
          </p:txBody>
        </p:sp>
      </p:grpSp>
      <p:sp>
        <p:nvSpPr>
          <p:cNvPr id="35" name="L-Shape 34"/>
          <p:cNvSpPr/>
          <p:nvPr/>
        </p:nvSpPr>
        <p:spPr>
          <a:xfrm rot="10800000">
            <a:off x="1981200" y="4038600"/>
            <a:ext cx="1295400" cy="1219200"/>
          </a:xfrm>
          <a:prstGeom prst="corner">
            <a:avLst>
              <a:gd name="adj1" fmla="val 18182"/>
              <a:gd name="adj2" fmla="val 18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57" name="Group 37"/>
          <p:cNvGrpSpPr>
            <a:grpSpLocks/>
          </p:cNvGrpSpPr>
          <p:nvPr/>
        </p:nvGrpSpPr>
        <p:grpSpPr bwMode="auto">
          <a:xfrm>
            <a:off x="3352800" y="5867400"/>
            <a:ext cx="1066800" cy="719138"/>
            <a:chOff x="4114800" y="5715000"/>
            <a:chExt cx="1066800" cy="718810"/>
          </a:xfrm>
        </p:grpSpPr>
        <p:sp>
          <p:nvSpPr>
            <p:cNvPr id="36" name="L-Shape 35"/>
            <p:cNvSpPr/>
            <p:nvPr/>
          </p:nvSpPr>
          <p:spPr>
            <a:xfrm rot="10800000">
              <a:off x="4419600" y="5715000"/>
              <a:ext cx="457200" cy="456991"/>
            </a:xfrm>
            <a:prstGeom prst="corner">
              <a:avLst>
                <a:gd name="adj1" fmla="val 18182"/>
                <a:gd name="adj2" fmla="val 189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08" name="TextBox 36"/>
            <p:cNvSpPr txBox="1">
              <a:spLocks noChangeArrowheads="1"/>
            </p:cNvSpPr>
            <p:nvPr/>
          </p:nvSpPr>
          <p:spPr bwMode="auto">
            <a:xfrm>
              <a:off x="4114800" y="6172200"/>
              <a:ext cx="10668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>
                  <a:latin typeface="Calibri" pitchFamily="34" charset="0"/>
                </a:rPr>
                <a:t>Barrier</a:t>
              </a:r>
            </a:p>
          </p:txBody>
        </p:sp>
      </p:grpSp>
      <p:grpSp>
        <p:nvGrpSpPr>
          <p:cNvPr id="2058" name="Group 41"/>
          <p:cNvGrpSpPr>
            <a:grpSpLocks/>
          </p:cNvGrpSpPr>
          <p:nvPr/>
        </p:nvGrpSpPr>
        <p:grpSpPr bwMode="auto">
          <a:xfrm>
            <a:off x="4419600" y="5867400"/>
            <a:ext cx="838200" cy="762000"/>
            <a:chOff x="4419600" y="5486400"/>
            <a:chExt cx="838200" cy="762000"/>
          </a:xfrm>
        </p:grpSpPr>
        <p:sp>
          <p:nvSpPr>
            <p:cNvPr id="40" name="Rectangle 39"/>
            <p:cNvSpPr/>
            <p:nvPr/>
          </p:nvSpPr>
          <p:spPr>
            <a:xfrm>
              <a:off x="4419600" y="5486400"/>
              <a:ext cx="838200" cy="4572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06" name="TextBox 40"/>
            <p:cNvSpPr txBox="1">
              <a:spLocks noChangeArrowheads="1"/>
            </p:cNvSpPr>
            <p:nvPr/>
          </p:nvSpPr>
          <p:spPr bwMode="auto">
            <a:xfrm>
              <a:off x="4495800" y="5986790"/>
              <a:ext cx="6858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100">
                  <a:latin typeface="Calibri" pitchFamily="34" charset="0"/>
                </a:rPr>
                <a:t>Table</a:t>
              </a:r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>
            <a:off x="533400" y="1524000"/>
            <a:ext cx="792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-342900" y="2933700"/>
            <a:ext cx="46497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TextBox 49"/>
          <p:cNvSpPr txBox="1">
            <a:spLocks noChangeArrowheads="1"/>
          </p:cNvSpPr>
          <p:nvPr/>
        </p:nvSpPr>
        <p:spPr bwMode="auto">
          <a:xfrm>
            <a:off x="4152900" y="1295400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50 feet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2062" name="TextBox 50"/>
          <p:cNvSpPr txBox="1">
            <a:spLocks noChangeArrowheads="1"/>
          </p:cNvSpPr>
          <p:nvPr/>
        </p:nvSpPr>
        <p:spPr bwMode="auto">
          <a:xfrm rot="5400000">
            <a:off x="1659732" y="2863219"/>
            <a:ext cx="838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20 feet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77200" y="4845050"/>
            <a:ext cx="990600" cy="1954213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u="sng" dirty="0">
                <a:latin typeface="+mn-lt"/>
              </a:rPr>
              <a:t>Victim Key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1=Q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latin typeface="+mn-lt"/>
              </a:rPr>
              <a:t>2=M</a:t>
            </a:r>
            <a:endParaRPr lang="en-US" sz="11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latin typeface="+mn-lt"/>
              </a:rPr>
              <a:t>3=H</a:t>
            </a:r>
            <a:endParaRPr lang="en-US" sz="11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4=A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latin typeface="+mn-lt"/>
              </a:rPr>
              <a:t>5=F</a:t>
            </a:r>
            <a:endParaRPr lang="en-US" sz="11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latin typeface="+mn-lt"/>
              </a:rPr>
              <a:t>6=Y</a:t>
            </a:r>
            <a:endParaRPr lang="en-US" sz="11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7=S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8=W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latin typeface="+mn-lt"/>
              </a:rPr>
              <a:t>9=B</a:t>
            </a:r>
            <a:endParaRPr lang="en-US" sz="11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+mn-lt"/>
              </a:rPr>
              <a:t>10=J</a:t>
            </a:r>
          </a:p>
        </p:txBody>
      </p:sp>
      <p:pic>
        <p:nvPicPr>
          <p:cNvPr id="2064" name="Picture 2" descr="C:\Documents and Settings\foverly\Local Settings\Temporary Internet Files\Content.IE5\A221XBKQ\MC9003838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90800" y="2057400"/>
            <a:ext cx="3810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Sound"/>
          <p:cNvSpPr>
            <a:spLocks noEditPoints="1" noChangeArrowheads="1"/>
          </p:cNvSpPr>
          <p:nvPr/>
        </p:nvSpPr>
        <p:spPr bwMode="auto">
          <a:xfrm>
            <a:off x="5334000" y="838200"/>
            <a:ext cx="752475" cy="5334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66" name="TextBox 55"/>
          <p:cNvSpPr txBox="1">
            <a:spLocks noChangeArrowheads="1"/>
          </p:cNvSpPr>
          <p:nvPr/>
        </p:nvSpPr>
        <p:spPr bwMode="auto">
          <a:xfrm>
            <a:off x="6248400" y="9906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60dB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33400" y="5334000"/>
            <a:ext cx="495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8" name="TextBox 57"/>
          <p:cNvSpPr txBox="1">
            <a:spLocks noChangeArrowheads="1"/>
          </p:cNvSpPr>
          <p:nvPr/>
        </p:nvSpPr>
        <p:spPr bwMode="auto">
          <a:xfrm>
            <a:off x="457200" y="5257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Key:</a:t>
            </a:r>
          </a:p>
        </p:txBody>
      </p:sp>
      <p:grpSp>
        <p:nvGrpSpPr>
          <p:cNvPr id="2069" name="Group 78"/>
          <p:cNvGrpSpPr>
            <a:grpSpLocks/>
          </p:cNvGrpSpPr>
          <p:nvPr/>
        </p:nvGrpSpPr>
        <p:grpSpPr bwMode="auto">
          <a:xfrm>
            <a:off x="5334000" y="4267200"/>
            <a:ext cx="457200" cy="962025"/>
            <a:chOff x="6705600" y="4267200"/>
            <a:chExt cx="457200" cy="962799"/>
          </a:xfrm>
        </p:grpSpPr>
        <p:pic>
          <p:nvPicPr>
            <p:cNvPr id="2103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16158" t="66266" r="80254" b="23433"/>
            <a:stretch>
              <a:fillRect/>
            </a:stretch>
          </p:blipFill>
          <p:spPr bwMode="auto">
            <a:xfrm>
              <a:off x="6705600" y="4267200"/>
              <a:ext cx="320842" cy="685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</p:pic>
        <p:sp>
          <p:nvSpPr>
            <p:cNvPr id="2104" name="TextBox 58"/>
            <p:cNvSpPr txBox="1">
              <a:spLocks noChangeArrowheads="1"/>
            </p:cNvSpPr>
            <p:nvPr/>
          </p:nvSpPr>
          <p:spPr bwMode="auto">
            <a:xfrm>
              <a:off x="6705600" y="4953000"/>
              <a:ext cx="457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H</a:t>
              </a:r>
            </a:p>
          </p:txBody>
        </p:sp>
      </p:grpSp>
      <p:grpSp>
        <p:nvGrpSpPr>
          <p:cNvPr id="2070" name="Group 75"/>
          <p:cNvGrpSpPr>
            <a:grpSpLocks/>
          </p:cNvGrpSpPr>
          <p:nvPr/>
        </p:nvGrpSpPr>
        <p:grpSpPr bwMode="auto">
          <a:xfrm>
            <a:off x="4419600" y="4267200"/>
            <a:ext cx="473075" cy="962025"/>
            <a:chOff x="4479758" y="4267200"/>
            <a:chExt cx="473242" cy="962799"/>
          </a:xfrm>
        </p:grpSpPr>
        <p:pic>
          <p:nvPicPr>
            <p:cNvPr id="2101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16158" t="66266" r="80254" b="23433"/>
            <a:stretch>
              <a:fillRect/>
            </a:stretch>
          </p:blipFill>
          <p:spPr bwMode="auto">
            <a:xfrm>
              <a:off x="4479758" y="4267200"/>
              <a:ext cx="320842" cy="685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102" name="TextBox 59"/>
            <p:cNvSpPr txBox="1">
              <a:spLocks noChangeArrowheads="1"/>
            </p:cNvSpPr>
            <p:nvPr/>
          </p:nvSpPr>
          <p:spPr bwMode="auto">
            <a:xfrm>
              <a:off x="4495800" y="4953000"/>
              <a:ext cx="457200" cy="27699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2071" name="Group 74"/>
          <p:cNvGrpSpPr>
            <a:grpSpLocks/>
          </p:cNvGrpSpPr>
          <p:nvPr/>
        </p:nvGrpSpPr>
        <p:grpSpPr bwMode="auto">
          <a:xfrm>
            <a:off x="2286000" y="4724400"/>
            <a:ext cx="457200" cy="538162"/>
            <a:chOff x="3657600" y="4491563"/>
            <a:chExt cx="457200" cy="537637"/>
          </a:xfrm>
        </p:grpSpPr>
        <p:pic>
          <p:nvPicPr>
            <p:cNvPr id="2099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5133" t="68675" r="72176" b="26506"/>
            <a:stretch>
              <a:fillRect/>
            </a:stretch>
          </p:blipFill>
          <p:spPr bwMode="auto">
            <a:xfrm rot="-7861344">
              <a:off x="3809500" y="4453463"/>
              <a:ext cx="2286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100" name="TextBox 60"/>
            <p:cNvSpPr txBox="1">
              <a:spLocks noChangeArrowheads="1"/>
            </p:cNvSpPr>
            <p:nvPr/>
          </p:nvSpPr>
          <p:spPr bwMode="auto">
            <a:xfrm>
              <a:off x="3657600" y="4752201"/>
              <a:ext cx="457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W</a:t>
              </a:r>
            </a:p>
          </p:txBody>
        </p:sp>
      </p:grpSp>
      <p:grpSp>
        <p:nvGrpSpPr>
          <p:cNvPr id="2072" name="Group 73"/>
          <p:cNvGrpSpPr>
            <a:grpSpLocks/>
          </p:cNvGrpSpPr>
          <p:nvPr/>
        </p:nvGrpSpPr>
        <p:grpSpPr bwMode="auto">
          <a:xfrm>
            <a:off x="2895600" y="3600450"/>
            <a:ext cx="685800" cy="485775"/>
            <a:chOff x="2895600" y="3600450"/>
            <a:chExt cx="685800" cy="486549"/>
          </a:xfrm>
        </p:grpSpPr>
        <p:pic>
          <p:nvPicPr>
            <p:cNvPr id="2097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5133" t="68675" r="72176" b="26506"/>
            <a:stretch>
              <a:fillRect/>
            </a:stretch>
          </p:blipFill>
          <p:spPr bwMode="auto">
            <a:xfrm rot="-6741513">
              <a:off x="2943225" y="3552825"/>
              <a:ext cx="285750" cy="3810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098" name="TextBox 61"/>
            <p:cNvSpPr txBox="1">
              <a:spLocks noChangeArrowheads="1"/>
            </p:cNvSpPr>
            <p:nvPr/>
          </p:nvSpPr>
          <p:spPr bwMode="auto">
            <a:xfrm>
              <a:off x="3124200" y="3810000"/>
              <a:ext cx="457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Y</a:t>
              </a:r>
            </a:p>
          </p:txBody>
        </p:sp>
      </p:grpSp>
      <p:grpSp>
        <p:nvGrpSpPr>
          <p:cNvPr id="2073" name="Group 69"/>
          <p:cNvGrpSpPr>
            <a:grpSpLocks/>
          </p:cNvGrpSpPr>
          <p:nvPr/>
        </p:nvGrpSpPr>
        <p:grpSpPr bwMode="auto">
          <a:xfrm>
            <a:off x="838200" y="4038600"/>
            <a:ext cx="838200" cy="733425"/>
            <a:chOff x="838200" y="4038600"/>
            <a:chExt cx="838200" cy="734199"/>
          </a:xfrm>
        </p:grpSpPr>
        <p:sp>
          <p:nvSpPr>
            <p:cNvPr id="39" name="Rectangle 38"/>
            <p:cNvSpPr/>
            <p:nvPr/>
          </p:nvSpPr>
          <p:spPr>
            <a:xfrm>
              <a:off x="838200" y="4038600"/>
              <a:ext cx="838200" cy="45768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095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0644" t="66264" r="76663" b="26506"/>
            <a:stretch>
              <a:fillRect/>
            </a:stretch>
          </p:blipFill>
          <p:spPr bwMode="auto">
            <a:xfrm>
              <a:off x="1143000" y="4114800"/>
              <a:ext cx="152400" cy="304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096" name="TextBox 62"/>
            <p:cNvSpPr txBox="1">
              <a:spLocks noChangeArrowheads="1"/>
            </p:cNvSpPr>
            <p:nvPr/>
          </p:nvSpPr>
          <p:spPr bwMode="auto">
            <a:xfrm>
              <a:off x="1066800" y="4495800"/>
              <a:ext cx="457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J</a:t>
              </a:r>
            </a:p>
          </p:txBody>
        </p:sp>
      </p:grpSp>
      <p:grpSp>
        <p:nvGrpSpPr>
          <p:cNvPr id="2074" name="Group 70"/>
          <p:cNvGrpSpPr>
            <a:grpSpLocks/>
          </p:cNvGrpSpPr>
          <p:nvPr/>
        </p:nvGrpSpPr>
        <p:grpSpPr bwMode="auto">
          <a:xfrm>
            <a:off x="3429000" y="4495800"/>
            <a:ext cx="606425" cy="534987"/>
            <a:chOff x="2442335" y="4618212"/>
            <a:chExt cx="605665" cy="535587"/>
          </a:xfrm>
        </p:grpSpPr>
        <p:pic>
          <p:nvPicPr>
            <p:cNvPr id="2092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0644" t="66264" r="76663" b="26506"/>
            <a:stretch>
              <a:fillRect/>
            </a:stretch>
          </p:blipFill>
          <p:spPr bwMode="auto">
            <a:xfrm rot="5248394">
              <a:off x="2575778" y="4484769"/>
              <a:ext cx="266886" cy="533771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093" name="TextBox 63"/>
            <p:cNvSpPr txBox="1">
              <a:spLocks noChangeArrowheads="1"/>
            </p:cNvSpPr>
            <p:nvPr/>
          </p:nvSpPr>
          <p:spPr bwMode="auto">
            <a:xfrm>
              <a:off x="2590800" y="4876800"/>
              <a:ext cx="457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F</a:t>
              </a:r>
            </a:p>
          </p:txBody>
        </p:sp>
      </p:grpSp>
      <p:grpSp>
        <p:nvGrpSpPr>
          <p:cNvPr id="2075" name="Group 72"/>
          <p:cNvGrpSpPr>
            <a:grpSpLocks/>
          </p:cNvGrpSpPr>
          <p:nvPr/>
        </p:nvGrpSpPr>
        <p:grpSpPr bwMode="auto">
          <a:xfrm>
            <a:off x="3641722" y="2438400"/>
            <a:ext cx="1463678" cy="914400"/>
            <a:chOff x="3641558" y="2438400"/>
            <a:chExt cx="1464196" cy="914400"/>
          </a:xfrm>
        </p:grpSpPr>
        <p:pic>
          <p:nvPicPr>
            <p:cNvPr id="2090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16158" t="66266" r="80254" b="23433"/>
            <a:stretch>
              <a:fillRect/>
            </a:stretch>
          </p:blipFill>
          <p:spPr bwMode="auto">
            <a:xfrm>
              <a:off x="3641558" y="2438400"/>
              <a:ext cx="320842" cy="685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</p:pic>
        <p:sp>
          <p:nvSpPr>
            <p:cNvPr id="2091" name="TextBox 64"/>
            <p:cNvSpPr txBox="1">
              <a:spLocks noChangeArrowheads="1"/>
            </p:cNvSpPr>
            <p:nvPr/>
          </p:nvSpPr>
          <p:spPr bwMode="auto">
            <a:xfrm>
              <a:off x="3657603" y="3075801"/>
              <a:ext cx="14481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</a:rPr>
                <a:t>B(sitting on floor)</a:t>
              </a:r>
              <a:endParaRPr lang="en-US" sz="1200" dirty="0">
                <a:latin typeface="Calibri" pitchFamily="34" charset="0"/>
              </a:endParaRPr>
            </a:p>
          </p:txBody>
        </p:sp>
      </p:grpSp>
      <p:grpSp>
        <p:nvGrpSpPr>
          <p:cNvPr id="2076" name="Group 76"/>
          <p:cNvGrpSpPr>
            <a:grpSpLocks/>
          </p:cNvGrpSpPr>
          <p:nvPr/>
        </p:nvGrpSpPr>
        <p:grpSpPr bwMode="auto">
          <a:xfrm>
            <a:off x="5105400" y="4572000"/>
            <a:ext cx="457200" cy="657225"/>
            <a:chOff x="5181600" y="4572000"/>
            <a:chExt cx="457200" cy="657999"/>
          </a:xfrm>
        </p:grpSpPr>
        <p:pic>
          <p:nvPicPr>
            <p:cNvPr id="2088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5133" t="68675" r="72176" b="26506"/>
            <a:stretch>
              <a:fillRect/>
            </a:stretch>
          </p:blipFill>
          <p:spPr bwMode="auto">
            <a:xfrm>
              <a:off x="5181600" y="4572000"/>
              <a:ext cx="228600" cy="3051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50800" dir="5400000" algn="ctr" rotWithShape="0">
                <a:schemeClr val="bg1"/>
              </a:outerShdw>
            </a:effectLst>
          </p:spPr>
        </p:pic>
        <p:sp>
          <p:nvSpPr>
            <p:cNvPr id="2089" name="TextBox 65"/>
            <p:cNvSpPr txBox="1">
              <a:spLocks noChangeArrowheads="1"/>
            </p:cNvSpPr>
            <p:nvPr/>
          </p:nvSpPr>
          <p:spPr bwMode="auto">
            <a:xfrm>
              <a:off x="5181600" y="4953000"/>
              <a:ext cx="457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M</a:t>
              </a:r>
            </a:p>
          </p:txBody>
        </p:sp>
      </p:grpSp>
      <p:grpSp>
        <p:nvGrpSpPr>
          <p:cNvPr id="2077" name="Group 71"/>
          <p:cNvGrpSpPr>
            <a:grpSpLocks/>
          </p:cNvGrpSpPr>
          <p:nvPr/>
        </p:nvGrpSpPr>
        <p:grpSpPr bwMode="auto">
          <a:xfrm>
            <a:off x="2971800" y="1828800"/>
            <a:ext cx="457200" cy="962025"/>
            <a:chOff x="2971800" y="1828800"/>
            <a:chExt cx="457200" cy="962799"/>
          </a:xfrm>
        </p:grpSpPr>
        <p:pic>
          <p:nvPicPr>
            <p:cNvPr id="2086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16158" t="66266" r="80432" b="23433"/>
            <a:stretch>
              <a:fillRect/>
            </a:stretch>
          </p:blipFill>
          <p:spPr bwMode="auto">
            <a:xfrm>
              <a:off x="2971800" y="1828800"/>
              <a:ext cx="304800" cy="6858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</p:pic>
        <p:sp>
          <p:nvSpPr>
            <p:cNvPr id="2087" name="TextBox 66"/>
            <p:cNvSpPr txBox="1">
              <a:spLocks noChangeArrowheads="1"/>
            </p:cNvSpPr>
            <p:nvPr/>
          </p:nvSpPr>
          <p:spPr bwMode="auto">
            <a:xfrm>
              <a:off x="2971800" y="2514600"/>
              <a:ext cx="457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S</a:t>
              </a:r>
            </a:p>
          </p:txBody>
        </p:sp>
      </p:grpSp>
      <p:grpSp>
        <p:nvGrpSpPr>
          <p:cNvPr id="2078" name="Group 77"/>
          <p:cNvGrpSpPr>
            <a:grpSpLocks/>
          </p:cNvGrpSpPr>
          <p:nvPr/>
        </p:nvGrpSpPr>
        <p:grpSpPr bwMode="auto">
          <a:xfrm>
            <a:off x="6248400" y="4419600"/>
            <a:ext cx="457200" cy="687388"/>
            <a:chOff x="5791200" y="4542746"/>
            <a:chExt cx="457200" cy="687253"/>
          </a:xfrm>
        </p:grpSpPr>
        <p:pic>
          <p:nvPicPr>
            <p:cNvPr id="2084" name="Content Placeholder 351" descr="RIDI fig 1.tif"/>
            <p:cNvPicPr>
              <a:picLocks noChangeAspect="1"/>
            </p:cNvPicPr>
            <p:nvPr/>
          </p:nvPicPr>
          <p:blipFill>
            <a:blip r:embed="rId2" cstate="print"/>
            <a:srcRect l="25133" t="68675" r="72176" b="26506"/>
            <a:stretch>
              <a:fillRect/>
            </a:stretch>
          </p:blipFill>
          <p:spPr bwMode="auto">
            <a:xfrm rot="8328065">
              <a:off x="5796344" y="4542746"/>
              <a:ext cx="285750" cy="3810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2085" name="TextBox 67"/>
            <p:cNvSpPr txBox="1">
              <a:spLocks noChangeArrowheads="1"/>
            </p:cNvSpPr>
            <p:nvPr/>
          </p:nvSpPr>
          <p:spPr bwMode="auto">
            <a:xfrm>
              <a:off x="5791200" y="4953000"/>
              <a:ext cx="457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Q</a:t>
              </a:r>
            </a:p>
          </p:txBody>
        </p:sp>
      </p:grpSp>
      <p:cxnSp>
        <p:nvCxnSpPr>
          <p:cNvPr id="81" name="Straight Connector 80"/>
          <p:cNvCxnSpPr/>
          <p:nvPr/>
        </p:nvCxnSpPr>
        <p:spPr>
          <a:xfrm flipV="1">
            <a:off x="7239000" y="4953000"/>
            <a:ext cx="457200" cy="3048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010400" y="5334000"/>
            <a:ext cx="990600" cy="3385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n w="19050">
                  <a:solidFill>
                    <a:srgbClr val="00B050"/>
                  </a:solidFill>
                </a:ln>
                <a:latin typeface="+mn-lt"/>
              </a:rPr>
              <a:t>Entrance</a:t>
            </a:r>
          </a:p>
        </p:txBody>
      </p:sp>
      <p:sp>
        <p:nvSpPr>
          <p:cNvPr id="83" name="Up Arrow 82"/>
          <p:cNvSpPr/>
          <p:nvPr/>
        </p:nvSpPr>
        <p:spPr>
          <a:xfrm>
            <a:off x="7391400" y="4724400"/>
            <a:ext cx="228600" cy="609600"/>
          </a:xfrm>
          <a:prstGeom prst="up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3" name="TextBox 83"/>
          <p:cNvSpPr txBox="1">
            <a:spLocks noChangeArrowheads="1"/>
          </p:cNvSpPr>
          <p:nvPr/>
        </p:nvSpPr>
        <p:spPr bwMode="auto">
          <a:xfrm>
            <a:off x="2743200" y="1524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u="sng" dirty="0">
                <a:latin typeface="Calibri" pitchFamily="34" charset="0"/>
              </a:rPr>
              <a:t>Layout for </a:t>
            </a:r>
            <a:r>
              <a:rPr lang="en-US" b="1" u="sng" dirty="0" smtClean="0">
                <a:latin typeface="Calibri" pitchFamily="34" charset="0"/>
              </a:rPr>
              <a:t>School Shooting </a:t>
            </a:r>
            <a:r>
              <a:rPr lang="en-US" b="1" u="sng" dirty="0">
                <a:latin typeface="Calibri" pitchFamily="34" charset="0"/>
              </a:rPr>
              <a:t>Scenario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68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FOverly</dc:creator>
  <cp:lastModifiedBy>Mark Cicero</cp:lastModifiedBy>
  <cp:revision>9</cp:revision>
  <dcterms:created xsi:type="dcterms:W3CDTF">2011-01-10T14:48:15Z</dcterms:created>
  <dcterms:modified xsi:type="dcterms:W3CDTF">2011-01-19T23:43:47Z</dcterms:modified>
</cp:coreProperties>
</file>